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548"/>
  </p:notesMasterIdLst>
  <p:sldIdLst>
    <p:sldId id="256" r:id="rId2"/>
    <p:sldId id="791" r:id="rId3"/>
    <p:sldId id="257" r:id="rId4"/>
    <p:sldId id="258" r:id="rId5"/>
    <p:sldId id="259" r:id="rId6"/>
    <p:sldId id="260" r:id="rId7"/>
    <p:sldId id="261" r:id="rId8"/>
    <p:sldId id="263" r:id="rId9"/>
    <p:sldId id="262"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8" r:id="rId84"/>
    <p:sldId id="339" r:id="rId85"/>
    <p:sldId id="340" r:id="rId86"/>
    <p:sldId id="341" r:id="rId87"/>
    <p:sldId id="342" r:id="rId88"/>
    <p:sldId id="343"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4" r:id="rId110"/>
    <p:sldId id="365" r:id="rId111"/>
    <p:sldId id="366" r:id="rId112"/>
    <p:sldId id="367" r:id="rId113"/>
    <p:sldId id="368" r:id="rId114"/>
    <p:sldId id="369" r:id="rId115"/>
    <p:sldId id="370" r:id="rId116"/>
    <p:sldId id="371" r:id="rId117"/>
    <p:sldId id="372" r:id="rId118"/>
    <p:sldId id="373" r:id="rId119"/>
    <p:sldId id="374" r:id="rId120"/>
    <p:sldId id="375" r:id="rId121"/>
    <p:sldId id="376" r:id="rId122"/>
    <p:sldId id="377" r:id="rId123"/>
    <p:sldId id="378" r:id="rId124"/>
    <p:sldId id="379" r:id="rId125"/>
    <p:sldId id="380" r:id="rId126"/>
    <p:sldId id="381" r:id="rId127"/>
    <p:sldId id="382" r:id="rId128"/>
    <p:sldId id="383" r:id="rId129"/>
    <p:sldId id="384" r:id="rId130"/>
    <p:sldId id="385" r:id="rId131"/>
    <p:sldId id="386" r:id="rId132"/>
    <p:sldId id="387" r:id="rId133"/>
    <p:sldId id="388" r:id="rId134"/>
    <p:sldId id="389" r:id="rId135"/>
    <p:sldId id="390" r:id="rId136"/>
    <p:sldId id="391" r:id="rId137"/>
    <p:sldId id="392" r:id="rId138"/>
    <p:sldId id="393" r:id="rId139"/>
    <p:sldId id="394" r:id="rId140"/>
    <p:sldId id="395" r:id="rId141"/>
    <p:sldId id="396" r:id="rId142"/>
    <p:sldId id="397" r:id="rId143"/>
    <p:sldId id="398" r:id="rId144"/>
    <p:sldId id="399" r:id="rId145"/>
    <p:sldId id="400" r:id="rId146"/>
    <p:sldId id="401" r:id="rId147"/>
    <p:sldId id="402" r:id="rId148"/>
    <p:sldId id="403" r:id="rId149"/>
    <p:sldId id="404" r:id="rId150"/>
    <p:sldId id="405" r:id="rId151"/>
    <p:sldId id="406" r:id="rId152"/>
    <p:sldId id="407" r:id="rId153"/>
    <p:sldId id="408" r:id="rId154"/>
    <p:sldId id="409" r:id="rId155"/>
    <p:sldId id="410" r:id="rId156"/>
    <p:sldId id="411" r:id="rId157"/>
    <p:sldId id="412" r:id="rId158"/>
    <p:sldId id="413" r:id="rId159"/>
    <p:sldId id="414" r:id="rId160"/>
    <p:sldId id="415" r:id="rId161"/>
    <p:sldId id="416" r:id="rId162"/>
    <p:sldId id="417" r:id="rId163"/>
    <p:sldId id="418" r:id="rId164"/>
    <p:sldId id="419" r:id="rId165"/>
    <p:sldId id="420" r:id="rId166"/>
    <p:sldId id="421" r:id="rId167"/>
    <p:sldId id="425" r:id="rId168"/>
    <p:sldId id="422" r:id="rId169"/>
    <p:sldId id="423" r:id="rId170"/>
    <p:sldId id="424" r:id="rId171"/>
    <p:sldId id="426" r:id="rId172"/>
    <p:sldId id="427" r:id="rId173"/>
    <p:sldId id="428" r:id="rId174"/>
    <p:sldId id="429" r:id="rId175"/>
    <p:sldId id="430" r:id="rId176"/>
    <p:sldId id="431" r:id="rId177"/>
    <p:sldId id="432" r:id="rId178"/>
    <p:sldId id="433" r:id="rId179"/>
    <p:sldId id="434" r:id="rId180"/>
    <p:sldId id="435" r:id="rId181"/>
    <p:sldId id="436" r:id="rId182"/>
    <p:sldId id="437" r:id="rId183"/>
    <p:sldId id="438" r:id="rId184"/>
    <p:sldId id="439" r:id="rId185"/>
    <p:sldId id="440" r:id="rId186"/>
    <p:sldId id="441" r:id="rId187"/>
    <p:sldId id="442" r:id="rId188"/>
    <p:sldId id="443" r:id="rId189"/>
    <p:sldId id="444" r:id="rId190"/>
    <p:sldId id="445" r:id="rId191"/>
    <p:sldId id="446" r:id="rId192"/>
    <p:sldId id="447" r:id="rId193"/>
    <p:sldId id="448" r:id="rId194"/>
    <p:sldId id="449" r:id="rId195"/>
    <p:sldId id="450" r:id="rId196"/>
    <p:sldId id="451" r:id="rId197"/>
    <p:sldId id="452" r:id="rId198"/>
    <p:sldId id="453" r:id="rId199"/>
    <p:sldId id="454" r:id="rId200"/>
    <p:sldId id="455" r:id="rId201"/>
    <p:sldId id="456" r:id="rId202"/>
    <p:sldId id="457" r:id="rId203"/>
    <p:sldId id="458" r:id="rId204"/>
    <p:sldId id="459" r:id="rId205"/>
    <p:sldId id="460" r:id="rId206"/>
    <p:sldId id="461" r:id="rId207"/>
    <p:sldId id="462" r:id="rId208"/>
    <p:sldId id="463" r:id="rId209"/>
    <p:sldId id="464" r:id="rId210"/>
    <p:sldId id="465" r:id="rId211"/>
    <p:sldId id="466" r:id="rId212"/>
    <p:sldId id="467" r:id="rId213"/>
    <p:sldId id="468" r:id="rId214"/>
    <p:sldId id="469" r:id="rId215"/>
    <p:sldId id="470" r:id="rId216"/>
    <p:sldId id="471" r:id="rId217"/>
    <p:sldId id="472" r:id="rId218"/>
    <p:sldId id="473" r:id="rId219"/>
    <p:sldId id="474" r:id="rId220"/>
    <p:sldId id="475" r:id="rId221"/>
    <p:sldId id="476" r:id="rId222"/>
    <p:sldId id="477" r:id="rId223"/>
    <p:sldId id="478" r:id="rId224"/>
    <p:sldId id="479" r:id="rId225"/>
    <p:sldId id="480" r:id="rId226"/>
    <p:sldId id="481" r:id="rId227"/>
    <p:sldId id="482" r:id="rId228"/>
    <p:sldId id="483" r:id="rId229"/>
    <p:sldId id="484" r:id="rId230"/>
    <p:sldId id="485" r:id="rId231"/>
    <p:sldId id="486" r:id="rId232"/>
    <p:sldId id="487" r:id="rId233"/>
    <p:sldId id="488" r:id="rId234"/>
    <p:sldId id="489" r:id="rId235"/>
    <p:sldId id="490" r:id="rId236"/>
    <p:sldId id="491" r:id="rId237"/>
    <p:sldId id="492" r:id="rId238"/>
    <p:sldId id="493" r:id="rId239"/>
    <p:sldId id="494" r:id="rId240"/>
    <p:sldId id="495" r:id="rId241"/>
    <p:sldId id="496" r:id="rId242"/>
    <p:sldId id="497" r:id="rId243"/>
    <p:sldId id="498" r:id="rId244"/>
    <p:sldId id="499" r:id="rId245"/>
    <p:sldId id="500" r:id="rId246"/>
    <p:sldId id="501" r:id="rId247"/>
    <p:sldId id="502" r:id="rId248"/>
    <p:sldId id="503" r:id="rId249"/>
    <p:sldId id="504" r:id="rId250"/>
    <p:sldId id="505" r:id="rId251"/>
    <p:sldId id="506" r:id="rId252"/>
    <p:sldId id="507" r:id="rId253"/>
    <p:sldId id="508" r:id="rId254"/>
    <p:sldId id="509" r:id="rId255"/>
    <p:sldId id="510" r:id="rId256"/>
    <p:sldId id="511" r:id="rId257"/>
    <p:sldId id="512" r:id="rId258"/>
    <p:sldId id="513" r:id="rId259"/>
    <p:sldId id="514" r:id="rId260"/>
    <p:sldId id="515" r:id="rId261"/>
    <p:sldId id="516" r:id="rId262"/>
    <p:sldId id="517" r:id="rId263"/>
    <p:sldId id="521" r:id="rId264"/>
    <p:sldId id="518" r:id="rId265"/>
    <p:sldId id="519" r:id="rId266"/>
    <p:sldId id="520" r:id="rId267"/>
    <p:sldId id="522" r:id="rId268"/>
    <p:sldId id="523" r:id="rId269"/>
    <p:sldId id="524" r:id="rId270"/>
    <p:sldId id="525" r:id="rId271"/>
    <p:sldId id="526" r:id="rId272"/>
    <p:sldId id="527" r:id="rId273"/>
    <p:sldId id="528" r:id="rId274"/>
    <p:sldId id="529" r:id="rId275"/>
    <p:sldId id="530" r:id="rId276"/>
    <p:sldId id="531" r:id="rId277"/>
    <p:sldId id="532" r:id="rId278"/>
    <p:sldId id="533" r:id="rId279"/>
    <p:sldId id="534" r:id="rId280"/>
    <p:sldId id="535" r:id="rId281"/>
    <p:sldId id="536" r:id="rId282"/>
    <p:sldId id="539" r:id="rId283"/>
    <p:sldId id="537" r:id="rId284"/>
    <p:sldId id="538" r:id="rId285"/>
    <p:sldId id="540" r:id="rId286"/>
    <p:sldId id="541" r:id="rId287"/>
    <p:sldId id="542" r:id="rId288"/>
    <p:sldId id="543" r:id="rId289"/>
    <p:sldId id="544" r:id="rId290"/>
    <p:sldId id="545" r:id="rId291"/>
    <p:sldId id="546" r:id="rId292"/>
    <p:sldId id="547" r:id="rId293"/>
    <p:sldId id="548" r:id="rId294"/>
    <p:sldId id="549" r:id="rId295"/>
    <p:sldId id="550" r:id="rId296"/>
    <p:sldId id="551" r:id="rId297"/>
    <p:sldId id="552" r:id="rId298"/>
    <p:sldId id="553" r:id="rId299"/>
    <p:sldId id="554" r:id="rId300"/>
    <p:sldId id="555" r:id="rId301"/>
    <p:sldId id="556" r:id="rId302"/>
    <p:sldId id="557" r:id="rId303"/>
    <p:sldId id="558" r:id="rId304"/>
    <p:sldId id="559" r:id="rId305"/>
    <p:sldId id="560" r:id="rId306"/>
    <p:sldId id="561" r:id="rId307"/>
    <p:sldId id="562" r:id="rId308"/>
    <p:sldId id="563" r:id="rId309"/>
    <p:sldId id="564" r:id="rId310"/>
    <p:sldId id="565" r:id="rId311"/>
    <p:sldId id="566" r:id="rId312"/>
    <p:sldId id="567" r:id="rId313"/>
    <p:sldId id="568" r:id="rId314"/>
    <p:sldId id="569" r:id="rId315"/>
    <p:sldId id="570" r:id="rId316"/>
    <p:sldId id="571" r:id="rId317"/>
    <p:sldId id="572" r:id="rId318"/>
    <p:sldId id="573" r:id="rId319"/>
    <p:sldId id="574" r:id="rId320"/>
    <p:sldId id="575" r:id="rId321"/>
    <p:sldId id="576" r:id="rId322"/>
    <p:sldId id="577" r:id="rId323"/>
    <p:sldId id="578" r:id="rId324"/>
    <p:sldId id="579" r:id="rId325"/>
    <p:sldId id="580" r:id="rId326"/>
    <p:sldId id="581" r:id="rId327"/>
    <p:sldId id="582" r:id="rId328"/>
    <p:sldId id="583" r:id="rId329"/>
    <p:sldId id="584" r:id="rId330"/>
    <p:sldId id="585" r:id="rId331"/>
    <p:sldId id="586" r:id="rId332"/>
    <p:sldId id="587" r:id="rId333"/>
    <p:sldId id="588" r:id="rId334"/>
    <p:sldId id="592" r:id="rId335"/>
    <p:sldId id="589" r:id="rId336"/>
    <p:sldId id="590" r:id="rId337"/>
    <p:sldId id="591" r:id="rId338"/>
    <p:sldId id="593" r:id="rId339"/>
    <p:sldId id="594" r:id="rId340"/>
    <p:sldId id="595" r:id="rId341"/>
    <p:sldId id="596" r:id="rId342"/>
    <p:sldId id="597" r:id="rId343"/>
    <p:sldId id="598" r:id="rId344"/>
    <p:sldId id="599" r:id="rId345"/>
    <p:sldId id="600" r:id="rId346"/>
    <p:sldId id="601" r:id="rId347"/>
    <p:sldId id="602" r:id="rId348"/>
    <p:sldId id="603" r:id="rId349"/>
    <p:sldId id="604" r:id="rId350"/>
    <p:sldId id="605" r:id="rId351"/>
    <p:sldId id="606" r:id="rId352"/>
    <p:sldId id="607" r:id="rId353"/>
    <p:sldId id="608" r:id="rId354"/>
    <p:sldId id="609" r:id="rId355"/>
    <p:sldId id="610" r:id="rId356"/>
    <p:sldId id="611" r:id="rId357"/>
    <p:sldId id="612" r:id="rId358"/>
    <p:sldId id="613" r:id="rId359"/>
    <p:sldId id="614" r:id="rId360"/>
    <p:sldId id="615" r:id="rId361"/>
    <p:sldId id="616" r:id="rId362"/>
    <p:sldId id="617" r:id="rId363"/>
    <p:sldId id="618" r:id="rId364"/>
    <p:sldId id="619" r:id="rId365"/>
    <p:sldId id="620" r:id="rId366"/>
    <p:sldId id="621" r:id="rId367"/>
    <p:sldId id="622" r:id="rId368"/>
    <p:sldId id="623" r:id="rId369"/>
    <p:sldId id="624" r:id="rId370"/>
    <p:sldId id="625" r:id="rId371"/>
    <p:sldId id="626" r:id="rId372"/>
    <p:sldId id="627" r:id="rId373"/>
    <p:sldId id="628" r:id="rId374"/>
    <p:sldId id="643" r:id="rId375"/>
    <p:sldId id="644" r:id="rId376"/>
    <p:sldId id="645" r:id="rId377"/>
    <p:sldId id="646" r:id="rId378"/>
    <p:sldId id="629" r:id="rId379"/>
    <p:sldId id="630" r:id="rId380"/>
    <p:sldId id="631" r:id="rId381"/>
    <p:sldId id="632" r:id="rId382"/>
    <p:sldId id="633" r:id="rId383"/>
    <p:sldId id="634" r:id="rId384"/>
    <p:sldId id="635" r:id="rId385"/>
    <p:sldId id="636" r:id="rId386"/>
    <p:sldId id="637" r:id="rId387"/>
    <p:sldId id="638" r:id="rId388"/>
    <p:sldId id="639" r:id="rId389"/>
    <p:sldId id="640" r:id="rId390"/>
    <p:sldId id="641" r:id="rId391"/>
    <p:sldId id="642" r:id="rId392"/>
    <p:sldId id="647" r:id="rId393"/>
    <p:sldId id="648" r:id="rId394"/>
    <p:sldId id="649" r:id="rId395"/>
    <p:sldId id="650" r:id="rId396"/>
    <p:sldId id="651" r:id="rId397"/>
    <p:sldId id="652" r:id="rId398"/>
    <p:sldId id="653" r:id="rId399"/>
    <p:sldId id="654" r:id="rId400"/>
    <p:sldId id="655" r:id="rId401"/>
    <p:sldId id="656" r:id="rId402"/>
    <p:sldId id="657" r:id="rId403"/>
    <p:sldId id="658" r:id="rId404"/>
    <p:sldId id="659" r:id="rId405"/>
    <p:sldId id="660" r:id="rId406"/>
    <p:sldId id="661" r:id="rId407"/>
    <p:sldId id="662" r:id="rId408"/>
    <p:sldId id="663" r:id="rId409"/>
    <p:sldId id="664" r:id="rId410"/>
    <p:sldId id="665" r:id="rId411"/>
    <p:sldId id="666" r:id="rId412"/>
    <p:sldId id="667" r:id="rId413"/>
    <p:sldId id="668" r:id="rId414"/>
    <p:sldId id="669" r:id="rId415"/>
    <p:sldId id="670" r:id="rId416"/>
    <p:sldId id="671" r:id="rId417"/>
    <p:sldId id="672" r:id="rId418"/>
    <p:sldId id="673" r:id="rId419"/>
    <p:sldId id="674" r:id="rId420"/>
    <p:sldId id="675" r:id="rId421"/>
    <p:sldId id="676" r:id="rId422"/>
    <p:sldId id="677" r:id="rId423"/>
    <p:sldId id="678" r:id="rId424"/>
    <p:sldId id="679" r:id="rId425"/>
    <p:sldId id="680" r:id="rId426"/>
    <p:sldId id="681" r:id="rId427"/>
    <p:sldId id="682" r:id="rId428"/>
    <p:sldId id="683" r:id="rId429"/>
    <p:sldId id="684" r:id="rId430"/>
    <p:sldId id="685" r:id="rId431"/>
    <p:sldId id="686" r:id="rId432"/>
    <p:sldId id="687" r:id="rId433"/>
    <p:sldId id="688" r:id="rId434"/>
    <p:sldId id="689" r:id="rId435"/>
    <p:sldId id="690" r:id="rId436"/>
    <p:sldId id="691" r:id="rId437"/>
    <p:sldId id="692" r:id="rId438"/>
    <p:sldId id="693" r:id="rId439"/>
    <p:sldId id="694" r:id="rId440"/>
    <p:sldId id="695" r:id="rId441"/>
    <p:sldId id="696" r:id="rId442"/>
    <p:sldId id="697" r:id="rId443"/>
    <p:sldId id="698" r:id="rId444"/>
    <p:sldId id="700" r:id="rId445"/>
    <p:sldId id="701" r:id="rId446"/>
    <p:sldId id="702" r:id="rId447"/>
    <p:sldId id="703" r:id="rId448"/>
    <p:sldId id="704" r:id="rId449"/>
    <p:sldId id="705" r:id="rId450"/>
    <p:sldId id="706" r:id="rId451"/>
    <p:sldId id="707" r:id="rId452"/>
    <p:sldId id="708" r:id="rId453"/>
    <p:sldId id="709" r:id="rId454"/>
    <p:sldId id="710" r:id="rId455"/>
    <p:sldId id="711" r:id="rId456"/>
    <p:sldId id="712" r:id="rId457"/>
    <p:sldId id="713" r:id="rId458"/>
    <p:sldId id="714" r:id="rId459"/>
    <p:sldId id="715" r:id="rId460"/>
    <p:sldId id="716" r:id="rId461"/>
    <p:sldId id="717" r:id="rId462"/>
    <p:sldId id="718" r:id="rId463"/>
    <p:sldId id="719" r:id="rId464"/>
    <p:sldId id="720" r:id="rId465"/>
    <p:sldId id="721" r:id="rId466"/>
    <p:sldId id="722" r:id="rId467"/>
    <p:sldId id="723" r:id="rId468"/>
    <p:sldId id="724" r:id="rId469"/>
    <p:sldId id="725" r:id="rId470"/>
    <p:sldId id="726" r:id="rId471"/>
    <p:sldId id="727" r:id="rId472"/>
    <p:sldId id="728" r:id="rId473"/>
    <p:sldId id="729" r:id="rId474"/>
    <p:sldId id="730" r:id="rId475"/>
    <p:sldId id="731" r:id="rId476"/>
    <p:sldId id="732" r:id="rId477"/>
    <p:sldId id="733" r:id="rId478"/>
    <p:sldId id="734" r:id="rId479"/>
    <p:sldId id="735" r:id="rId480"/>
    <p:sldId id="736" r:id="rId481"/>
    <p:sldId id="737" r:id="rId482"/>
    <p:sldId id="738" r:id="rId483"/>
    <p:sldId id="739" r:id="rId484"/>
    <p:sldId id="740" r:id="rId485"/>
    <p:sldId id="741" r:id="rId486"/>
    <p:sldId id="742" r:id="rId487"/>
    <p:sldId id="743" r:id="rId488"/>
    <p:sldId id="744" r:id="rId489"/>
    <p:sldId id="745" r:id="rId490"/>
    <p:sldId id="746" r:id="rId491"/>
    <p:sldId id="747" r:id="rId492"/>
    <p:sldId id="748" r:id="rId493"/>
    <p:sldId id="749" r:id="rId494"/>
    <p:sldId id="750" r:id="rId495"/>
    <p:sldId id="751" r:id="rId496"/>
    <p:sldId id="752" r:id="rId497"/>
    <p:sldId id="753" r:id="rId498"/>
    <p:sldId id="754" r:id="rId499"/>
    <p:sldId id="755" r:id="rId500"/>
    <p:sldId id="756" r:id="rId501"/>
    <p:sldId id="757" r:id="rId502"/>
    <p:sldId id="758" r:id="rId503"/>
    <p:sldId id="759" r:id="rId504"/>
    <p:sldId id="760" r:id="rId505"/>
    <p:sldId id="761" r:id="rId506"/>
    <p:sldId id="762" r:id="rId507"/>
    <p:sldId id="763" r:id="rId508"/>
    <p:sldId id="764" r:id="rId509"/>
    <p:sldId id="765" r:id="rId510"/>
    <p:sldId id="766" r:id="rId511"/>
    <p:sldId id="767" r:id="rId512"/>
    <p:sldId id="768" r:id="rId513"/>
    <p:sldId id="769" r:id="rId514"/>
    <p:sldId id="770" r:id="rId515"/>
    <p:sldId id="771" r:id="rId516"/>
    <p:sldId id="772" r:id="rId517"/>
    <p:sldId id="773" r:id="rId518"/>
    <p:sldId id="774" r:id="rId519"/>
    <p:sldId id="775" r:id="rId520"/>
    <p:sldId id="776" r:id="rId521"/>
    <p:sldId id="777" r:id="rId522"/>
    <p:sldId id="778" r:id="rId523"/>
    <p:sldId id="779" r:id="rId524"/>
    <p:sldId id="780" r:id="rId525"/>
    <p:sldId id="781" r:id="rId526"/>
    <p:sldId id="782" r:id="rId527"/>
    <p:sldId id="783" r:id="rId528"/>
    <p:sldId id="784" r:id="rId529"/>
    <p:sldId id="785" r:id="rId530"/>
    <p:sldId id="786" r:id="rId531"/>
    <p:sldId id="787" r:id="rId532"/>
    <p:sldId id="788" r:id="rId533"/>
    <p:sldId id="789" r:id="rId534"/>
    <p:sldId id="790" r:id="rId535"/>
    <p:sldId id="792" r:id="rId536"/>
    <p:sldId id="798" r:id="rId537"/>
    <p:sldId id="793" r:id="rId538"/>
    <p:sldId id="795" r:id="rId539"/>
    <p:sldId id="799" r:id="rId540"/>
    <p:sldId id="796" r:id="rId541"/>
    <p:sldId id="797" r:id="rId542"/>
    <p:sldId id="800" r:id="rId543"/>
    <p:sldId id="801" r:id="rId544"/>
    <p:sldId id="802" r:id="rId545"/>
    <p:sldId id="803" r:id="rId546"/>
    <p:sldId id="804" r:id="rId547"/>
  </p:sldIdLst>
  <p:sldSz cx="9144000" cy="6858000" type="screen4x3"/>
  <p:notesSz cx="6797675" cy="987266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B71CBBA6-A50B-44F8-8A8A-CF4CF7E5533A}">
          <p14:sldIdLst>
            <p14:sldId id="256"/>
            <p14:sldId id="791"/>
            <p14:sldId id="257"/>
            <p14:sldId id="258"/>
            <p14:sldId id="259"/>
            <p14:sldId id="260"/>
            <p14:sldId id="261"/>
            <p14:sldId id="263"/>
            <p14:sldId id="262"/>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8"/>
            <p14:sldId id="339"/>
            <p14:sldId id="340"/>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0"/>
            <p14:sldId id="381"/>
            <p14:sldId id="382"/>
            <p14:sldId id="383"/>
            <p14:sldId id="384"/>
            <p14:sldId id="385"/>
            <p14:sldId id="386"/>
            <p14:sldId id="387"/>
            <p14:sldId id="388"/>
            <p14:sldId id="389"/>
            <p14:sldId id="390"/>
            <p14:sldId id="391"/>
            <p14:sldId id="392"/>
            <p14:sldId id="393"/>
            <p14:sldId id="394"/>
            <p14:sldId id="395"/>
            <p14:sldId id="396"/>
            <p14:sldId id="397"/>
            <p14:sldId id="398"/>
            <p14:sldId id="399"/>
            <p14:sldId id="400"/>
            <p14:sldId id="401"/>
            <p14:sldId id="402"/>
            <p14:sldId id="403"/>
            <p14:sldId id="404"/>
            <p14:sldId id="405"/>
            <p14:sldId id="406"/>
            <p14:sldId id="407"/>
            <p14:sldId id="408"/>
            <p14:sldId id="409"/>
            <p14:sldId id="410"/>
            <p14:sldId id="411"/>
            <p14:sldId id="412"/>
            <p14:sldId id="413"/>
            <p14:sldId id="414"/>
            <p14:sldId id="415"/>
            <p14:sldId id="416"/>
            <p14:sldId id="417"/>
            <p14:sldId id="418"/>
            <p14:sldId id="419"/>
            <p14:sldId id="420"/>
            <p14:sldId id="421"/>
            <p14:sldId id="425"/>
          </p14:sldIdLst>
        </p14:section>
        <p14:section name="Cómo celebramos los misterios cristianos" id="{CBACB42D-AC3E-4F70-856B-57E718724780}">
          <p14:sldIdLst>
            <p14:sldId id="422"/>
            <p14:sldId id="423"/>
            <p14:sldId id="424"/>
            <p14:sldId id="426"/>
            <p14:sldId id="427"/>
            <p14:sldId id="428"/>
            <p14:sldId id="429"/>
            <p14:sldId id="430"/>
            <p14:sldId id="431"/>
            <p14:sldId id="432"/>
            <p14:sldId id="433"/>
            <p14:sldId id="434"/>
            <p14:sldId id="435"/>
            <p14:sldId id="436"/>
            <p14:sldId id="437"/>
            <p14:sldId id="438"/>
            <p14:sldId id="439"/>
            <p14:sldId id="440"/>
            <p14:sldId id="441"/>
            <p14:sldId id="442"/>
            <p14:sldId id="443"/>
            <p14:sldId id="444"/>
            <p14:sldId id="445"/>
            <p14:sldId id="446"/>
            <p14:sldId id="447"/>
            <p14:sldId id="448"/>
            <p14:sldId id="449"/>
            <p14:sldId id="450"/>
            <p14:sldId id="451"/>
            <p14:sldId id="452"/>
            <p14:sldId id="453"/>
            <p14:sldId id="454"/>
            <p14:sldId id="455"/>
            <p14:sldId id="456"/>
            <p14:sldId id="457"/>
            <p14:sldId id="458"/>
            <p14:sldId id="459"/>
            <p14:sldId id="460"/>
            <p14:sldId id="461"/>
            <p14:sldId id="462"/>
            <p14:sldId id="463"/>
            <p14:sldId id="464"/>
            <p14:sldId id="465"/>
            <p14:sldId id="466"/>
            <p14:sldId id="467"/>
            <p14:sldId id="468"/>
            <p14:sldId id="469"/>
            <p14:sldId id="470"/>
            <p14:sldId id="471"/>
            <p14:sldId id="472"/>
            <p14:sldId id="473"/>
            <p14:sldId id="474"/>
            <p14:sldId id="475"/>
            <p14:sldId id="476"/>
            <p14:sldId id="477"/>
            <p14:sldId id="478"/>
            <p14:sldId id="479"/>
            <p14:sldId id="480"/>
            <p14:sldId id="481"/>
            <p14:sldId id="482"/>
            <p14:sldId id="483"/>
            <p14:sldId id="484"/>
            <p14:sldId id="485"/>
            <p14:sldId id="486"/>
            <p14:sldId id="487"/>
            <p14:sldId id="488"/>
            <p14:sldId id="489"/>
            <p14:sldId id="490"/>
            <p14:sldId id="491"/>
            <p14:sldId id="492"/>
            <p14:sldId id="493"/>
            <p14:sldId id="494"/>
            <p14:sldId id="495"/>
            <p14:sldId id="496"/>
            <p14:sldId id="497"/>
            <p14:sldId id="498"/>
            <p14:sldId id="499"/>
            <p14:sldId id="500"/>
            <p14:sldId id="501"/>
            <p14:sldId id="502"/>
            <p14:sldId id="503"/>
            <p14:sldId id="504"/>
            <p14:sldId id="505"/>
            <p14:sldId id="506"/>
            <p14:sldId id="507"/>
            <p14:sldId id="508"/>
            <p14:sldId id="509"/>
            <p14:sldId id="510"/>
            <p14:sldId id="511"/>
            <p14:sldId id="512"/>
            <p14:sldId id="513"/>
            <p14:sldId id="514"/>
            <p14:sldId id="515"/>
            <p14:sldId id="516"/>
            <p14:sldId id="517"/>
            <p14:sldId id="521"/>
            <p14:sldId id="518"/>
            <p14:sldId id="519"/>
            <p14:sldId id="520"/>
            <p14:sldId id="522"/>
            <p14:sldId id="523"/>
            <p14:sldId id="524"/>
            <p14:sldId id="525"/>
            <p14:sldId id="526"/>
            <p14:sldId id="527"/>
            <p14:sldId id="528"/>
            <p14:sldId id="529"/>
            <p14:sldId id="530"/>
            <p14:sldId id="531"/>
            <p14:sldId id="532"/>
            <p14:sldId id="533"/>
            <p14:sldId id="534"/>
            <p14:sldId id="535"/>
            <p14:sldId id="536"/>
            <p14:sldId id="539"/>
            <p14:sldId id="537"/>
            <p14:sldId id="538"/>
            <p14:sldId id="540"/>
            <p14:sldId id="541"/>
            <p14:sldId id="542"/>
            <p14:sldId id="543"/>
            <p14:sldId id="544"/>
            <p14:sldId id="545"/>
            <p14:sldId id="546"/>
            <p14:sldId id="547"/>
            <p14:sldId id="548"/>
            <p14:sldId id="549"/>
            <p14:sldId id="550"/>
            <p14:sldId id="551"/>
            <p14:sldId id="552"/>
            <p14:sldId id="553"/>
            <p14:sldId id="554"/>
            <p14:sldId id="555"/>
            <p14:sldId id="556"/>
            <p14:sldId id="557"/>
            <p14:sldId id="558"/>
            <p14:sldId id="559"/>
            <p14:sldId id="560"/>
            <p14:sldId id="561"/>
            <p14:sldId id="562"/>
            <p14:sldId id="563"/>
            <p14:sldId id="564"/>
            <p14:sldId id="565"/>
            <p14:sldId id="566"/>
            <p14:sldId id="567"/>
            <p14:sldId id="568"/>
            <p14:sldId id="569"/>
            <p14:sldId id="570"/>
            <p14:sldId id="571"/>
            <p14:sldId id="572"/>
            <p14:sldId id="573"/>
            <p14:sldId id="574"/>
            <p14:sldId id="575"/>
            <p14:sldId id="576"/>
            <p14:sldId id="577"/>
            <p14:sldId id="578"/>
            <p14:sldId id="579"/>
            <p14:sldId id="580"/>
            <p14:sldId id="581"/>
            <p14:sldId id="582"/>
            <p14:sldId id="583"/>
            <p14:sldId id="584"/>
            <p14:sldId id="585"/>
            <p14:sldId id="586"/>
            <p14:sldId id="587"/>
            <p14:sldId id="588"/>
            <p14:sldId id="592"/>
            <p14:sldId id="589"/>
            <p14:sldId id="590"/>
            <p14:sldId id="591"/>
            <p14:sldId id="593"/>
            <p14:sldId id="594"/>
            <p14:sldId id="595"/>
            <p14:sldId id="596"/>
            <p14:sldId id="597"/>
            <p14:sldId id="598"/>
            <p14:sldId id="599"/>
            <p14:sldId id="600"/>
            <p14:sldId id="601"/>
            <p14:sldId id="602"/>
            <p14:sldId id="603"/>
            <p14:sldId id="604"/>
            <p14:sldId id="605"/>
            <p14:sldId id="606"/>
            <p14:sldId id="607"/>
            <p14:sldId id="608"/>
            <p14:sldId id="609"/>
            <p14:sldId id="610"/>
            <p14:sldId id="611"/>
            <p14:sldId id="612"/>
            <p14:sldId id="613"/>
            <p14:sldId id="614"/>
            <p14:sldId id="615"/>
            <p14:sldId id="616"/>
            <p14:sldId id="617"/>
            <p14:sldId id="618"/>
            <p14:sldId id="619"/>
            <p14:sldId id="620"/>
            <p14:sldId id="621"/>
            <p14:sldId id="622"/>
            <p14:sldId id="623"/>
            <p14:sldId id="624"/>
            <p14:sldId id="625"/>
            <p14:sldId id="626"/>
            <p14:sldId id="627"/>
            <p14:sldId id="628"/>
            <p14:sldId id="643"/>
            <p14:sldId id="644"/>
            <p14:sldId id="645"/>
            <p14:sldId id="646"/>
            <p14:sldId id="629"/>
            <p14:sldId id="630"/>
            <p14:sldId id="631"/>
            <p14:sldId id="632"/>
            <p14:sldId id="633"/>
            <p14:sldId id="634"/>
            <p14:sldId id="635"/>
            <p14:sldId id="636"/>
            <p14:sldId id="637"/>
            <p14:sldId id="638"/>
            <p14:sldId id="639"/>
            <p14:sldId id="640"/>
            <p14:sldId id="641"/>
            <p14:sldId id="642"/>
            <p14:sldId id="647"/>
            <p14:sldId id="648"/>
            <p14:sldId id="649"/>
            <p14:sldId id="650"/>
            <p14:sldId id="651"/>
            <p14:sldId id="652"/>
            <p14:sldId id="653"/>
            <p14:sldId id="654"/>
            <p14:sldId id="655"/>
            <p14:sldId id="656"/>
            <p14:sldId id="657"/>
            <p14:sldId id="658"/>
            <p14:sldId id="659"/>
            <p14:sldId id="660"/>
            <p14:sldId id="661"/>
            <p14:sldId id="662"/>
            <p14:sldId id="663"/>
            <p14:sldId id="664"/>
            <p14:sldId id="665"/>
            <p14:sldId id="666"/>
            <p14:sldId id="667"/>
            <p14:sldId id="668"/>
            <p14:sldId id="669"/>
            <p14:sldId id="670"/>
            <p14:sldId id="671"/>
            <p14:sldId id="672"/>
            <p14:sldId id="673"/>
            <p14:sldId id="674"/>
            <p14:sldId id="675"/>
            <p14:sldId id="676"/>
            <p14:sldId id="677"/>
            <p14:sldId id="678"/>
            <p14:sldId id="679"/>
            <p14:sldId id="680"/>
            <p14:sldId id="681"/>
            <p14:sldId id="682"/>
            <p14:sldId id="683"/>
            <p14:sldId id="684"/>
            <p14:sldId id="685"/>
            <p14:sldId id="686"/>
            <p14:sldId id="687"/>
            <p14:sldId id="688"/>
            <p14:sldId id="689"/>
            <p14:sldId id="690"/>
            <p14:sldId id="691"/>
            <p14:sldId id="692"/>
            <p14:sldId id="693"/>
            <p14:sldId id="694"/>
            <p14:sldId id="695"/>
            <p14:sldId id="696"/>
            <p14:sldId id="697"/>
            <p14:sldId id="698"/>
            <p14:sldId id="700"/>
            <p14:sldId id="701"/>
            <p14:sldId id="702"/>
            <p14:sldId id="703"/>
            <p14:sldId id="704"/>
            <p14:sldId id="705"/>
            <p14:sldId id="706"/>
            <p14:sldId id="707"/>
            <p14:sldId id="708"/>
            <p14:sldId id="709"/>
            <p14:sldId id="710"/>
            <p14:sldId id="711"/>
            <p14:sldId id="712"/>
            <p14:sldId id="713"/>
            <p14:sldId id="714"/>
            <p14:sldId id="715"/>
            <p14:sldId id="716"/>
            <p14:sldId id="717"/>
            <p14:sldId id="718"/>
            <p14:sldId id="719"/>
            <p14:sldId id="720"/>
            <p14:sldId id="721"/>
            <p14:sldId id="722"/>
            <p14:sldId id="723"/>
            <p14:sldId id="724"/>
            <p14:sldId id="725"/>
            <p14:sldId id="726"/>
            <p14:sldId id="727"/>
            <p14:sldId id="728"/>
            <p14:sldId id="729"/>
            <p14:sldId id="730"/>
            <p14:sldId id="731"/>
            <p14:sldId id="732"/>
            <p14:sldId id="733"/>
            <p14:sldId id="734"/>
            <p14:sldId id="735"/>
            <p14:sldId id="736"/>
            <p14:sldId id="737"/>
            <p14:sldId id="738"/>
            <p14:sldId id="739"/>
            <p14:sldId id="740"/>
            <p14:sldId id="741"/>
            <p14:sldId id="742"/>
            <p14:sldId id="743"/>
            <p14:sldId id="744"/>
            <p14:sldId id="745"/>
            <p14:sldId id="746"/>
            <p14:sldId id="747"/>
            <p14:sldId id="748"/>
            <p14:sldId id="749"/>
            <p14:sldId id="750"/>
            <p14:sldId id="751"/>
            <p14:sldId id="752"/>
            <p14:sldId id="753"/>
            <p14:sldId id="754"/>
            <p14:sldId id="755"/>
            <p14:sldId id="756"/>
            <p14:sldId id="757"/>
            <p14:sldId id="758"/>
            <p14:sldId id="759"/>
            <p14:sldId id="760"/>
            <p14:sldId id="761"/>
            <p14:sldId id="762"/>
            <p14:sldId id="763"/>
            <p14:sldId id="764"/>
            <p14:sldId id="765"/>
            <p14:sldId id="766"/>
            <p14:sldId id="767"/>
            <p14:sldId id="768"/>
            <p14:sldId id="769"/>
            <p14:sldId id="770"/>
            <p14:sldId id="771"/>
            <p14:sldId id="772"/>
            <p14:sldId id="773"/>
            <p14:sldId id="774"/>
            <p14:sldId id="775"/>
            <p14:sldId id="776"/>
            <p14:sldId id="777"/>
            <p14:sldId id="778"/>
            <p14:sldId id="779"/>
            <p14:sldId id="780"/>
            <p14:sldId id="781"/>
            <p14:sldId id="782"/>
            <p14:sldId id="783"/>
            <p14:sldId id="784"/>
            <p14:sldId id="785"/>
            <p14:sldId id="786"/>
            <p14:sldId id="787"/>
            <p14:sldId id="788"/>
            <p14:sldId id="789"/>
            <p14:sldId id="790"/>
            <p14:sldId id="792"/>
            <p14:sldId id="798"/>
            <p14:sldId id="793"/>
            <p14:sldId id="795"/>
            <p14:sldId id="799"/>
            <p14:sldId id="796"/>
            <p14:sldId id="797"/>
            <p14:sldId id="800"/>
            <p14:sldId id="801"/>
            <p14:sldId id="802"/>
            <p14:sldId id="803"/>
            <p14:sldId id="804"/>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78"/>
    <a:srgbClr val="FAFA78"/>
    <a:srgbClr val="FFFFD2"/>
    <a:srgbClr val="B9CB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7" autoAdjust="0"/>
  </p:normalViewPr>
  <p:slideViewPr>
    <p:cSldViewPr>
      <p:cViewPr>
        <p:scale>
          <a:sx n="70" d="100"/>
          <a:sy n="70" d="100"/>
        </p:scale>
        <p:origin x="-130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80460"/>
    </p:cViewPr>
  </p:sorterViewPr>
  <p:notesViewPr>
    <p:cSldViewPr>
      <p:cViewPr varScale="1">
        <p:scale>
          <a:sx n="62" d="100"/>
          <a:sy n="62" d="100"/>
        </p:scale>
        <p:origin x="-2370" y="-78"/>
      </p:cViewPr>
      <p:guideLst>
        <p:guide orient="horz" pos="3109"/>
        <p:guide pos="2141"/>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slide" Target="slides/slide323.xml"/><Relationship Id="rId366" Type="http://schemas.openxmlformats.org/officeDocument/2006/relationships/slide" Target="slides/slide365.xml"/><Relationship Id="rId531" Type="http://schemas.openxmlformats.org/officeDocument/2006/relationships/slide" Target="slides/slide530.xml"/><Relationship Id="rId170" Type="http://schemas.openxmlformats.org/officeDocument/2006/relationships/slide" Target="slides/slide169.xml"/><Relationship Id="rId226" Type="http://schemas.openxmlformats.org/officeDocument/2006/relationships/slide" Target="slides/slide225.xml"/><Relationship Id="rId433" Type="http://schemas.openxmlformats.org/officeDocument/2006/relationships/slide" Target="slides/slide432.xml"/><Relationship Id="rId268" Type="http://schemas.openxmlformats.org/officeDocument/2006/relationships/slide" Target="slides/slide267.xml"/><Relationship Id="rId475" Type="http://schemas.openxmlformats.org/officeDocument/2006/relationships/slide" Target="slides/slide474.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slide" Target="slides/slide334.xml"/><Relationship Id="rId377" Type="http://schemas.openxmlformats.org/officeDocument/2006/relationships/slide" Target="slides/slide376.xml"/><Relationship Id="rId500" Type="http://schemas.openxmlformats.org/officeDocument/2006/relationships/slide" Target="slides/slide499.xml"/><Relationship Id="rId542" Type="http://schemas.openxmlformats.org/officeDocument/2006/relationships/slide" Target="slides/slide541.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402" Type="http://schemas.openxmlformats.org/officeDocument/2006/relationships/slide" Target="slides/slide401.xml"/><Relationship Id="rId279" Type="http://schemas.openxmlformats.org/officeDocument/2006/relationships/slide" Target="slides/slide278.xml"/><Relationship Id="rId444" Type="http://schemas.openxmlformats.org/officeDocument/2006/relationships/slide" Target="slides/slide443.xml"/><Relationship Id="rId486" Type="http://schemas.openxmlformats.org/officeDocument/2006/relationships/slide" Target="slides/slide485.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46" Type="http://schemas.openxmlformats.org/officeDocument/2006/relationships/slide" Target="slides/slide345.xml"/><Relationship Id="rId388" Type="http://schemas.openxmlformats.org/officeDocument/2006/relationships/slide" Target="slides/slide387.xml"/><Relationship Id="rId511" Type="http://schemas.openxmlformats.org/officeDocument/2006/relationships/slide" Target="slides/slide510.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413" Type="http://schemas.openxmlformats.org/officeDocument/2006/relationships/slide" Target="slides/slide412.xml"/><Relationship Id="rId248" Type="http://schemas.openxmlformats.org/officeDocument/2006/relationships/slide" Target="slides/slide247.xml"/><Relationship Id="rId455" Type="http://schemas.openxmlformats.org/officeDocument/2006/relationships/slide" Target="slides/slide454.xml"/><Relationship Id="rId497" Type="http://schemas.openxmlformats.org/officeDocument/2006/relationships/slide" Target="slides/slide496.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357" Type="http://schemas.openxmlformats.org/officeDocument/2006/relationships/slide" Target="slides/slide356.xml"/><Relationship Id="rId522" Type="http://schemas.openxmlformats.org/officeDocument/2006/relationships/slide" Target="slides/slide521.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399" Type="http://schemas.openxmlformats.org/officeDocument/2006/relationships/slide" Target="slides/slide398.xml"/><Relationship Id="rId259" Type="http://schemas.openxmlformats.org/officeDocument/2006/relationships/slide" Target="slides/slide258.xml"/><Relationship Id="rId424" Type="http://schemas.openxmlformats.org/officeDocument/2006/relationships/slide" Target="slides/slide423.xml"/><Relationship Id="rId466" Type="http://schemas.openxmlformats.org/officeDocument/2006/relationships/slide" Target="slides/slide465.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slide" Target="slides/slide325.xml"/><Relationship Id="rId533" Type="http://schemas.openxmlformats.org/officeDocument/2006/relationships/slide" Target="slides/slide532.xml"/><Relationship Id="rId65" Type="http://schemas.openxmlformats.org/officeDocument/2006/relationships/slide" Target="slides/slide64.xml"/><Relationship Id="rId130" Type="http://schemas.openxmlformats.org/officeDocument/2006/relationships/slide" Target="slides/slide129.xml"/><Relationship Id="rId368" Type="http://schemas.openxmlformats.org/officeDocument/2006/relationships/slide" Target="slides/slide367.xml"/><Relationship Id="rId172" Type="http://schemas.openxmlformats.org/officeDocument/2006/relationships/slide" Target="slides/slide171.xml"/><Relationship Id="rId228" Type="http://schemas.openxmlformats.org/officeDocument/2006/relationships/slide" Target="slides/slide227.xml"/><Relationship Id="rId435" Type="http://schemas.openxmlformats.org/officeDocument/2006/relationships/slide" Target="slides/slide434.xml"/><Relationship Id="rId477" Type="http://schemas.openxmlformats.org/officeDocument/2006/relationships/slide" Target="slides/slide476.xml"/><Relationship Id="rId281" Type="http://schemas.openxmlformats.org/officeDocument/2006/relationships/slide" Target="slides/slide280.xml"/><Relationship Id="rId337" Type="http://schemas.openxmlformats.org/officeDocument/2006/relationships/slide" Target="slides/slide336.xml"/><Relationship Id="rId502" Type="http://schemas.openxmlformats.org/officeDocument/2006/relationships/slide" Target="slides/slide501.xml"/><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379" Type="http://schemas.openxmlformats.org/officeDocument/2006/relationships/slide" Target="slides/slide378.xml"/><Relationship Id="rId544" Type="http://schemas.openxmlformats.org/officeDocument/2006/relationships/slide" Target="slides/slide543.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390" Type="http://schemas.openxmlformats.org/officeDocument/2006/relationships/slide" Target="slides/slide389.xml"/><Relationship Id="rId404" Type="http://schemas.openxmlformats.org/officeDocument/2006/relationships/slide" Target="slides/slide403.xml"/><Relationship Id="rId446" Type="http://schemas.openxmlformats.org/officeDocument/2006/relationships/slide" Target="slides/slide445.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88" Type="http://schemas.openxmlformats.org/officeDocument/2006/relationships/slide" Target="slides/slide487.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348" Type="http://schemas.openxmlformats.org/officeDocument/2006/relationships/slide" Target="slides/slide347.xml"/><Relationship Id="rId513" Type="http://schemas.openxmlformats.org/officeDocument/2006/relationships/slide" Target="slides/slide512.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415" Type="http://schemas.openxmlformats.org/officeDocument/2006/relationships/slide" Target="slides/slide414.xml"/><Relationship Id="rId457" Type="http://schemas.openxmlformats.org/officeDocument/2006/relationships/slide" Target="slides/slide456.xml"/><Relationship Id="rId261" Type="http://schemas.openxmlformats.org/officeDocument/2006/relationships/slide" Target="slides/slide260.xml"/><Relationship Id="rId499" Type="http://schemas.openxmlformats.org/officeDocument/2006/relationships/slide" Target="slides/slide498.xml"/><Relationship Id="rId14" Type="http://schemas.openxmlformats.org/officeDocument/2006/relationships/slide" Target="slides/slide13.xml"/><Relationship Id="rId56" Type="http://schemas.openxmlformats.org/officeDocument/2006/relationships/slide" Target="slides/slide55.xml"/><Relationship Id="rId317" Type="http://schemas.openxmlformats.org/officeDocument/2006/relationships/slide" Target="slides/slide316.xml"/><Relationship Id="rId359" Type="http://schemas.openxmlformats.org/officeDocument/2006/relationships/slide" Target="slides/slide358.xml"/><Relationship Id="rId524" Type="http://schemas.openxmlformats.org/officeDocument/2006/relationships/slide" Target="slides/slide523.xml"/><Relationship Id="rId98" Type="http://schemas.openxmlformats.org/officeDocument/2006/relationships/slide" Target="slides/slide97.xml"/><Relationship Id="rId121" Type="http://schemas.openxmlformats.org/officeDocument/2006/relationships/slide" Target="slides/slide120.xml"/><Relationship Id="rId163" Type="http://schemas.openxmlformats.org/officeDocument/2006/relationships/slide" Target="slides/slide162.xml"/><Relationship Id="rId219" Type="http://schemas.openxmlformats.org/officeDocument/2006/relationships/slide" Target="slides/slide218.xml"/><Relationship Id="rId370" Type="http://schemas.openxmlformats.org/officeDocument/2006/relationships/slide" Target="slides/slide369.xml"/><Relationship Id="rId426" Type="http://schemas.openxmlformats.org/officeDocument/2006/relationships/slide" Target="slides/slide425.xml"/><Relationship Id="rId230" Type="http://schemas.openxmlformats.org/officeDocument/2006/relationships/slide" Target="slides/slide229.xml"/><Relationship Id="rId468" Type="http://schemas.openxmlformats.org/officeDocument/2006/relationships/slide" Target="slides/slide467.xml"/><Relationship Id="rId25" Type="http://schemas.openxmlformats.org/officeDocument/2006/relationships/slide" Target="slides/slide24.xml"/><Relationship Id="rId67" Type="http://schemas.openxmlformats.org/officeDocument/2006/relationships/slide" Target="slides/slide66.xml"/><Relationship Id="rId272" Type="http://schemas.openxmlformats.org/officeDocument/2006/relationships/slide" Target="slides/slide271.xml"/><Relationship Id="rId328" Type="http://schemas.openxmlformats.org/officeDocument/2006/relationships/slide" Target="slides/slide327.xml"/><Relationship Id="rId535" Type="http://schemas.openxmlformats.org/officeDocument/2006/relationships/slide" Target="slides/slide534.xml"/><Relationship Id="rId132" Type="http://schemas.openxmlformats.org/officeDocument/2006/relationships/slide" Target="slides/slide131.xml"/><Relationship Id="rId174" Type="http://schemas.openxmlformats.org/officeDocument/2006/relationships/slide" Target="slides/slide173.xml"/><Relationship Id="rId381" Type="http://schemas.openxmlformats.org/officeDocument/2006/relationships/slide" Target="slides/slide380.xml"/><Relationship Id="rId220" Type="http://schemas.openxmlformats.org/officeDocument/2006/relationships/slide" Target="slides/slide219.xml"/><Relationship Id="rId241" Type="http://schemas.openxmlformats.org/officeDocument/2006/relationships/slide" Target="slides/slide240.xml"/><Relationship Id="rId437" Type="http://schemas.openxmlformats.org/officeDocument/2006/relationships/slide" Target="slides/slide436.xml"/><Relationship Id="rId458" Type="http://schemas.openxmlformats.org/officeDocument/2006/relationships/slide" Target="slides/slide457.xml"/><Relationship Id="rId479" Type="http://schemas.openxmlformats.org/officeDocument/2006/relationships/slide" Target="slides/slide4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490" Type="http://schemas.openxmlformats.org/officeDocument/2006/relationships/slide" Target="slides/slide489.xml"/><Relationship Id="rId504" Type="http://schemas.openxmlformats.org/officeDocument/2006/relationships/slide" Target="slides/slide503.xml"/><Relationship Id="rId525" Type="http://schemas.openxmlformats.org/officeDocument/2006/relationships/slide" Target="slides/slide524.xml"/><Relationship Id="rId546" Type="http://schemas.openxmlformats.org/officeDocument/2006/relationships/slide" Target="slides/slide545.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06" Type="http://schemas.openxmlformats.org/officeDocument/2006/relationships/slide" Target="slides/slide405.xml"/><Relationship Id="rId9" Type="http://schemas.openxmlformats.org/officeDocument/2006/relationships/slide" Target="slides/slide8.xml"/><Relationship Id="rId210" Type="http://schemas.openxmlformats.org/officeDocument/2006/relationships/slide" Target="slides/slide209.xml"/><Relationship Id="rId392" Type="http://schemas.openxmlformats.org/officeDocument/2006/relationships/slide" Target="slides/slide391.xml"/><Relationship Id="rId427" Type="http://schemas.openxmlformats.org/officeDocument/2006/relationships/slide" Target="slides/slide426.xml"/><Relationship Id="rId448" Type="http://schemas.openxmlformats.org/officeDocument/2006/relationships/slide" Target="slides/slide447.xml"/><Relationship Id="rId469" Type="http://schemas.openxmlformats.org/officeDocument/2006/relationships/slide" Target="slides/slide468.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80" Type="http://schemas.openxmlformats.org/officeDocument/2006/relationships/slide" Target="slides/slide479.xml"/><Relationship Id="rId515" Type="http://schemas.openxmlformats.org/officeDocument/2006/relationships/slide" Target="slides/slide514.xml"/><Relationship Id="rId536" Type="http://schemas.openxmlformats.org/officeDocument/2006/relationships/slide" Target="slides/slide53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382" Type="http://schemas.openxmlformats.org/officeDocument/2006/relationships/slide" Target="slides/slide381.xml"/><Relationship Id="rId417" Type="http://schemas.openxmlformats.org/officeDocument/2006/relationships/slide" Target="slides/slide416.xml"/><Relationship Id="rId438" Type="http://schemas.openxmlformats.org/officeDocument/2006/relationships/slide" Target="slides/slide437.xml"/><Relationship Id="rId459" Type="http://schemas.openxmlformats.org/officeDocument/2006/relationships/slide" Target="slides/slide458.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470" Type="http://schemas.openxmlformats.org/officeDocument/2006/relationships/slide" Target="slides/slide469.xml"/><Relationship Id="rId491" Type="http://schemas.openxmlformats.org/officeDocument/2006/relationships/slide" Target="slides/slide490.xml"/><Relationship Id="rId505" Type="http://schemas.openxmlformats.org/officeDocument/2006/relationships/slide" Target="slides/slide504.xml"/><Relationship Id="rId526" Type="http://schemas.openxmlformats.org/officeDocument/2006/relationships/slide" Target="slides/slide52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547" Type="http://schemas.openxmlformats.org/officeDocument/2006/relationships/slide" Target="slides/slide546.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393" Type="http://schemas.openxmlformats.org/officeDocument/2006/relationships/slide" Target="slides/slide392.xml"/><Relationship Id="rId407" Type="http://schemas.openxmlformats.org/officeDocument/2006/relationships/slide" Target="slides/slide406.xml"/><Relationship Id="rId428" Type="http://schemas.openxmlformats.org/officeDocument/2006/relationships/slide" Target="slides/slide427.xml"/><Relationship Id="rId449" Type="http://schemas.openxmlformats.org/officeDocument/2006/relationships/slide" Target="slides/slide448.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460" Type="http://schemas.openxmlformats.org/officeDocument/2006/relationships/slide" Target="slides/slide459.xml"/><Relationship Id="rId481" Type="http://schemas.openxmlformats.org/officeDocument/2006/relationships/slide" Target="slides/slide480.xml"/><Relationship Id="rId516" Type="http://schemas.openxmlformats.org/officeDocument/2006/relationships/slide" Target="slides/slide51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537" Type="http://schemas.openxmlformats.org/officeDocument/2006/relationships/slide" Target="slides/slide536.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383" Type="http://schemas.openxmlformats.org/officeDocument/2006/relationships/slide" Target="slides/slide382.xml"/><Relationship Id="rId418" Type="http://schemas.openxmlformats.org/officeDocument/2006/relationships/slide" Target="slides/slide417.xml"/><Relationship Id="rId439" Type="http://schemas.openxmlformats.org/officeDocument/2006/relationships/slide" Target="slides/slide438.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450" Type="http://schemas.openxmlformats.org/officeDocument/2006/relationships/slide" Target="slides/slide449.xml"/><Relationship Id="rId471" Type="http://schemas.openxmlformats.org/officeDocument/2006/relationships/slide" Target="slides/slide470.xml"/><Relationship Id="rId506" Type="http://schemas.openxmlformats.org/officeDocument/2006/relationships/slide" Target="slides/slide50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492" Type="http://schemas.openxmlformats.org/officeDocument/2006/relationships/slide" Target="slides/slide491.xml"/><Relationship Id="rId527" Type="http://schemas.openxmlformats.org/officeDocument/2006/relationships/slide" Target="slides/slide526.xml"/><Relationship Id="rId548" Type="http://schemas.openxmlformats.org/officeDocument/2006/relationships/notesMaster" Target="notesMasters/notesMaster1.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394" Type="http://schemas.openxmlformats.org/officeDocument/2006/relationships/slide" Target="slides/slide393.xml"/><Relationship Id="rId408" Type="http://schemas.openxmlformats.org/officeDocument/2006/relationships/slide" Target="slides/slide407.xml"/><Relationship Id="rId429" Type="http://schemas.openxmlformats.org/officeDocument/2006/relationships/slide" Target="slides/slide428.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440" Type="http://schemas.openxmlformats.org/officeDocument/2006/relationships/slide" Target="slides/slide439.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461" Type="http://schemas.openxmlformats.org/officeDocument/2006/relationships/slide" Target="slides/slide460.xml"/><Relationship Id="rId482" Type="http://schemas.openxmlformats.org/officeDocument/2006/relationships/slide" Target="slides/slide481.xml"/><Relationship Id="rId517" Type="http://schemas.openxmlformats.org/officeDocument/2006/relationships/slide" Target="slides/slide516.xml"/><Relationship Id="rId538" Type="http://schemas.openxmlformats.org/officeDocument/2006/relationships/slide" Target="slides/slide537.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384" Type="http://schemas.openxmlformats.org/officeDocument/2006/relationships/slide" Target="slides/slide383.xml"/><Relationship Id="rId419" Type="http://schemas.openxmlformats.org/officeDocument/2006/relationships/slide" Target="slides/slide418.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430" Type="http://schemas.openxmlformats.org/officeDocument/2006/relationships/slide" Target="slides/slide429.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451" Type="http://schemas.openxmlformats.org/officeDocument/2006/relationships/slide" Target="slides/slide450.xml"/><Relationship Id="rId472" Type="http://schemas.openxmlformats.org/officeDocument/2006/relationships/slide" Target="slides/slide471.xml"/><Relationship Id="rId493" Type="http://schemas.openxmlformats.org/officeDocument/2006/relationships/slide" Target="slides/slide492.xml"/><Relationship Id="rId507" Type="http://schemas.openxmlformats.org/officeDocument/2006/relationships/slide" Target="slides/slide506.xml"/><Relationship Id="rId528" Type="http://schemas.openxmlformats.org/officeDocument/2006/relationships/slide" Target="slides/slide527.xml"/><Relationship Id="rId549" Type="http://schemas.openxmlformats.org/officeDocument/2006/relationships/presProps" Target="presProps.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slide" Target="slides/slide373.xml"/><Relationship Id="rId395" Type="http://schemas.openxmlformats.org/officeDocument/2006/relationships/slide" Target="slides/slide394.xml"/><Relationship Id="rId409" Type="http://schemas.openxmlformats.org/officeDocument/2006/relationships/slide" Target="slides/slide408.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420" Type="http://schemas.openxmlformats.org/officeDocument/2006/relationships/slide" Target="slides/slide419.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slide" Target="slides/slide440.xml"/><Relationship Id="rId462" Type="http://schemas.openxmlformats.org/officeDocument/2006/relationships/slide" Target="slides/slide461.xml"/><Relationship Id="rId483" Type="http://schemas.openxmlformats.org/officeDocument/2006/relationships/slide" Target="slides/slide482.xml"/><Relationship Id="rId518" Type="http://schemas.openxmlformats.org/officeDocument/2006/relationships/slide" Target="slides/slide517.xml"/><Relationship Id="rId539" Type="http://schemas.openxmlformats.org/officeDocument/2006/relationships/slide" Target="slides/slide53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550"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385" Type="http://schemas.openxmlformats.org/officeDocument/2006/relationships/slide" Target="slides/slide384.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410" Type="http://schemas.openxmlformats.org/officeDocument/2006/relationships/slide" Target="slides/slide409.xml"/><Relationship Id="rId431" Type="http://schemas.openxmlformats.org/officeDocument/2006/relationships/slide" Target="slides/slide430.xml"/><Relationship Id="rId452" Type="http://schemas.openxmlformats.org/officeDocument/2006/relationships/slide" Target="slides/slide451.xml"/><Relationship Id="rId473" Type="http://schemas.openxmlformats.org/officeDocument/2006/relationships/slide" Target="slides/slide472.xml"/><Relationship Id="rId494" Type="http://schemas.openxmlformats.org/officeDocument/2006/relationships/slide" Target="slides/slide493.xml"/><Relationship Id="rId508" Type="http://schemas.openxmlformats.org/officeDocument/2006/relationships/slide" Target="slides/slide507.xml"/><Relationship Id="rId529" Type="http://schemas.openxmlformats.org/officeDocument/2006/relationships/slide" Target="slides/slide528.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40" Type="http://schemas.openxmlformats.org/officeDocument/2006/relationships/slide" Target="slides/slide539.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slide" Target="slides/slide374.xml"/><Relationship Id="rId396" Type="http://schemas.openxmlformats.org/officeDocument/2006/relationships/slide" Target="slides/slide395.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00" Type="http://schemas.openxmlformats.org/officeDocument/2006/relationships/slide" Target="slides/slide399.xml"/><Relationship Id="rId421" Type="http://schemas.openxmlformats.org/officeDocument/2006/relationships/slide" Target="slides/slide420.xml"/><Relationship Id="rId442" Type="http://schemas.openxmlformats.org/officeDocument/2006/relationships/slide" Target="slides/slide441.xml"/><Relationship Id="rId463" Type="http://schemas.openxmlformats.org/officeDocument/2006/relationships/slide" Target="slides/slide462.xml"/><Relationship Id="rId484" Type="http://schemas.openxmlformats.org/officeDocument/2006/relationships/slide" Target="slides/slide483.xml"/><Relationship Id="rId519" Type="http://schemas.openxmlformats.org/officeDocument/2006/relationships/slide" Target="slides/slide518.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530" Type="http://schemas.openxmlformats.org/officeDocument/2006/relationships/slide" Target="slides/slide529.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386" Type="http://schemas.openxmlformats.org/officeDocument/2006/relationships/slide" Target="slides/slide385.xml"/><Relationship Id="rId551" Type="http://schemas.openxmlformats.org/officeDocument/2006/relationships/theme" Target="theme/theme1.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411" Type="http://schemas.openxmlformats.org/officeDocument/2006/relationships/slide" Target="slides/slide410.xml"/><Relationship Id="rId432" Type="http://schemas.openxmlformats.org/officeDocument/2006/relationships/slide" Target="slides/slide431.xml"/><Relationship Id="rId453" Type="http://schemas.openxmlformats.org/officeDocument/2006/relationships/slide" Target="slides/slide452.xml"/><Relationship Id="rId474" Type="http://schemas.openxmlformats.org/officeDocument/2006/relationships/slide" Target="slides/slide473.xml"/><Relationship Id="rId509" Type="http://schemas.openxmlformats.org/officeDocument/2006/relationships/slide" Target="slides/slide508.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495" Type="http://schemas.openxmlformats.org/officeDocument/2006/relationships/slide" Target="slides/slide494.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slide" Target="slides/slide375.xml"/><Relationship Id="rId397" Type="http://schemas.openxmlformats.org/officeDocument/2006/relationships/slide" Target="slides/slide396.xml"/><Relationship Id="rId520" Type="http://schemas.openxmlformats.org/officeDocument/2006/relationships/slide" Target="slides/slide519.xml"/><Relationship Id="rId541" Type="http://schemas.openxmlformats.org/officeDocument/2006/relationships/slide" Target="slides/slide540.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01" Type="http://schemas.openxmlformats.org/officeDocument/2006/relationships/slide" Target="slides/slide400.xml"/><Relationship Id="rId422" Type="http://schemas.openxmlformats.org/officeDocument/2006/relationships/slide" Target="slides/slide421.xml"/><Relationship Id="rId443" Type="http://schemas.openxmlformats.org/officeDocument/2006/relationships/slide" Target="slides/slide442.xml"/><Relationship Id="rId464" Type="http://schemas.openxmlformats.org/officeDocument/2006/relationships/slide" Target="slides/slide463.xml"/><Relationship Id="rId303" Type="http://schemas.openxmlformats.org/officeDocument/2006/relationships/slide" Target="slides/slide302.xml"/><Relationship Id="rId485" Type="http://schemas.openxmlformats.org/officeDocument/2006/relationships/slide" Target="slides/slide484.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345" Type="http://schemas.openxmlformats.org/officeDocument/2006/relationships/slide" Target="slides/slide344.xml"/><Relationship Id="rId387" Type="http://schemas.openxmlformats.org/officeDocument/2006/relationships/slide" Target="slides/slide386.xml"/><Relationship Id="rId510" Type="http://schemas.openxmlformats.org/officeDocument/2006/relationships/slide" Target="slides/slide509.xml"/><Relationship Id="rId552" Type="http://schemas.openxmlformats.org/officeDocument/2006/relationships/tableStyles" Target="tableStyles.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412" Type="http://schemas.openxmlformats.org/officeDocument/2006/relationships/slide" Target="slides/slide411.xml"/><Relationship Id="rId107" Type="http://schemas.openxmlformats.org/officeDocument/2006/relationships/slide" Target="slides/slide106.xml"/><Relationship Id="rId289" Type="http://schemas.openxmlformats.org/officeDocument/2006/relationships/slide" Target="slides/slide288.xml"/><Relationship Id="rId454" Type="http://schemas.openxmlformats.org/officeDocument/2006/relationships/slide" Target="slides/slide453.xml"/><Relationship Id="rId496" Type="http://schemas.openxmlformats.org/officeDocument/2006/relationships/slide" Target="slides/slide495.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356" Type="http://schemas.openxmlformats.org/officeDocument/2006/relationships/slide" Target="slides/slide355.xml"/><Relationship Id="rId398" Type="http://schemas.openxmlformats.org/officeDocument/2006/relationships/slide" Target="slides/slide397.xml"/><Relationship Id="rId521" Type="http://schemas.openxmlformats.org/officeDocument/2006/relationships/slide" Target="slides/slide520.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423" Type="http://schemas.openxmlformats.org/officeDocument/2006/relationships/slide" Target="slides/slide422.xml"/><Relationship Id="rId258" Type="http://schemas.openxmlformats.org/officeDocument/2006/relationships/slide" Target="slides/slide257.xml"/><Relationship Id="rId465" Type="http://schemas.openxmlformats.org/officeDocument/2006/relationships/slide" Target="slides/slide464.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slide" Target="slides/slide324.xml"/><Relationship Id="rId367" Type="http://schemas.openxmlformats.org/officeDocument/2006/relationships/slide" Target="slides/slide366.xml"/><Relationship Id="rId532" Type="http://schemas.openxmlformats.org/officeDocument/2006/relationships/slide" Target="slides/slide531.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434" Type="http://schemas.openxmlformats.org/officeDocument/2006/relationships/slide" Target="slides/slide433.xml"/><Relationship Id="rId476" Type="http://schemas.openxmlformats.org/officeDocument/2006/relationships/slide" Target="slides/slide475.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slide" Target="slides/slide335.xml"/><Relationship Id="rId501" Type="http://schemas.openxmlformats.org/officeDocument/2006/relationships/slide" Target="slides/slide500.xml"/><Relationship Id="rId543" Type="http://schemas.openxmlformats.org/officeDocument/2006/relationships/slide" Target="slides/slide542.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378" Type="http://schemas.openxmlformats.org/officeDocument/2006/relationships/slide" Target="slides/slide377.xml"/><Relationship Id="rId403" Type="http://schemas.openxmlformats.org/officeDocument/2006/relationships/slide" Target="slides/slide402.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slide" Target="slides/slide444.xml"/><Relationship Id="rId487" Type="http://schemas.openxmlformats.org/officeDocument/2006/relationships/slide" Target="slides/slide486.xml"/><Relationship Id="rId291" Type="http://schemas.openxmlformats.org/officeDocument/2006/relationships/slide" Target="slides/slide290.xml"/><Relationship Id="rId305" Type="http://schemas.openxmlformats.org/officeDocument/2006/relationships/slide" Target="slides/slide304.xml"/><Relationship Id="rId347" Type="http://schemas.openxmlformats.org/officeDocument/2006/relationships/slide" Target="slides/slide346.xml"/><Relationship Id="rId512" Type="http://schemas.openxmlformats.org/officeDocument/2006/relationships/slide" Target="slides/slide511.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389" Type="http://schemas.openxmlformats.org/officeDocument/2006/relationships/slide" Target="slides/slide388.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414" Type="http://schemas.openxmlformats.org/officeDocument/2006/relationships/slide" Target="slides/slide413.xml"/><Relationship Id="rId456" Type="http://schemas.openxmlformats.org/officeDocument/2006/relationships/slide" Target="slides/slide455.xml"/><Relationship Id="rId498" Type="http://schemas.openxmlformats.org/officeDocument/2006/relationships/slide" Target="slides/slide49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23" Type="http://schemas.openxmlformats.org/officeDocument/2006/relationships/slide" Target="slides/slide522.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358" Type="http://schemas.openxmlformats.org/officeDocument/2006/relationships/slide" Target="slides/slide357.xml"/><Relationship Id="rId162" Type="http://schemas.openxmlformats.org/officeDocument/2006/relationships/slide" Target="slides/slide161.xml"/><Relationship Id="rId218" Type="http://schemas.openxmlformats.org/officeDocument/2006/relationships/slide" Target="slides/slide217.xml"/><Relationship Id="rId425" Type="http://schemas.openxmlformats.org/officeDocument/2006/relationships/slide" Target="slides/slide424.xml"/><Relationship Id="rId467" Type="http://schemas.openxmlformats.org/officeDocument/2006/relationships/slide" Target="slides/slide466.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slide" Target="slides/slide326.xml"/><Relationship Id="rId369" Type="http://schemas.openxmlformats.org/officeDocument/2006/relationships/slide" Target="slides/slide368.xml"/><Relationship Id="rId534" Type="http://schemas.openxmlformats.org/officeDocument/2006/relationships/slide" Target="slides/slide533.xml"/><Relationship Id="rId173" Type="http://schemas.openxmlformats.org/officeDocument/2006/relationships/slide" Target="slides/slide172.xml"/><Relationship Id="rId229" Type="http://schemas.openxmlformats.org/officeDocument/2006/relationships/slide" Target="slides/slide228.xml"/><Relationship Id="rId380" Type="http://schemas.openxmlformats.org/officeDocument/2006/relationships/slide" Target="slides/slide379.xml"/><Relationship Id="rId436" Type="http://schemas.openxmlformats.org/officeDocument/2006/relationships/slide" Target="slides/slide435.xml"/><Relationship Id="rId240" Type="http://schemas.openxmlformats.org/officeDocument/2006/relationships/slide" Target="slides/slide239.xml"/><Relationship Id="rId478" Type="http://schemas.openxmlformats.org/officeDocument/2006/relationships/slide" Target="slides/slide477.xml"/><Relationship Id="rId35" Type="http://schemas.openxmlformats.org/officeDocument/2006/relationships/slide" Target="slides/slide34.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38" Type="http://schemas.openxmlformats.org/officeDocument/2006/relationships/slide" Target="slides/slide337.xml"/><Relationship Id="rId503" Type="http://schemas.openxmlformats.org/officeDocument/2006/relationships/slide" Target="slides/slide502.xml"/><Relationship Id="rId545" Type="http://schemas.openxmlformats.org/officeDocument/2006/relationships/slide" Target="slides/slide544.xml"/><Relationship Id="rId8" Type="http://schemas.openxmlformats.org/officeDocument/2006/relationships/slide" Target="slides/slide7.xml"/><Relationship Id="rId142" Type="http://schemas.openxmlformats.org/officeDocument/2006/relationships/slide" Target="slides/slide141.xml"/><Relationship Id="rId184" Type="http://schemas.openxmlformats.org/officeDocument/2006/relationships/slide" Target="slides/slide183.xml"/><Relationship Id="rId391" Type="http://schemas.openxmlformats.org/officeDocument/2006/relationships/slide" Target="slides/slide390.xml"/><Relationship Id="rId405" Type="http://schemas.openxmlformats.org/officeDocument/2006/relationships/slide" Target="slides/slide404.xml"/><Relationship Id="rId447" Type="http://schemas.openxmlformats.org/officeDocument/2006/relationships/slide" Target="slides/slide446.xml"/><Relationship Id="rId251" Type="http://schemas.openxmlformats.org/officeDocument/2006/relationships/slide" Target="slides/slide250.xml"/><Relationship Id="rId489" Type="http://schemas.openxmlformats.org/officeDocument/2006/relationships/slide" Target="slides/slide488.xml"/><Relationship Id="rId46" Type="http://schemas.openxmlformats.org/officeDocument/2006/relationships/slide" Target="slides/slide45.xml"/><Relationship Id="rId293" Type="http://schemas.openxmlformats.org/officeDocument/2006/relationships/slide" Target="slides/slide292.xml"/><Relationship Id="rId307" Type="http://schemas.openxmlformats.org/officeDocument/2006/relationships/slide" Target="slides/slide306.xml"/><Relationship Id="rId349" Type="http://schemas.openxmlformats.org/officeDocument/2006/relationships/slide" Target="slides/slide348.xml"/><Relationship Id="rId514" Type="http://schemas.openxmlformats.org/officeDocument/2006/relationships/slide" Target="slides/slide513.xml"/><Relationship Id="rId88" Type="http://schemas.openxmlformats.org/officeDocument/2006/relationships/slide" Target="slides/slide87.xml"/><Relationship Id="rId111" Type="http://schemas.openxmlformats.org/officeDocument/2006/relationships/slide" Target="slides/slide110.xml"/><Relationship Id="rId153" Type="http://schemas.openxmlformats.org/officeDocument/2006/relationships/slide" Target="slides/slide152.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416" Type="http://schemas.openxmlformats.org/officeDocument/2006/relationships/slide" Target="slides/slide41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60" cy="493634"/>
          </a:xfrm>
          <a:prstGeom prst="rect">
            <a:avLst/>
          </a:prstGeom>
        </p:spPr>
        <p:txBody>
          <a:bodyPr vert="horz" lIns="91815" tIns="45907" rIns="91815" bIns="45907" rtlCol="0"/>
          <a:lstStyle>
            <a:lvl1pPr algn="l">
              <a:defRPr sz="1200"/>
            </a:lvl1pPr>
          </a:lstStyle>
          <a:p>
            <a:endParaRPr lang="es-ES"/>
          </a:p>
        </p:txBody>
      </p:sp>
      <p:sp>
        <p:nvSpPr>
          <p:cNvPr id="3" name="2 Marcador de fecha"/>
          <p:cNvSpPr>
            <a:spLocks noGrp="1"/>
          </p:cNvSpPr>
          <p:nvPr>
            <p:ph type="dt" idx="1"/>
          </p:nvPr>
        </p:nvSpPr>
        <p:spPr>
          <a:xfrm>
            <a:off x="3850442" y="0"/>
            <a:ext cx="2945660" cy="493634"/>
          </a:xfrm>
          <a:prstGeom prst="rect">
            <a:avLst/>
          </a:prstGeom>
        </p:spPr>
        <p:txBody>
          <a:bodyPr vert="horz" lIns="91815" tIns="45907" rIns="91815" bIns="45907" rtlCol="0"/>
          <a:lstStyle>
            <a:lvl1pPr algn="r">
              <a:defRPr sz="1200"/>
            </a:lvl1pPr>
          </a:lstStyle>
          <a:p>
            <a:fld id="{D980DBF3-25DF-43F9-BEDB-F7CA6ED149D7}" type="datetimeFigureOut">
              <a:rPr lang="es-ES" smtClean="0"/>
              <a:pPr/>
              <a:t>24/12/2012</a:t>
            </a:fld>
            <a:endParaRPr lang="es-ES"/>
          </a:p>
        </p:txBody>
      </p:sp>
      <p:sp>
        <p:nvSpPr>
          <p:cNvPr id="4" name="3 Marcador de imagen de diapositiva"/>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815" tIns="45907" rIns="91815" bIns="45907" rtlCol="0" anchor="ctr"/>
          <a:lstStyle/>
          <a:p>
            <a:endParaRPr lang="es-ES"/>
          </a:p>
        </p:txBody>
      </p:sp>
      <p:sp>
        <p:nvSpPr>
          <p:cNvPr id="5" name="4 Marcador de notas"/>
          <p:cNvSpPr>
            <a:spLocks noGrp="1"/>
          </p:cNvSpPr>
          <p:nvPr>
            <p:ph type="body" sz="quarter" idx="3"/>
          </p:nvPr>
        </p:nvSpPr>
        <p:spPr>
          <a:xfrm>
            <a:off x="679768" y="4689516"/>
            <a:ext cx="5438140" cy="4442699"/>
          </a:xfrm>
          <a:prstGeom prst="rect">
            <a:avLst/>
          </a:prstGeom>
        </p:spPr>
        <p:txBody>
          <a:bodyPr vert="horz" lIns="91815" tIns="45907" rIns="91815" bIns="45907"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377316"/>
            <a:ext cx="2945660" cy="493634"/>
          </a:xfrm>
          <a:prstGeom prst="rect">
            <a:avLst/>
          </a:prstGeom>
        </p:spPr>
        <p:txBody>
          <a:bodyPr vert="horz" lIns="91815" tIns="45907" rIns="91815" bIns="45907"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2" y="9377316"/>
            <a:ext cx="2945660" cy="493634"/>
          </a:xfrm>
          <a:prstGeom prst="rect">
            <a:avLst/>
          </a:prstGeom>
        </p:spPr>
        <p:txBody>
          <a:bodyPr vert="horz" lIns="91815" tIns="45907" rIns="91815" bIns="45907" rtlCol="0" anchor="b"/>
          <a:lstStyle>
            <a:lvl1pPr algn="r">
              <a:defRPr sz="1200"/>
            </a:lvl1pPr>
          </a:lstStyle>
          <a:p>
            <a:fld id="{B3FBB0FB-3B7B-4921-BD25-949228D93C67}" type="slidenum">
              <a:rPr lang="es-ES" smtClean="0"/>
              <a:pPr/>
              <a:t>‹Nº›</a:t>
            </a:fld>
            <a:endParaRPr lang="es-ES"/>
          </a:p>
        </p:txBody>
      </p:sp>
    </p:spTree>
    <p:extLst>
      <p:ext uri="{BB962C8B-B14F-4D97-AF65-F5344CB8AC3E}">
        <p14:creationId xmlns:p14="http://schemas.microsoft.com/office/powerpoint/2010/main" val="22455997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3FBB0FB-3B7B-4921-BD25-949228D93C67}" type="slidenum">
              <a:rPr lang="es-ES" smtClean="0"/>
              <a:pPr/>
              <a:t>12</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3FBB0FB-3B7B-4921-BD25-949228D93C67}" type="slidenum">
              <a:rPr lang="es-ES" smtClean="0"/>
              <a:pPr/>
              <a:t>21</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3FBB0FB-3B7B-4921-BD25-949228D93C67}" type="slidenum">
              <a:rPr lang="es-ES" smtClean="0"/>
              <a:pPr/>
              <a:t>22</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3FBB0FB-3B7B-4921-BD25-949228D93C67}" type="slidenum">
              <a:rPr lang="es-ES" smtClean="0"/>
              <a:pPr/>
              <a:t>23</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3FBB0FB-3B7B-4921-BD25-949228D93C67}" type="slidenum">
              <a:rPr lang="es-ES" smtClean="0"/>
              <a:pPr/>
              <a:t>24</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B3FBB0FB-3B7B-4921-BD25-949228D93C67}" type="slidenum">
              <a:rPr lang="es-ES" smtClean="0"/>
              <a:pPr/>
              <a:t>168</a:t>
            </a:fld>
            <a:endParaRPr lang="es-ES"/>
          </a:p>
        </p:txBody>
      </p:sp>
    </p:spTree>
    <p:extLst>
      <p:ext uri="{BB962C8B-B14F-4D97-AF65-F5344CB8AC3E}">
        <p14:creationId xmlns:p14="http://schemas.microsoft.com/office/powerpoint/2010/main" val="3144015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3FBB0FB-3B7B-4921-BD25-949228D93C67}" type="slidenum">
              <a:rPr lang="es-ES" smtClean="0"/>
              <a:pPr/>
              <a:t>13</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3FBB0FB-3B7B-4921-BD25-949228D93C67}" type="slidenum">
              <a:rPr lang="es-ES" smtClean="0"/>
              <a:pPr/>
              <a:t>14</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3FBB0FB-3B7B-4921-BD25-949228D93C67}" type="slidenum">
              <a:rPr lang="es-ES" smtClean="0"/>
              <a:pPr/>
              <a:t>15</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3FBB0FB-3B7B-4921-BD25-949228D93C67}" type="slidenum">
              <a:rPr lang="es-ES" smtClean="0"/>
              <a:pPr/>
              <a:t>16</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3FBB0FB-3B7B-4921-BD25-949228D93C67}" type="slidenum">
              <a:rPr lang="es-ES" smtClean="0"/>
              <a:pPr/>
              <a:t>17</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3FBB0FB-3B7B-4921-BD25-949228D93C67}" type="slidenum">
              <a:rPr lang="es-ES" smtClean="0"/>
              <a:pPr/>
              <a:t>18</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3FBB0FB-3B7B-4921-BD25-949228D93C67}" type="slidenum">
              <a:rPr lang="es-ES" smtClean="0"/>
              <a:pPr/>
              <a:t>19</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B3FBB0FB-3B7B-4921-BD25-949228D93C67}" type="slidenum">
              <a:rPr lang="es-ES" smtClean="0"/>
              <a:pPr/>
              <a:t>20</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1"/>
      </p:bgRef>
    </p:bg>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23E6EDA1-69C4-4866-A9EE-C4C9B162C065}" type="datetime1">
              <a:rPr lang="es-ES" smtClean="0"/>
              <a:pPr/>
              <a:t>24/12/2012</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3574E8BA-065D-403A-A379-6627D2B1CEA4}" type="slidenum">
              <a:rPr lang="es-ES" smtClean="0"/>
              <a:pPr/>
              <a:t>‹Nº›</a:t>
            </a:fld>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633033B5-53A7-4493-A476-1551CCE3606A}" type="datetime1">
              <a:rPr lang="es-ES" smtClean="0"/>
              <a:pPr/>
              <a:t>24/12/2012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574E8BA-065D-403A-A379-6627D2B1CEA4}"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7D4A90AE-12C5-45B5-8572-63E40C2AE4D3}" type="datetime1">
              <a:rPr lang="es-ES" smtClean="0"/>
              <a:pPr/>
              <a:t>24/12/2012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3574E8BA-065D-403A-A379-6627D2B1CEA4}"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8D11BDCA-B239-4162-89F5-DA636DF6FD47}" type="datetime1">
              <a:rPr lang="es-ES" smtClean="0"/>
              <a:pPr/>
              <a:t>24/12/2012</a:t>
            </a:fld>
            <a:endParaRPr lang="es-ES"/>
          </a:p>
        </p:txBody>
      </p:sp>
      <p:sp>
        <p:nvSpPr>
          <p:cNvPr id="9" name="8 Marcador de número de diapositiva"/>
          <p:cNvSpPr>
            <a:spLocks noGrp="1"/>
          </p:cNvSpPr>
          <p:nvPr>
            <p:ph type="sldNum" sz="quarter" idx="15"/>
          </p:nvPr>
        </p:nvSpPr>
        <p:spPr/>
        <p:txBody>
          <a:bodyPr rtlCol="0"/>
          <a:lstStyle/>
          <a:p>
            <a:fld id="{3574E8BA-065D-403A-A379-6627D2B1CEA4}"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0F914E1A-E7CF-4AC9-B675-49BA8502F4DE}" type="datetime1">
              <a:rPr lang="es-ES" smtClean="0"/>
              <a:pPr/>
              <a:t>24/12/2012</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3574E8BA-065D-403A-A379-6627D2B1CEA4}" type="slidenum">
              <a:rPr lang="es-ES" smtClean="0"/>
              <a:pPr/>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C2C28F59-41AC-49DE-AB51-1481BD4B245B}" type="datetime1">
              <a:rPr lang="es-ES" smtClean="0"/>
              <a:pPr/>
              <a:t>24/12/2012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3574E8BA-065D-403A-A379-6627D2B1CEA4}"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2E61B9DA-A14F-4401-90E6-0587A1124BA8}" type="datetime1">
              <a:rPr lang="es-ES" smtClean="0"/>
              <a:pPr/>
              <a:t>24/12/2012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3574E8BA-065D-403A-A379-6627D2B1CEA4}"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0F9D0F3E-2A92-4206-A475-2302F723DE91}" type="datetime1">
              <a:rPr lang="es-ES" smtClean="0"/>
              <a:pPr/>
              <a:t>24/12/2012</a:t>
            </a:fld>
            <a:endParaRPr lang="es-ES"/>
          </a:p>
        </p:txBody>
      </p:sp>
      <p:sp>
        <p:nvSpPr>
          <p:cNvPr id="7" name="6 Marcador de número de diapositiva"/>
          <p:cNvSpPr>
            <a:spLocks noGrp="1"/>
          </p:cNvSpPr>
          <p:nvPr>
            <p:ph type="sldNum" sz="quarter" idx="11"/>
          </p:nvPr>
        </p:nvSpPr>
        <p:spPr/>
        <p:txBody>
          <a:bodyPr rtlCol="0"/>
          <a:lstStyle/>
          <a:p>
            <a:fld id="{3574E8BA-065D-403A-A379-6627D2B1CEA4}"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1E883B7-2E0F-4B59-87B8-0DBFADF8A968}" type="datetime1">
              <a:rPr lang="es-ES" smtClean="0"/>
              <a:pPr/>
              <a:t>24/12/2012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3574E8BA-065D-403A-A379-6627D2B1CEA4}"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9D7F65F1-3AC6-4A7D-8922-DFBC6AF17BF7}" type="datetime1">
              <a:rPr lang="es-ES" smtClean="0"/>
              <a:pPr/>
              <a:t>24/12/2012</a:t>
            </a:fld>
            <a:endParaRPr lang="es-ES"/>
          </a:p>
        </p:txBody>
      </p:sp>
      <p:sp>
        <p:nvSpPr>
          <p:cNvPr id="22" name="21 Marcador de número de diapositiva"/>
          <p:cNvSpPr>
            <a:spLocks noGrp="1"/>
          </p:cNvSpPr>
          <p:nvPr>
            <p:ph type="sldNum" sz="quarter" idx="15"/>
          </p:nvPr>
        </p:nvSpPr>
        <p:spPr/>
        <p:txBody>
          <a:bodyPr rtlCol="0"/>
          <a:lstStyle/>
          <a:p>
            <a:fld id="{3574E8BA-065D-403A-A379-6627D2B1CEA4}"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5CF800DC-7821-4E89-AA69-F029348E9CEC}" type="datetime1">
              <a:rPr lang="es-ES" smtClean="0"/>
              <a:pPr/>
              <a:t>24/12/2012</a:t>
            </a:fld>
            <a:endParaRPr lang="es-ES"/>
          </a:p>
        </p:txBody>
      </p:sp>
      <p:sp>
        <p:nvSpPr>
          <p:cNvPr id="18" name="17 Marcador de número de diapositiva"/>
          <p:cNvSpPr>
            <a:spLocks noGrp="1"/>
          </p:cNvSpPr>
          <p:nvPr>
            <p:ph type="sldNum" sz="quarter" idx="11"/>
          </p:nvPr>
        </p:nvSpPr>
        <p:spPr/>
        <p:txBody>
          <a:bodyPr rtlCol="0"/>
          <a:lstStyle/>
          <a:p>
            <a:fld id="{3574E8BA-065D-403A-A379-6627D2B1CEA4}"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BDAF763C-13BF-4FCD-80A8-B87E47138F53}" type="datetime1">
              <a:rPr lang="es-ES" smtClean="0"/>
              <a:pPr/>
              <a:t>24/12/2012</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3574E8BA-065D-403A-A379-6627D2B1CEA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slide" Target="slide545.xml"/><Relationship Id="rId4" Type="http://schemas.openxmlformats.org/officeDocument/2006/relationships/slide" Target="slide538.xml"/></Relationships>
</file>

<file path=ppt/slides/_rels/slide10.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100.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101.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212.xml"/><Relationship Id="rId7" Type="http://schemas.openxmlformats.org/officeDocument/2006/relationships/slide" Target="slide541.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227.xml"/></Relationships>
</file>

<file path=ppt/slides/_rels/slide102.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482.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03.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104.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105.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106.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107.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108.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109.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11.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319.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10.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111.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12.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159.xml"/><Relationship Id="rId7" Type="http://schemas.openxmlformats.org/officeDocument/2006/relationships/slide" Target="slide541.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165.xml"/></Relationships>
</file>

<file path=ppt/slides/_rels/slide113.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166.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14.xml.rels><?xml version="1.0" encoding="UTF-8" standalone="yes"?>
<Relationships xmlns="http://schemas.openxmlformats.org/package/2006/relationships"><Relationship Id="rId3" Type="http://schemas.openxmlformats.org/officeDocument/2006/relationships/slide" Target="slide165.xml"/><Relationship Id="rId7" Type="http://schemas.openxmlformats.org/officeDocument/2006/relationships/slide" Target="slide545.xml"/><Relationship Id="rId2" Type="http://schemas.openxmlformats.org/officeDocument/2006/relationships/slide" Target="slide159.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115.xml.rels><?xml version="1.0" encoding="UTF-8" standalone="yes"?>
<Relationships xmlns="http://schemas.openxmlformats.org/package/2006/relationships"><Relationship Id="rId8" Type="http://schemas.openxmlformats.org/officeDocument/2006/relationships/slide" Target="slide538.xml"/><Relationship Id="rId3" Type="http://schemas.openxmlformats.org/officeDocument/2006/relationships/slide" Target="slide37.xml"/><Relationship Id="rId7"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316.xml"/><Relationship Id="rId5" Type="http://schemas.openxmlformats.org/officeDocument/2006/relationships/slide" Target="slide315.xml"/><Relationship Id="rId10" Type="http://schemas.openxmlformats.org/officeDocument/2006/relationships/slide" Target="slide545.xml"/><Relationship Id="rId4" Type="http://schemas.openxmlformats.org/officeDocument/2006/relationships/slide" Target="slide40.xml"/><Relationship Id="rId9" Type="http://schemas.openxmlformats.org/officeDocument/2006/relationships/slide" Target="slide541.xml"/></Relationships>
</file>

<file path=ppt/slides/_rels/slide116.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117.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18.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119.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87.xml"/><Relationship Id="rId7" Type="http://schemas.openxmlformats.org/officeDocument/2006/relationships/slide" Target="slide541.xml"/><Relationship Id="rId2" Type="http://schemas.openxmlformats.org/officeDocument/2006/relationships/slide" Target="slide82.xm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485.xml"/></Relationships>
</file>

<file path=ppt/slides/_rels/slide12.xml.rels><?xml version="1.0" encoding="UTF-8" standalone="yes"?>
<Relationships xmlns="http://schemas.openxmlformats.org/package/2006/relationships"><Relationship Id="rId3" Type="http://schemas.openxmlformats.org/officeDocument/2006/relationships/hyperlink" Target="Definiciones%20del%20Youcat2.ppsm" TargetMode="External"/><Relationship Id="rId7" Type="http://schemas.openxmlformats.org/officeDocument/2006/relationships/slide" Target="slide545.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120.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21.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207.xml"/><Relationship Id="rId7" Type="http://schemas.openxmlformats.org/officeDocument/2006/relationships/slide" Target="slide541.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210.xml"/></Relationships>
</file>

<file path=ppt/slides/_rels/slide122.xml.rels><?xml version="1.0" encoding="UTF-8" standalone="yes"?>
<Relationships xmlns="http://schemas.openxmlformats.org/package/2006/relationships"><Relationship Id="rId8" Type="http://schemas.openxmlformats.org/officeDocument/2006/relationships/slide" Target="slide316.xml"/><Relationship Id="rId3" Type="http://schemas.openxmlformats.org/officeDocument/2006/relationships/slide" Target="slide295.xml"/><Relationship Id="rId7" Type="http://schemas.openxmlformats.org/officeDocument/2006/relationships/slide" Target="slide315.xml"/><Relationship Id="rId12"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302.xml"/><Relationship Id="rId11" Type="http://schemas.openxmlformats.org/officeDocument/2006/relationships/slide" Target="slide541.xml"/><Relationship Id="rId5" Type="http://schemas.openxmlformats.org/officeDocument/2006/relationships/slide" Target="slide300.xml"/><Relationship Id="rId10" Type="http://schemas.openxmlformats.org/officeDocument/2006/relationships/slide" Target="slide538.xml"/><Relationship Id="rId4" Type="http://schemas.openxmlformats.org/officeDocument/2006/relationships/slide" Target="slide296.xml"/><Relationship Id="rId9" Type="http://schemas.openxmlformats.org/officeDocument/2006/relationships/slide" Target="slide535.xml"/></Relationships>
</file>

<file path=ppt/slides/_rels/slide123.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24.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125.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26.xml.rels><?xml version="1.0" encoding="UTF-8" standalone="yes"?>
<Relationships xmlns="http://schemas.openxmlformats.org/package/2006/relationships"><Relationship Id="rId3" Type="http://schemas.openxmlformats.org/officeDocument/2006/relationships/slide" Target="slide134.xml"/><Relationship Id="rId7"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127.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128.xml.rels><?xml version="1.0" encoding="UTF-8" standalone="yes"?>
<Relationships xmlns="http://schemas.openxmlformats.org/package/2006/relationships"><Relationship Id="rId8" Type="http://schemas.openxmlformats.org/officeDocument/2006/relationships/slide" Target="slide535.xml"/><Relationship Id="rId3" Type="http://schemas.openxmlformats.org/officeDocument/2006/relationships/slide" Target="slide148.xml"/><Relationship Id="rId7" Type="http://schemas.openxmlformats.org/officeDocument/2006/relationships/slide" Target="slide221.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212.xml"/><Relationship Id="rId11" Type="http://schemas.openxmlformats.org/officeDocument/2006/relationships/slide" Target="slide545.xml"/><Relationship Id="rId5" Type="http://schemas.openxmlformats.org/officeDocument/2006/relationships/slide" Target="slide204.xml"/><Relationship Id="rId10" Type="http://schemas.openxmlformats.org/officeDocument/2006/relationships/slide" Target="slide541.xml"/><Relationship Id="rId4" Type="http://schemas.openxmlformats.org/officeDocument/2006/relationships/slide" Target="slide179.xml"/><Relationship Id="rId9" Type="http://schemas.openxmlformats.org/officeDocument/2006/relationships/slide" Target="slide538.xml"/></Relationships>
</file>

<file path=ppt/slides/_rels/slide129.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3.xml.rels><?xml version="1.0" encoding="UTF-8" standalone="yes"?>
<Relationships xmlns="http://schemas.openxmlformats.org/package/2006/relationships"><Relationship Id="rId3" Type="http://schemas.openxmlformats.org/officeDocument/2006/relationships/slide" Target="slide125.xml"/><Relationship Id="rId7" Type="http://schemas.openxmlformats.org/officeDocument/2006/relationships/slide" Target="slide545.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130.xml.rels><?xml version="1.0" encoding="UTF-8" standalone="yes"?>
<Relationships xmlns="http://schemas.openxmlformats.org/package/2006/relationships"><Relationship Id="rId8" Type="http://schemas.openxmlformats.org/officeDocument/2006/relationships/slide" Target="slide316.xml"/><Relationship Id="rId3" Type="http://schemas.openxmlformats.org/officeDocument/2006/relationships/slide" Target="slide115.xml"/><Relationship Id="rId7" Type="http://schemas.openxmlformats.org/officeDocument/2006/relationships/slide" Target="slide315.xml"/><Relationship Id="rId12"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209.xml"/><Relationship Id="rId11" Type="http://schemas.openxmlformats.org/officeDocument/2006/relationships/slide" Target="slide541.xml"/><Relationship Id="rId5" Type="http://schemas.openxmlformats.org/officeDocument/2006/relationships/slide" Target="slide207.xml"/><Relationship Id="rId10" Type="http://schemas.openxmlformats.org/officeDocument/2006/relationships/slide" Target="slide538.xml"/><Relationship Id="rId4" Type="http://schemas.openxmlformats.org/officeDocument/2006/relationships/slide" Target="slide122.xml"/><Relationship Id="rId9" Type="http://schemas.openxmlformats.org/officeDocument/2006/relationships/slide" Target="slide535.xml"/></Relationships>
</file>

<file path=ppt/slides/_rels/slide131.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32.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33.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134.xml.rels><?xml version="1.0" encoding="UTF-8" standalone="yes"?>
<Relationships xmlns="http://schemas.openxmlformats.org/package/2006/relationships"><Relationship Id="rId3" Type="http://schemas.openxmlformats.org/officeDocument/2006/relationships/slide" Target="slide126.xml"/><Relationship Id="rId7"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135.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36.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37.xml.rels><?xml version="1.0" encoding="UTF-8" standalone="yes"?>
<Relationships xmlns="http://schemas.openxmlformats.org/package/2006/relationships"><Relationship Id="rId8" Type="http://schemas.openxmlformats.org/officeDocument/2006/relationships/slide" Target="slide541.xml"/><Relationship Id="rId3" Type="http://schemas.openxmlformats.org/officeDocument/2006/relationships/slide" Target="slide98.xml"/><Relationship Id="rId7" Type="http://schemas.openxmlformats.org/officeDocument/2006/relationships/slide" Target="slide538.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35.xml"/><Relationship Id="rId5" Type="http://schemas.openxmlformats.org/officeDocument/2006/relationships/slide" Target="slide340.xml"/><Relationship Id="rId4" Type="http://schemas.openxmlformats.org/officeDocument/2006/relationships/slide" Target="slide99.xml"/><Relationship Id="rId9" Type="http://schemas.openxmlformats.org/officeDocument/2006/relationships/slide" Target="slide545.xml"/></Relationships>
</file>

<file path=ppt/slides/_rels/slide138.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39.xml.rels><?xml version="1.0" encoding="UTF-8" standalone="yes"?>
<Relationships xmlns="http://schemas.openxmlformats.org/package/2006/relationships"><Relationship Id="rId3" Type="http://schemas.openxmlformats.org/officeDocument/2006/relationships/slide" Target="slide94.xml"/><Relationship Id="rId7"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14.xml.rels><?xml version="1.0" encoding="UTF-8" standalone="yes"?>
<Relationships xmlns="http://schemas.openxmlformats.org/package/2006/relationships"><Relationship Id="rId3" Type="http://schemas.openxmlformats.org/officeDocument/2006/relationships/hyperlink" Target="Definiciones%20del%20Youcat2.ppsm" TargetMode="External"/><Relationship Id="rId7" Type="http://schemas.openxmlformats.org/officeDocument/2006/relationships/slide" Target="slide54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140.xml.rels><?xml version="1.0" encoding="UTF-8" standalone="yes"?>
<Relationships xmlns="http://schemas.openxmlformats.org/package/2006/relationships"><Relationship Id="rId3" Type="http://schemas.openxmlformats.org/officeDocument/2006/relationships/slide" Target="slide263.xml"/><Relationship Id="rId7"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141.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42.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43.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44.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45.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46.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47.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48.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128.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49.xml.rels><?xml version="1.0" encoding="UTF-8" standalone="yes"?>
<Relationships xmlns="http://schemas.openxmlformats.org/package/2006/relationships"><Relationship Id="rId3" Type="http://schemas.openxmlformats.org/officeDocument/2006/relationships/slide" Target="slide87.xml"/><Relationship Id="rId7" Type="http://schemas.openxmlformats.org/officeDocument/2006/relationships/slide" Target="slide545.xml"/><Relationship Id="rId2" Type="http://schemas.openxmlformats.org/officeDocument/2006/relationships/slide" Target="slide82.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15.xml.rels><?xml version="1.0" encoding="UTF-8" standalone="yes"?>
<Relationships xmlns="http://schemas.openxmlformats.org/package/2006/relationships"><Relationship Id="rId3" Type="http://schemas.openxmlformats.org/officeDocument/2006/relationships/hyperlink" Target="Definiciones%20del%20Youcat2.ppsm" TargetMode="External"/><Relationship Id="rId7" Type="http://schemas.openxmlformats.org/officeDocument/2006/relationships/slide" Target="slide54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150.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87.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51.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358.xml"/><Relationship Id="rId7" Type="http://schemas.openxmlformats.org/officeDocument/2006/relationships/slide" Target="slide541.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490.xml"/></Relationships>
</file>

<file path=ppt/slides/_rels/slide152.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229.xml"/><Relationship Id="rId7" Type="http://schemas.openxmlformats.org/officeDocument/2006/relationships/slide" Target="slide541.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243.xml"/></Relationships>
</file>

<file path=ppt/slides/_rels/slide153.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230.xml"/><Relationship Id="rId7" Type="http://schemas.openxmlformats.org/officeDocument/2006/relationships/slide" Target="slide541.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243.xml"/></Relationships>
</file>

<file path=ppt/slides/_rels/slide154.xml.rels><?xml version="1.0" encoding="UTF-8" standalone="yes"?>
<Relationships xmlns="http://schemas.openxmlformats.org/package/2006/relationships"><Relationship Id="rId3" Type="http://schemas.openxmlformats.org/officeDocument/2006/relationships/slide" Target="slide110.xml"/><Relationship Id="rId7" Type="http://schemas.openxmlformats.org/officeDocument/2006/relationships/slide" Target="slide545.xml"/><Relationship Id="rId2" Type="http://schemas.openxmlformats.org/officeDocument/2006/relationships/slide" Target="slide105.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155.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56.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157.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104.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58.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290.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59.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165.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6.xml.rels><?xml version="1.0" encoding="UTF-8" standalone="yes"?>
<Relationships xmlns="http://schemas.openxmlformats.org/package/2006/relationships"><Relationship Id="rId3" Type="http://schemas.openxmlformats.org/officeDocument/2006/relationships/hyperlink" Target="Definiciones%20del%20Youcat2.ppsm" TargetMode="External"/><Relationship Id="rId7" Type="http://schemas.openxmlformats.org/officeDocument/2006/relationships/slide" Target="slide545.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160.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161.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162.xml.rels><?xml version="1.0" encoding="UTF-8" standalone="yes"?>
<Relationships xmlns="http://schemas.openxmlformats.org/package/2006/relationships"><Relationship Id="rId3" Type="http://schemas.openxmlformats.org/officeDocument/2006/relationships/slide" Target="slide148.xml"/><Relationship Id="rId7"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163.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55.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64.xml.rels><?xml version="1.0" encoding="UTF-8" standalone="yes"?>
<Relationships xmlns="http://schemas.openxmlformats.org/package/2006/relationships"><Relationship Id="rId3" Type="http://schemas.openxmlformats.org/officeDocument/2006/relationships/slide" Target="slide55.xml"/><Relationship Id="rId7" Type="http://schemas.openxmlformats.org/officeDocument/2006/relationships/slide" Target="slide545.xml"/><Relationship Id="rId2" Type="http://schemas.openxmlformats.org/officeDocument/2006/relationships/slide" Target="slide53.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165.xml.rels><?xml version="1.0" encoding="UTF-8" standalone="yes"?>
<Relationships xmlns="http://schemas.openxmlformats.org/package/2006/relationships"><Relationship Id="rId8" Type="http://schemas.openxmlformats.org/officeDocument/2006/relationships/slide" Target="slide541.xml"/><Relationship Id="rId3" Type="http://schemas.openxmlformats.org/officeDocument/2006/relationships/slide" Target="slide112.xml"/><Relationship Id="rId7" Type="http://schemas.openxmlformats.org/officeDocument/2006/relationships/slide" Target="slide538.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35.xml"/><Relationship Id="rId5" Type="http://schemas.openxmlformats.org/officeDocument/2006/relationships/slide" Target="slide159.xml"/><Relationship Id="rId4" Type="http://schemas.openxmlformats.org/officeDocument/2006/relationships/slide" Target="slide114.xml"/><Relationship Id="rId9" Type="http://schemas.openxmlformats.org/officeDocument/2006/relationships/slide" Target="slide545.xml"/></Relationships>
</file>

<file path=ppt/slides/_rels/slide166.xml.rels><?xml version="1.0" encoding="UTF-8" standalone="yes"?>
<Relationships xmlns="http://schemas.openxmlformats.org/package/2006/relationships"><Relationship Id="rId3" Type="http://schemas.openxmlformats.org/officeDocument/2006/relationships/slide" Target="slide114.xml"/><Relationship Id="rId7" Type="http://schemas.openxmlformats.org/officeDocument/2006/relationships/slide" Target="slide545.xml"/><Relationship Id="rId2" Type="http://schemas.openxmlformats.org/officeDocument/2006/relationships/slide" Target="slide112.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167.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168.xml.rels><?xml version="1.0" encoding="UTF-8" standalone="yes"?>
<Relationships xmlns="http://schemas.openxmlformats.org/package/2006/relationships"><Relationship Id="rId8" Type="http://schemas.openxmlformats.org/officeDocument/2006/relationships/slide" Target="slide196.xml"/><Relationship Id="rId13" Type="http://schemas.openxmlformats.org/officeDocument/2006/relationships/slide" Target="slide244.xml"/><Relationship Id="rId18" Type="http://schemas.openxmlformats.org/officeDocument/2006/relationships/slide" Target="slide282.xml"/><Relationship Id="rId3" Type="http://schemas.openxmlformats.org/officeDocument/2006/relationships/slide" Target="slide170.xml"/><Relationship Id="rId21" Type="http://schemas.openxmlformats.org/officeDocument/2006/relationships/slide" Target="slide541.xml"/><Relationship Id="rId7" Type="http://schemas.openxmlformats.org/officeDocument/2006/relationships/slide" Target="slide183.xml"/><Relationship Id="rId12" Type="http://schemas.openxmlformats.org/officeDocument/2006/relationships/slide" Target="slide228.xml"/><Relationship Id="rId17" Type="http://schemas.openxmlformats.org/officeDocument/2006/relationships/slide" Target="slide276.xml"/><Relationship Id="rId2" Type="http://schemas.openxmlformats.org/officeDocument/2006/relationships/notesSlide" Target="../notesSlides/notesSlide14.xml"/><Relationship Id="rId16" Type="http://schemas.openxmlformats.org/officeDocument/2006/relationships/slide" Target="slide264.xml"/><Relationship Id="rId20" Type="http://schemas.openxmlformats.org/officeDocument/2006/relationships/slide" Target="slide538.xml"/><Relationship Id="rId1" Type="http://schemas.openxmlformats.org/officeDocument/2006/relationships/slideLayout" Target="../slideLayouts/slideLayout2.xml"/><Relationship Id="rId6" Type="http://schemas.openxmlformats.org/officeDocument/2006/relationships/slide" Target="slide182.xml"/><Relationship Id="rId11" Type="http://schemas.openxmlformats.org/officeDocument/2006/relationships/slide" Target="slide212.xml"/><Relationship Id="rId5" Type="http://schemas.openxmlformats.org/officeDocument/2006/relationships/slide" Target="slide174.xml"/><Relationship Id="rId15" Type="http://schemas.openxmlformats.org/officeDocument/2006/relationships/slide" Target="slide253.xml"/><Relationship Id="rId10" Type="http://schemas.openxmlformats.org/officeDocument/2006/relationships/slide" Target="slide208.xml"/><Relationship Id="rId19" Type="http://schemas.openxmlformats.org/officeDocument/2006/relationships/slide" Target="slide535.xml"/><Relationship Id="rId4" Type="http://schemas.openxmlformats.org/officeDocument/2006/relationships/slide" Target="slide173.xml"/><Relationship Id="rId9" Type="http://schemas.openxmlformats.org/officeDocument/2006/relationships/slide" Target="slide198.xml"/><Relationship Id="rId14" Type="http://schemas.openxmlformats.org/officeDocument/2006/relationships/slide" Target="slide252.xml"/><Relationship Id="rId22" Type="http://schemas.openxmlformats.org/officeDocument/2006/relationships/slide" Target="slide545.xml"/></Relationships>
</file>

<file path=ppt/slides/_rels/slide169.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7.xml.rels><?xml version="1.0" encoding="UTF-8" standalone="yes"?>
<Relationships xmlns="http://schemas.openxmlformats.org/package/2006/relationships"><Relationship Id="rId3" Type="http://schemas.openxmlformats.org/officeDocument/2006/relationships/hyperlink" Target="Definiciones%20del%20Youcat2.ppsm" TargetMode="External"/><Relationship Id="rId7" Type="http://schemas.openxmlformats.org/officeDocument/2006/relationships/slide" Target="slide54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170.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71.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72.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73.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74.xml.rels><?xml version="1.0" encoding="UTF-8" standalone="yes"?>
<Relationships xmlns="http://schemas.openxmlformats.org/package/2006/relationships"><Relationship Id="rId3" Type="http://schemas.openxmlformats.org/officeDocument/2006/relationships/slide" Target="slide183.xml"/><Relationship Id="rId7"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175.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76.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77.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78.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79.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8.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hyperlink" Target="Definiciones%20del%20Youcat2.ppsm" TargetMode="External"/><Relationship Id="rId7" Type="http://schemas.openxmlformats.org/officeDocument/2006/relationships/slide" Target="slide54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498.xml"/></Relationships>
</file>

<file path=ppt/slides/_rels/slide180.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81.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82.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83.xml.rels><?xml version="1.0" encoding="UTF-8" standalone="yes"?>
<Relationships xmlns="http://schemas.openxmlformats.org/package/2006/relationships"><Relationship Id="rId3" Type="http://schemas.openxmlformats.org/officeDocument/2006/relationships/slide" Target="slide174.xml"/><Relationship Id="rId7"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184.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85.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186.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87.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188.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189.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9.xml.rels><?xml version="1.0" encoding="UTF-8" standalone="yes"?>
<Relationships xmlns="http://schemas.openxmlformats.org/package/2006/relationships"><Relationship Id="rId3" Type="http://schemas.openxmlformats.org/officeDocument/2006/relationships/hyperlink" Target="Definiciones%20del%20Youcat2.ppsm" TargetMode="External"/><Relationship Id="rId7" Type="http://schemas.openxmlformats.org/officeDocument/2006/relationships/slide" Target="slide54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190.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191.xml.rels><?xml version="1.0" encoding="UTF-8" standalone="yes"?>
<Relationships xmlns="http://schemas.openxmlformats.org/package/2006/relationships"><Relationship Id="rId3" Type="http://schemas.openxmlformats.org/officeDocument/2006/relationships/slide" Target="slide109.xml"/><Relationship Id="rId7" Type="http://schemas.openxmlformats.org/officeDocument/2006/relationships/slide" Target="slide545.xml"/><Relationship Id="rId2" Type="http://schemas.openxmlformats.org/officeDocument/2006/relationships/slide" Target="slide106.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192.xml.rels><?xml version="1.0" encoding="UTF-8" standalone="yes"?>
<Relationships xmlns="http://schemas.openxmlformats.org/package/2006/relationships"><Relationship Id="rId8" Type="http://schemas.openxmlformats.org/officeDocument/2006/relationships/slide" Target="slide541.xml"/><Relationship Id="rId3" Type="http://schemas.openxmlformats.org/officeDocument/2006/relationships/slide" Target="slide479.xml"/><Relationship Id="rId7" Type="http://schemas.openxmlformats.org/officeDocument/2006/relationships/slide" Target="slide538.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35.xml"/><Relationship Id="rId5" Type="http://schemas.openxmlformats.org/officeDocument/2006/relationships/slide" Target="slide501.xml"/><Relationship Id="rId4" Type="http://schemas.openxmlformats.org/officeDocument/2006/relationships/slide" Target="slide499.xml"/><Relationship Id="rId9" Type="http://schemas.openxmlformats.org/officeDocument/2006/relationships/slide" Target="slide545.xml"/></Relationships>
</file>

<file path=ppt/slides/_rels/slide193.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194.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95.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96.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197.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198.xml.rels><?xml version="1.0" encoding="UTF-8" standalone="yes"?>
<Relationships xmlns="http://schemas.openxmlformats.org/package/2006/relationships"><Relationship Id="rId3" Type="http://schemas.openxmlformats.org/officeDocument/2006/relationships/slide" Target="slide201.xml"/><Relationship Id="rId7"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199.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2.xml.rels><?xml version="1.0" encoding="UTF-8" standalone="yes"?>
<Relationships xmlns="http://schemas.openxmlformats.org/package/2006/relationships"><Relationship Id="rId8" Type="http://schemas.openxmlformats.org/officeDocument/2006/relationships/slide" Target="slide20.xml"/><Relationship Id="rId13" Type="http://schemas.openxmlformats.org/officeDocument/2006/relationships/slide" Target="slide72.xml"/><Relationship Id="rId18" Type="http://schemas.openxmlformats.org/officeDocument/2006/relationships/slide" Target="slide535.xml"/><Relationship Id="rId3" Type="http://schemas.openxmlformats.org/officeDocument/2006/relationships/slide" Target="slide4.xml"/><Relationship Id="rId21" Type="http://schemas.openxmlformats.org/officeDocument/2006/relationships/slide" Target="slide545.xml"/><Relationship Id="rId7" Type="http://schemas.openxmlformats.org/officeDocument/2006/relationships/slide" Target="slide21.xml"/><Relationship Id="rId12" Type="http://schemas.openxmlformats.org/officeDocument/2006/relationships/slide" Target="slide32.xml"/><Relationship Id="rId17" Type="http://schemas.openxmlformats.org/officeDocument/2006/relationships/slide" Target="slide167.xml"/><Relationship Id="rId2" Type="http://schemas.openxmlformats.org/officeDocument/2006/relationships/slide" Target="slide3.xml"/><Relationship Id="rId16" Type="http://schemas.openxmlformats.org/officeDocument/2006/relationships/slide" Target="slide115.xml"/><Relationship Id="rId20" Type="http://schemas.openxmlformats.org/officeDocument/2006/relationships/slide" Target="slide541.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31.xml"/><Relationship Id="rId5" Type="http://schemas.openxmlformats.org/officeDocument/2006/relationships/slide" Target="slide8.xml"/><Relationship Id="rId15" Type="http://schemas.openxmlformats.org/officeDocument/2006/relationships/slide" Target="slide114.xml"/><Relationship Id="rId10" Type="http://schemas.openxmlformats.org/officeDocument/2006/relationships/slide" Target="slide27.xml"/><Relationship Id="rId19" Type="http://schemas.openxmlformats.org/officeDocument/2006/relationships/slide" Target="slide538.xml"/><Relationship Id="rId4" Type="http://schemas.openxmlformats.org/officeDocument/2006/relationships/slide" Target="slide5.xml"/><Relationship Id="rId9" Type="http://schemas.openxmlformats.org/officeDocument/2006/relationships/slide" Target="slide26.xml"/><Relationship Id="rId14" Type="http://schemas.openxmlformats.org/officeDocument/2006/relationships/slide" Target="slide73.xml"/></Relationships>
</file>

<file path=ppt/slides/_rels/slide20.xml.rels><?xml version="1.0" encoding="UTF-8" standalone="yes"?>
<Relationships xmlns="http://schemas.openxmlformats.org/package/2006/relationships"><Relationship Id="rId3" Type="http://schemas.openxmlformats.org/officeDocument/2006/relationships/hyperlink" Target="Definiciones%20del%20Youcat2.ppsm" TargetMode="External"/><Relationship Id="rId7" Type="http://schemas.openxmlformats.org/officeDocument/2006/relationships/slide" Target="slide54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200.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01.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202.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03.xml.rels><?xml version="1.0" encoding="UTF-8" standalone="yes"?>
<Relationships xmlns="http://schemas.openxmlformats.org/package/2006/relationships"><Relationship Id="rId3" Type="http://schemas.openxmlformats.org/officeDocument/2006/relationships/slide" Target="slide138.xml"/><Relationship Id="rId7"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204.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128.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05.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366.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06.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207.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121.xml"/><Relationship Id="rId7" Type="http://schemas.openxmlformats.org/officeDocument/2006/relationships/slide" Target="slide541.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122.xml"/></Relationships>
</file>

<file path=ppt/slides/_rels/slide208.xml.rels><?xml version="1.0" encoding="UTF-8" standalone="yes"?>
<Relationships xmlns="http://schemas.openxmlformats.org/package/2006/relationships"><Relationship Id="rId8" Type="http://schemas.openxmlformats.org/officeDocument/2006/relationships/slide" Target="slide538.xml"/><Relationship Id="rId3" Type="http://schemas.openxmlformats.org/officeDocument/2006/relationships/slide" Target="slide115.xml"/><Relationship Id="rId7"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316.xml"/><Relationship Id="rId5" Type="http://schemas.openxmlformats.org/officeDocument/2006/relationships/slide" Target="slide315.xml"/><Relationship Id="rId10" Type="http://schemas.openxmlformats.org/officeDocument/2006/relationships/slide" Target="slide545.xml"/><Relationship Id="rId4" Type="http://schemas.openxmlformats.org/officeDocument/2006/relationships/slide" Target="slide122.xml"/><Relationship Id="rId9" Type="http://schemas.openxmlformats.org/officeDocument/2006/relationships/slide" Target="slide541.xml"/></Relationships>
</file>

<file path=ppt/slides/_rels/slide209.xml.rels><?xml version="1.0" encoding="UTF-8" standalone="yes"?>
<Relationships xmlns="http://schemas.openxmlformats.org/package/2006/relationships"><Relationship Id="rId3" Type="http://schemas.openxmlformats.org/officeDocument/2006/relationships/slide" Target="slide122.xml"/><Relationship Id="rId7"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21.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hyperlink" Target="Definiciones%20del%20Youcat2.ppsm" TargetMode="External"/><Relationship Id="rId7" Type="http://schemas.openxmlformats.org/officeDocument/2006/relationships/slide" Target="slide54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130.xml"/></Relationships>
</file>

<file path=ppt/slides/_rels/slide210.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321.xml"/><Relationship Id="rId7" Type="http://schemas.openxmlformats.org/officeDocument/2006/relationships/slide" Target="slide541.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322.xml"/></Relationships>
</file>

<file path=ppt/slides/_rels/slide211.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12.xml.rels><?xml version="1.0" encoding="UTF-8" standalone="yes"?>
<Relationships xmlns="http://schemas.openxmlformats.org/package/2006/relationships"><Relationship Id="rId8" Type="http://schemas.openxmlformats.org/officeDocument/2006/relationships/slide" Target="slide541.xml"/><Relationship Id="rId3" Type="http://schemas.openxmlformats.org/officeDocument/2006/relationships/slide" Target="slide128.xml"/><Relationship Id="rId7" Type="http://schemas.openxmlformats.org/officeDocument/2006/relationships/slide" Target="slide538.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35.xml"/><Relationship Id="rId5" Type="http://schemas.openxmlformats.org/officeDocument/2006/relationships/slide" Target="slide221.xml"/><Relationship Id="rId4" Type="http://schemas.openxmlformats.org/officeDocument/2006/relationships/slide" Target="slide197.xml"/><Relationship Id="rId9" Type="http://schemas.openxmlformats.org/officeDocument/2006/relationships/slide" Target="slide545.xml"/></Relationships>
</file>

<file path=ppt/slides/_rels/slide213.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14.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101.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15.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128.xml"/><Relationship Id="rId7" Type="http://schemas.openxmlformats.org/officeDocument/2006/relationships/slide" Target="slide541.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221.xml"/></Relationships>
</file>

<file path=ppt/slides/_rels/slide216.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17.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18.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19.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253.xml"/><Relationship Id="rId7" Type="http://schemas.openxmlformats.org/officeDocument/2006/relationships/slide" Target="slide541.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258.xml"/></Relationships>
</file>

<file path=ppt/slides/_rels/slide22.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20.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21.xml.rels><?xml version="1.0" encoding="UTF-8" standalone="yes"?>
<Relationships xmlns="http://schemas.openxmlformats.org/package/2006/relationships"><Relationship Id="rId8" Type="http://schemas.openxmlformats.org/officeDocument/2006/relationships/slide" Target="slide541.xml"/><Relationship Id="rId3" Type="http://schemas.openxmlformats.org/officeDocument/2006/relationships/slide" Target="slide128.xml"/><Relationship Id="rId7" Type="http://schemas.openxmlformats.org/officeDocument/2006/relationships/slide" Target="slide538.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35.xml"/><Relationship Id="rId5" Type="http://schemas.openxmlformats.org/officeDocument/2006/relationships/slide" Target="slide212.xml"/><Relationship Id="rId4" Type="http://schemas.openxmlformats.org/officeDocument/2006/relationships/slide" Target="slide175.xml"/><Relationship Id="rId9" Type="http://schemas.openxmlformats.org/officeDocument/2006/relationships/slide" Target="slide545.xml"/></Relationships>
</file>

<file path=ppt/slides/_rels/slide222.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23.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224.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25.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26.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27.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228.xml.rels><?xml version="1.0" encoding="UTF-8" standalone="yes"?>
<Relationships xmlns="http://schemas.openxmlformats.org/package/2006/relationships"><Relationship Id="rId3" Type="http://schemas.openxmlformats.org/officeDocument/2006/relationships/slide" Target="slide69.xml"/><Relationship Id="rId7"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229.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3.xml.rels><?xml version="1.0" encoding="UTF-8" standalone="yes"?>
<Relationships xmlns="http://schemas.openxmlformats.org/package/2006/relationships"><Relationship Id="rId3" Type="http://schemas.openxmlformats.org/officeDocument/2006/relationships/hyperlink" Target="Definiciones%20del%20Youcat2.ppsm" TargetMode="External"/><Relationship Id="rId7" Type="http://schemas.openxmlformats.org/officeDocument/2006/relationships/slide" Target="slide54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230.xml.rels><?xml version="1.0" encoding="UTF-8" standalone="yes"?>
<Relationships xmlns="http://schemas.openxmlformats.org/package/2006/relationships"><Relationship Id="rId3" Type="http://schemas.openxmlformats.org/officeDocument/2006/relationships/slide" Target="slide72.xml"/><Relationship Id="rId7" Type="http://schemas.openxmlformats.org/officeDocument/2006/relationships/slide" Target="slide545.xml"/><Relationship Id="rId2" Type="http://schemas.openxmlformats.org/officeDocument/2006/relationships/slide" Target="slide69.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231.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319.xml"/><Relationship Id="rId7" Type="http://schemas.openxmlformats.org/officeDocument/2006/relationships/slide" Target="slide541.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531.xml"/></Relationships>
</file>

<file path=ppt/slides/_rels/slide232.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33.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317.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34.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235.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36.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237.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320.xml"/><Relationship Id="rId7" Type="http://schemas.openxmlformats.org/officeDocument/2006/relationships/slide" Target="slide541.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325.xml"/></Relationships>
</file>

<file path=ppt/slides/_rels/slide238.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320.xml"/><Relationship Id="rId7" Type="http://schemas.openxmlformats.org/officeDocument/2006/relationships/slide" Target="slide541.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325.xml"/></Relationships>
</file>

<file path=ppt/slides/_rels/slide239.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24.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40.xml.rels><?xml version="1.0" encoding="UTF-8" standalone="yes"?>
<Relationships xmlns="http://schemas.openxmlformats.org/package/2006/relationships"><Relationship Id="rId8" Type="http://schemas.openxmlformats.org/officeDocument/2006/relationships/slide" Target="slide538.xml"/><Relationship Id="rId3" Type="http://schemas.openxmlformats.org/officeDocument/2006/relationships/slide" Target="slide152.xml"/><Relationship Id="rId7"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254.xml"/><Relationship Id="rId5" Type="http://schemas.openxmlformats.org/officeDocument/2006/relationships/slide" Target="slide253.xml"/><Relationship Id="rId10" Type="http://schemas.openxmlformats.org/officeDocument/2006/relationships/slide" Target="slide545.xml"/><Relationship Id="rId4" Type="http://schemas.openxmlformats.org/officeDocument/2006/relationships/slide" Target="slide232.xml"/><Relationship Id="rId9" Type="http://schemas.openxmlformats.org/officeDocument/2006/relationships/slide" Target="slide541.xml"/></Relationships>
</file>

<file path=ppt/slides/_rels/slide241.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42.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43.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244.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45.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246.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247.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48.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49.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5.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250.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251.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52.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53.xml.rels><?xml version="1.0" encoding="UTF-8" standalone="yes"?>
<Relationships xmlns="http://schemas.openxmlformats.org/package/2006/relationships"><Relationship Id="rId8" Type="http://schemas.openxmlformats.org/officeDocument/2006/relationships/slide" Target="slide538.xml"/><Relationship Id="rId3" Type="http://schemas.openxmlformats.org/officeDocument/2006/relationships/slide" Target="slide152.xml"/><Relationship Id="rId7"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240.xml"/><Relationship Id="rId5" Type="http://schemas.openxmlformats.org/officeDocument/2006/relationships/slide" Target="slide232.xml"/><Relationship Id="rId10" Type="http://schemas.openxmlformats.org/officeDocument/2006/relationships/slide" Target="slide545.xml"/><Relationship Id="rId4" Type="http://schemas.openxmlformats.org/officeDocument/2006/relationships/slide" Target="slide219.xml"/><Relationship Id="rId9" Type="http://schemas.openxmlformats.org/officeDocument/2006/relationships/slide" Target="slide541.xml"/></Relationships>
</file>

<file path=ppt/slides/_rels/slide254.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219.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55.xml.rels><?xml version="1.0" encoding="UTF-8" standalone="yes"?>
<Relationships xmlns="http://schemas.openxmlformats.org/package/2006/relationships"><Relationship Id="rId3" Type="http://schemas.openxmlformats.org/officeDocument/2006/relationships/slide" Target="slide142.xml"/><Relationship Id="rId7"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256.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94.xml"/><Relationship Id="rId7" Type="http://schemas.openxmlformats.org/officeDocument/2006/relationships/slide" Target="slide541.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139.xml"/></Relationships>
</file>

<file path=ppt/slides/_rels/slide257.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58.xml.rels><?xml version="1.0" encoding="UTF-8" standalone="yes"?>
<Relationships xmlns="http://schemas.openxmlformats.org/package/2006/relationships"><Relationship Id="rId8" Type="http://schemas.openxmlformats.org/officeDocument/2006/relationships/slide" Target="slide541.xml"/><Relationship Id="rId3" Type="http://schemas.openxmlformats.org/officeDocument/2006/relationships/slide" Target="slide220.xml"/><Relationship Id="rId7" Type="http://schemas.openxmlformats.org/officeDocument/2006/relationships/slide" Target="slide538.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35.xml"/><Relationship Id="rId5" Type="http://schemas.openxmlformats.org/officeDocument/2006/relationships/slide" Target="slide263.xml"/><Relationship Id="rId4" Type="http://schemas.openxmlformats.org/officeDocument/2006/relationships/slide" Target="slide240.xml"/><Relationship Id="rId9" Type="http://schemas.openxmlformats.org/officeDocument/2006/relationships/slide" Target="slide545.xml"/></Relationships>
</file>

<file path=ppt/slides/_rels/slide259.xml.rels><?xml version="1.0" encoding="UTF-8" standalone="yes"?>
<Relationships xmlns="http://schemas.openxmlformats.org/package/2006/relationships"><Relationship Id="rId3" Type="http://schemas.openxmlformats.org/officeDocument/2006/relationships/slide" Target="slide142.xml"/><Relationship Id="rId7"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26.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60.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61.xml.rels><?xml version="1.0" encoding="UTF-8" standalone="yes"?>
<Relationships xmlns="http://schemas.openxmlformats.org/package/2006/relationships"><Relationship Id="rId3" Type="http://schemas.openxmlformats.org/officeDocument/2006/relationships/slide" Target="slide60.xml"/><Relationship Id="rId7"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262.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63.xml.rels><?xml version="1.0" encoding="UTF-8" standalone="yes"?>
<Relationships xmlns="http://schemas.openxmlformats.org/package/2006/relationships"><Relationship Id="rId3" Type="http://schemas.openxmlformats.org/officeDocument/2006/relationships/slide" Target="slide140.xml"/><Relationship Id="rId7"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264.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405.xml"/><Relationship Id="rId7" Type="http://schemas.openxmlformats.org/officeDocument/2006/relationships/slide" Target="slide541.xml"/><Relationship Id="rId2"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422.xml"/></Relationships>
</file>

<file path=ppt/slides/_rels/slide265.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66.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67.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268.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269.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27.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270.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71.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272.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73.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429.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74.xml.rels><?xml version="1.0" encoding="UTF-8" standalone="yes"?>
<Relationships xmlns="http://schemas.openxmlformats.org/package/2006/relationships"><Relationship Id="rId3" Type="http://schemas.openxmlformats.org/officeDocument/2006/relationships/slide" Target="slide429.xml"/><Relationship Id="rId7"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275.xml.rels><?xml version="1.0" encoding="UTF-8" standalone="yes"?>
<Relationships xmlns="http://schemas.openxmlformats.org/package/2006/relationships"><Relationship Id="rId3" Type="http://schemas.openxmlformats.org/officeDocument/2006/relationships/slide" Target="slide373.xml"/><Relationship Id="rId7"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276.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277.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92.xml"/><Relationship Id="rId7" Type="http://schemas.openxmlformats.org/officeDocument/2006/relationships/slide" Target="slide541.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93.xml"/></Relationships>
</file>

<file path=ppt/slides/_rels/slide278.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79.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8.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80.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281.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282.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283.xml.rels><?xml version="1.0" encoding="UTF-8" standalone="yes"?>
<Relationships xmlns="http://schemas.openxmlformats.org/package/2006/relationships"><Relationship Id="rId8" Type="http://schemas.openxmlformats.org/officeDocument/2006/relationships/slide" Target="slide347.xml"/><Relationship Id="rId13" Type="http://schemas.openxmlformats.org/officeDocument/2006/relationships/slide" Target="slide357.xml"/><Relationship Id="rId18" Type="http://schemas.openxmlformats.org/officeDocument/2006/relationships/slide" Target="slide538.xml"/><Relationship Id="rId3" Type="http://schemas.openxmlformats.org/officeDocument/2006/relationships/slide" Target="slide285.xml"/><Relationship Id="rId7" Type="http://schemas.openxmlformats.org/officeDocument/2006/relationships/slide" Target="slide338.xml"/><Relationship Id="rId12" Type="http://schemas.openxmlformats.org/officeDocument/2006/relationships/slide" Target="slide356.xml"/><Relationship Id="rId17" Type="http://schemas.openxmlformats.org/officeDocument/2006/relationships/slide" Target="slide535.xml"/><Relationship Id="rId2" Type="http://schemas.openxmlformats.org/officeDocument/2006/relationships/slide" Target="slide284.xml"/><Relationship Id="rId16" Type="http://schemas.openxmlformats.org/officeDocument/2006/relationships/slide" Target="slide473.xml"/><Relationship Id="rId20" Type="http://schemas.openxmlformats.org/officeDocument/2006/relationships/slide" Target="slide545.xml"/><Relationship Id="rId1" Type="http://schemas.openxmlformats.org/officeDocument/2006/relationships/slideLayout" Target="../slideLayouts/slideLayout2.xml"/><Relationship Id="rId6" Type="http://schemas.openxmlformats.org/officeDocument/2006/relationships/slide" Target="slide337.xml"/><Relationship Id="rId11" Type="http://schemas.openxmlformats.org/officeDocument/2006/relationships/slide" Target="slide353.xml"/><Relationship Id="rId5" Type="http://schemas.openxmlformats.org/officeDocument/2006/relationships/slide" Target="slide326.xml"/><Relationship Id="rId15" Type="http://schemas.openxmlformats.org/officeDocument/2006/relationships/slide" Target="slide372.xml"/><Relationship Id="rId10" Type="http://schemas.openxmlformats.org/officeDocument/2006/relationships/slide" Target="slide352.xml"/><Relationship Id="rId19" Type="http://schemas.openxmlformats.org/officeDocument/2006/relationships/slide" Target="slide541.xml"/><Relationship Id="rId4" Type="http://schemas.openxmlformats.org/officeDocument/2006/relationships/slide" Target="slide325.xml"/><Relationship Id="rId9" Type="http://schemas.openxmlformats.org/officeDocument/2006/relationships/slide" Target="slide348.xml"/><Relationship Id="rId14" Type="http://schemas.openxmlformats.org/officeDocument/2006/relationships/slide" Target="slide371.xml"/></Relationships>
</file>

<file path=ppt/slides/_rels/slide284.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176.xml"/><Relationship Id="rId7" Type="http://schemas.openxmlformats.org/officeDocument/2006/relationships/slide" Target="slide541.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182.xml"/></Relationships>
</file>

<file path=ppt/slides/_rels/slide285.xml.rels><?xml version="1.0" encoding="UTF-8" standalone="yes"?>
<Relationships xmlns="http://schemas.openxmlformats.org/package/2006/relationships"><Relationship Id="rId3" Type="http://schemas.openxmlformats.org/officeDocument/2006/relationships/slide" Target="slide67.xml"/><Relationship Id="rId7" Type="http://schemas.openxmlformats.org/officeDocument/2006/relationships/slide" Target="slide545.xml"/><Relationship Id="rId2" Type="http://schemas.openxmlformats.org/officeDocument/2006/relationships/slide" Target="slide58.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286.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54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287.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88.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289.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29.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90.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158.xml"/><Relationship Id="rId7" Type="http://schemas.openxmlformats.org/officeDocument/2006/relationships/slide" Target="slide541.xml"/><Relationship Id="rId2" Type="http://schemas.openxmlformats.org/officeDocument/2006/relationships/slide" Target="slide54.xm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160.xml"/></Relationships>
</file>

<file path=ppt/slides/_rels/slide291.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53.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92.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53.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293.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294.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295.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315.xml"/><Relationship Id="rId7" Type="http://schemas.openxmlformats.org/officeDocument/2006/relationships/slide" Target="slide541.xml"/><Relationship Id="rId2" Type="http://schemas.openxmlformats.org/officeDocument/2006/relationships/slide" Target="slide122.xm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316.xml"/></Relationships>
</file>

<file path=ppt/slides/_rels/slide296.xml.rels><?xml version="1.0" encoding="UTF-8" standalone="yes"?>
<Relationships xmlns="http://schemas.openxmlformats.org/package/2006/relationships"><Relationship Id="rId3" Type="http://schemas.openxmlformats.org/officeDocument/2006/relationships/slide" Target="slide302.xml"/><Relationship Id="rId7" Type="http://schemas.openxmlformats.org/officeDocument/2006/relationships/slide" Target="slide545.xml"/><Relationship Id="rId2" Type="http://schemas.openxmlformats.org/officeDocument/2006/relationships/slide" Target="slide300.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297.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298.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299.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290.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0.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00.xml.rels><?xml version="1.0" encoding="UTF-8" standalone="yes"?>
<Relationships xmlns="http://schemas.openxmlformats.org/package/2006/relationships"><Relationship Id="rId8" Type="http://schemas.openxmlformats.org/officeDocument/2006/relationships/slide" Target="slide538.xml"/><Relationship Id="rId3" Type="http://schemas.openxmlformats.org/officeDocument/2006/relationships/slide" Target="slide295.xml"/><Relationship Id="rId7" Type="http://schemas.openxmlformats.org/officeDocument/2006/relationships/slide" Target="slide535.xml"/><Relationship Id="rId2" Type="http://schemas.openxmlformats.org/officeDocument/2006/relationships/slide" Target="slide122.xml"/><Relationship Id="rId1" Type="http://schemas.openxmlformats.org/officeDocument/2006/relationships/slideLayout" Target="../slideLayouts/slideLayout2.xml"/><Relationship Id="rId6" Type="http://schemas.openxmlformats.org/officeDocument/2006/relationships/slide" Target="slide338.xml"/><Relationship Id="rId5" Type="http://schemas.openxmlformats.org/officeDocument/2006/relationships/slide" Target="slide317.xml"/><Relationship Id="rId10" Type="http://schemas.openxmlformats.org/officeDocument/2006/relationships/slide" Target="slide545.xml"/><Relationship Id="rId4" Type="http://schemas.openxmlformats.org/officeDocument/2006/relationships/slide" Target="slide297.xml"/><Relationship Id="rId9" Type="http://schemas.openxmlformats.org/officeDocument/2006/relationships/slide" Target="slide541.xml"/></Relationships>
</file>

<file path=ppt/slides/_rels/slide301.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02.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349.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03.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04.xml.rels><?xml version="1.0" encoding="UTF-8" standalone="yes"?>
<Relationships xmlns="http://schemas.openxmlformats.org/package/2006/relationships"><Relationship Id="rId3" Type="http://schemas.openxmlformats.org/officeDocument/2006/relationships/slide" Target="slide299.xml"/><Relationship Id="rId7" Type="http://schemas.openxmlformats.org/officeDocument/2006/relationships/slide" Target="slide545.xml"/><Relationship Id="rId2" Type="http://schemas.openxmlformats.org/officeDocument/2006/relationships/slide" Target="slide298.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305.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06.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07.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08.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300.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09.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1.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10.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11.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12.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13.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slide" Target="slide545.xml"/><Relationship Id="rId2"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314.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15.xml.rels><?xml version="1.0" encoding="UTF-8" standalone="yes"?>
<Relationships xmlns="http://schemas.openxmlformats.org/package/2006/relationships"><Relationship Id="rId3" Type="http://schemas.openxmlformats.org/officeDocument/2006/relationships/slide" Target="slide122.xml"/><Relationship Id="rId7" Type="http://schemas.openxmlformats.org/officeDocument/2006/relationships/slide" Target="slide545.xml"/><Relationship Id="rId2" Type="http://schemas.openxmlformats.org/officeDocument/2006/relationships/slide" Target="slide115.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316.xml.rels><?xml version="1.0" encoding="UTF-8" standalone="yes"?>
<Relationships xmlns="http://schemas.openxmlformats.org/package/2006/relationships"><Relationship Id="rId3" Type="http://schemas.openxmlformats.org/officeDocument/2006/relationships/slide" Target="slide122.xml"/><Relationship Id="rId7"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317.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300.xml"/><Relationship Id="rId7" Type="http://schemas.openxmlformats.org/officeDocument/2006/relationships/slide" Target="slide541.xml"/><Relationship Id="rId2" Type="http://schemas.openxmlformats.org/officeDocument/2006/relationships/slide" Target="slide233.xm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303.xml"/></Relationships>
</file>

<file path=ppt/slides/_rels/slide318.xml.rels><?xml version="1.0" encoding="UTF-8" standalone="yes"?>
<Relationships xmlns="http://schemas.openxmlformats.org/package/2006/relationships"><Relationship Id="rId3" Type="http://schemas.openxmlformats.org/officeDocument/2006/relationships/slide" Target="slide243.xml"/><Relationship Id="rId7" Type="http://schemas.openxmlformats.org/officeDocument/2006/relationships/slide" Target="slide545.xml"/><Relationship Id="rId2" Type="http://schemas.openxmlformats.org/officeDocument/2006/relationships/slide" Target="slide228.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319.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231.xml"/><Relationship Id="rId7" Type="http://schemas.openxmlformats.org/officeDocument/2006/relationships/slide" Target="slide541.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531.xml"/></Relationships>
</file>

<file path=ppt/slides/_rels/slide32.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20.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228.xml"/><Relationship Id="rId7" Type="http://schemas.openxmlformats.org/officeDocument/2006/relationships/slide" Target="slide541.xml"/><Relationship Id="rId2" Type="http://schemas.openxmlformats.org/officeDocument/2006/relationships/slide" Target="slide69.xm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243.xml"/></Relationships>
</file>

<file path=ppt/slides/_rels/slide321.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22.xml.rels><?xml version="1.0" encoding="UTF-8" standalone="yes"?>
<Relationships xmlns="http://schemas.openxmlformats.org/package/2006/relationships"><Relationship Id="rId3" Type="http://schemas.openxmlformats.org/officeDocument/2006/relationships/slide" Target="slide243.xml"/><Relationship Id="rId7" Type="http://schemas.openxmlformats.org/officeDocument/2006/relationships/slide" Target="slide545.xml"/><Relationship Id="rId2" Type="http://schemas.openxmlformats.org/officeDocument/2006/relationships/slide" Target="slide228.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323.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24.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25.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26.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27.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28.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29.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454.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3.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30.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31.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32.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33.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34.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285.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35.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36.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63.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37.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38.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39.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4.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40.xml.rels><?xml version="1.0" encoding="UTF-8" standalone="yes"?>
<Relationships xmlns="http://schemas.openxmlformats.org/package/2006/relationships"><Relationship Id="rId3" Type="http://schemas.openxmlformats.org/officeDocument/2006/relationships/slide" Target="slide354.xml"/><Relationship Id="rId7"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341.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42.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43.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44.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45.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46.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47.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48.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49.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5.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50.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51.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52.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53.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54.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55.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56.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57.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58.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491.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59.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6.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60.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61.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62.xml.rels><?xml version="1.0" encoding="UTF-8" standalone="yes"?>
<Relationships xmlns="http://schemas.openxmlformats.org/package/2006/relationships"><Relationship Id="rId3" Type="http://schemas.openxmlformats.org/officeDocument/2006/relationships/slide" Target="slide7.xml"/><Relationship Id="rId7"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363.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364.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33.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65.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66.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205.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67.xml.rels><?xml version="1.0" encoding="UTF-8" standalone="yes"?>
<Relationships xmlns="http://schemas.openxmlformats.org/package/2006/relationships"><Relationship Id="rId3" Type="http://schemas.openxmlformats.org/officeDocument/2006/relationships/slide" Target="slide49.xml"/><Relationship Id="rId7"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368.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69.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7.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70.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223.xml"/><Relationship Id="rId7" Type="http://schemas.openxmlformats.org/officeDocument/2006/relationships/slide" Target="slide541.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350.xml"/></Relationships>
</file>

<file path=ppt/slides/_rels/slide371.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72.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330.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73.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275.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74.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523.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75.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76.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77.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379.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78.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79.xml.rels><?xml version="1.0" encoding="UTF-8" standalone="yes"?>
<Relationships xmlns="http://schemas.openxmlformats.org/package/2006/relationships"><Relationship Id="rId3" Type="http://schemas.openxmlformats.org/officeDocument/2006/relationships/slide" Target="slide151.xml"/><Relationship Id="rId7"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38.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80.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330.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81.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82.xml.rels><?xml version="1.0" encoding="UTF-8" standalone="yes"?>
<Relationships xmlns="http://schemas.openxmlformats.org/package/2006/relationships"><Relationship Id="rId3" Type="http://schemas.openxmlformats.org/officeDocument/2006/relationships/slide" Target="slide384.xml"/><Relationship Id="rId7"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383.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84.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293.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85.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86.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87.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398.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88.xml.rels><?xml version="1.0" encoding="UTF-8" standalone="yes"?>
<Relationships xmlns="http://schemas.openxmlformats.org/package/2006/relationships"><Relationship Id="rId3" Type="http://schemas.openxmlformats.org/officeDocument/2006/relationships/slide" Target="slide384.xml"/><Relationship Id="rId7" Type="http://schemas.openxmlformats.org/officeDocument/2006/relationships/slide" Target="slide545.xml"/><Relationship Id="rId2" Type="http://schemas.openxmlformats.org/officeDocument/2006/relationships/slide" Target="slide241.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389.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285.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9.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518.xml"/><Relationship Id="rId7" Type="http://schemas.openxmlformats.org/officeDocument/2006/relationships/slide" Target="slide541.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534.xml"/></Relationships>
</file>

<file path=ppt/slides/_rels/slide390.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297.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91.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92.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384.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93.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94.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291.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95.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96.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97.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398.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399.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0.xml.rels><?xml version="1.0" encoding="UTF-8" standalone="yes"?>
<Relationships xmlns="http://schemas.openxmlformats.org/package/2006/relationships"><Relationship Id="rId8" Type="http://schemas.openxmlformats.org/officeDocument/2006/relationships/slide" Target="slide316.xml"/><Relationship Id="rId3" Type="http://schemas.openxmlformats.org/officeDocument/2006/relationships/slide" Target="slide115.xml"/><Relationship Id="rId7" Type="http://schemas.openxmlformats.org/officeDocument/2006/relationships/slide" Target="slide315.xml"/><Relationship Id="rId12"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210.xml"/><Relationship Id="rId11" Type="http://schemas.openxmlformats.org/officeDocument/2006/relationships/slide" Target="slide541.xml"/><Relationship Id="rId5" Type="http://schemas.openxmlformats.org/officeDocument/2006/relationships/slide" Target="slide207.xml"/><Relationship Id="rId10" Type="http://schemas.openxmlformats.org/officeDocument/2006/relationships/slide" Target="slide538.xml"/><Relationship Id="rId4" Type="http://schemas.openxmlformats.org/officeDocument/2006/relationships/slide" Target="slide122.xml"/><Relationship Id="rId9" Type="http://schemas.openxmlformats.org/officeDocument/2006/relationships/slide" Target="slide535.xml"/></Relationships>
</file>

<file path=ppt/slides/_rels/slide400.xml.rels><?xml version="1.0" encoding="UTF-8" standalone="yes"?>
<Relationships xmlns="http://schemas.openxmlformats.org/package/2006/relationships"><Relationship Id="rId8" Type="http://schemas.openxmlformats.org/officeDocument/2006/relationships/slide" Target="slide541.xml"/><Relationship Id="rId3" Type="http://schemas.openxmlformats.org/officeDocument/2006/relationships/slide" Target="slide288.xml"/><Relationship Id="rId7" Type="http://schemas.openxmlformats.org/officeDocument/2006/relationships/slide" Target="slide538.xml"/><Relationship Id="rId2" Type="http://schemas.openxmlformats.org/officeDocument/2006/relationships/slide" Target="slide68.xml"/><Relationship Id="rId1" Type="http://schemas.openxmlformats.org/officeDocument/2006/relationships/slideLayout" Target="../slideLayouts/slideLayout2.xml"/><Relationship Id="rId6" Type="http://schemas.openxmlformats.org/officeDocument/2006/relationships/slide" Target="slide535.xml"/><Relationship Id="rId5" Type="http://schemas.openxmlformats.org/officeDocument/2006/relationships/slide" Target="slide332.xml"/><Relationship Id="rId4" Type="http://schemas.openxmlformats.org/officeDocument/2006/relationships/slide" Target="slide289.xml"/><Relationship Id="rId9" Type="http://schemas.openxmlformats.org/officeDocument/2006/relationships/slide" Target="slide545.xml"/></Relationships>
</file>

<file path=ppt/slides/_rels/slide401.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02.xml.rels><?xml version="1.0" encoding="UTF-8" standalone="yes"?>
<Relationships xmlns="http://schemas.openxmlformats.org/package/2006/relationships"><Relationship Id="rId3" Type="http://schemas.openxmlformats.org/officeDocument/2006/relationships/slide" Target="slide289.xml"/><Relationship Id="rId7" Type="http://schemas.openxmlformats.org/officeDocument/2006/relationships/slide" Target="slide545.xml"/><Relationship Id="rId2" Type="http://schemas.openxmlformats.org/officeDocument/2006/relationships/slide" Target="slide288.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403.xml.rels><?xml version="1.0" encoding="UTF-8" standalone="yes"?>
<Relationships xmlns="http://schemas.openxmlformats.org/package/2006/relationships"><Relationship Id="rId3" Type="http://schemas.openxmlformats.org/officeDocument/2006/relationships/slide" Target="slide289.xml"/><Relationship Id="rId7" Type="http://schemas.openxmlformats.org/officeDocument/2006/relationships/slide" Target="slide545.xml"/><Relationship Id="rId2" Type="http://schemas.openxmlformats.org/officeDocument/2006/relationships/slide" Target="slide288.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404.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05.xml.rels><?xml version="1.0" encoding="UTF-8" standalone="yes"?>
<Relationships xmlns="http://schemas.openxmlformats.org/package/2006/relationships"><Relationship Id="rId8" Type="http://schemas.openxmlformats.org/officeDocument/2006/relationships/slide" Target="slide541.xml"/><Relationship Id="rId3" Type="http://schemas.openxmlformats.org/officeDocument/2006/relationships/slide" Target="slide264.xml"/><Relationship Id="rId7" Type="http://schemas.openxmlformats.org/officeDocument/2006/relationships/slide" Target="slide538.xml"/><Relationship Id="rId2" Type="http://schemas.openxmlformats.org/officeDocument/2006/relationships/slide" Target="slide66.xml"/><Relationship Id="rId1" Type="http://schemas.openxmlformats.org/officeDocument/2006/relationships/slideLayout" Target="../slideLayouts/slideLayout2.xml"/><Relationship Id="rId6" Type="http://schemas.openxmlformats.org/officeDocument/2006/relationships/slide" Target="slide535.xml"/><Relationship Id="rId5" Type="http://schemas.openxmlformats.org/officeDocument/2006/relationships/slide" Target="slide422.xml"/><Relationship Id="rId4" Type="http://schemas.openxmlformats.org/officeDocument/2006/relationships/slide" Target="slide421.xml"/><Relationship Id="rId9" Type="http://schemas.openxmlformats.org/officeDocument/2006/relationships/slide" Target="slide545.xml"/></Relationships>
</file>

<file path=ppt/slides/_rels/slide406.xml.rels><?xml version="1.0" encoding="UTF-8" standalone="yes"?>
<Relationships xmlns="http://schemas.openxmlformats.org/package/2006/relationships"><Relationship Id="rId3" Type="http://schemas.openxmlformats.org/officeDocument/2006/relationships/slide" Target="slide264.xml"/><Relationship Id="rId7" Type="http://schemas.openxmlformats.org/officeDocument/2006/relationships/slide" Target="slide545.xml"/><Relationship Id="rId2" Type="http://schemas.openxmlformats.org/officeDocument/2006/relationships/slide" Target="slide63.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407.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314.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08.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09.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1.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10.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11.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12.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430.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13.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14.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15.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16.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17.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18.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391.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19.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2.xml.rels><?xml version="1.0" encoding="UTF-8" standalone="yes"?>
<Relationships xmlns="http://schemas.openxmlformats.org/package/2006/relationships"><Relationship Id="rId8" Type="http://schemas.openxmlformats.org/officeDocument/2006/relationships/slide" Target="slide541.xml"/><Relationship Id="rId3" Type="http://schemas.openxmlformats.org/officeDocument/2006/relationships/slide" Target="slide484.xml"/><Relationship Id="rId7" Type="http://schemas.openxmlformats.org/officeDocument/2006/relationships/slide" Target="slide538.xml"/><Relationship Id="rId2" Type="http://schemas.openxmlformats.org/officeDocument/2006/relationships/slide" Target="slide53.xml"/><Relationship Id="rId1" Type="http://schemas.openxmlformats.org/officeDocument/2006/relationships/slideLayout" Target="../slideLayouts/slideLayout2.xml"/><Relationship Id="rId6" Type="http://schemas.openxmlformats.org/officeDocument/2006/relationships/slide" Target="slide535.xml"/><Relationship Id="rId5" Type="http://schemas.openxmlformats.org/officeDocument/2006/relationships/slide" Target="slide514.xml"/><Relationship Id="rId4" Type="http://schemas.openxmlformats.org/officeDocument/2006/relationships/slide" Target="slide513.xml"/><Relationship Id="rId9" Type="http://schemas.openxmlformats.org/officeDocument/2006/relationships/slide" Target="slide545.xml"/></Relationships>
</file>

<file path=ppt/slides/_rels/slide420.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67.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21.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66.xml"/><Relationship Id="rId7" Type="http://schemas.openxmlformats.org/officeDocument/2006/relationships/slide" Target="slide541.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405.xml"/></Relationships>
</file>

<file path=ppt/slides/_rels/slide422.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23.xml.rels><?xml version="1.0" encoding="UTF-8" standalone="yes"?>
<Relationships xmlns="http://schemas.openxmlformats.org/package/2006/relationships"><Relationship Id="rId3" Type="http://schemas.openxmlformats.org/officeDocument/2006/relationships/slide" Target="slide377.xml"/><Relationship Id="rId7" Type="http://schemas.openxmlformats.org/officeDocument/2006/relationships/slide" Target="slide545.xml"/><Relationship Id="rId2" Type="http://schemas.openxmlformats.org/officeDocument/2006/relationships/slide" Target="slide373.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424.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25.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26.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27.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28.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285.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29.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273.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3.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30.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31.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32.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33.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34.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35.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36.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37.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38.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39.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4.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40.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285.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41.xml.rels><?xml version="1.0" encoding="UTF-8" standalone="yes"?>
<Relationships xmlns="http://schemas.openxmlformats.org/package/2006/relationships"><Relationship Id="rId8" Type="http://schemas.openxmlformats.org/officeDocument/2006/relationships/slide" Target="slide541.xml"/><Relationship Id="rId3" Type="http://schemas.openxmlformats.org/officeDocument/2006/relationships/slide" Target="slide44.xml"/><Relationship Id="rId7" Type="http://schemas.openxmlformats.org/officeDocument/2006/relationships/slide" Target="slide538.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35.xml"/><Relationship Id="rId5" Type="http://schemas.openxmlformats.org/officeDocument/2006/relationships/slide" Target="slide59.xml"/><Relationship Id="rId4" Type="http://schemas.openxmlformats.org/officeDocument/2006/relationships/slide" Target="slide52.xml"/><Relationship Id="rId9" Type="http://schemas.openxmlformats.org/officeDocument/2006/relationships/slide" Target="slide545.xml"/></Relationships>
</file>

<file path=ppt/slides/_rels/slide442.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43.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44.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45.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46.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47.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48.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49.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49.xml"/><Relationship Id="rId7" Type="http://schemas.openxmlformats.org/officeDocument/2006/relationships/slide" Target="slide541.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337.xml"/></Relationships>
</file>

<file path=ppt/slides/_rels/slide45.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50.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51.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52.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53.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54.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432.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55.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56.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57.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58.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59.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6.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60.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61.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62.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63.xml.rels><?xml version="1.0" encoding="UTF-8" standalone="yes"?>
<Relationships xmlns="http://schemas.openxmlformats.org/package/2006/relationships"><Relationship Id="rId3" Type="http://schemas.openxmlformats.org/officeDocument/2006/relationships/slide" Target="slide242.xml"/><Relationship Id="rId7"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464.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65.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66.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67.xml.rels><?xml version="1.0" encoding="UTF-8" standalone="yes"?>
<Relationships xmlns="http://schemas.openxmlformats.org/package/2006/relationships"><Relationship Id="rId3" Type="http://schemas.openxmlformats.org/officeDocument/2006/relationships/slide" Target="slide430.xml"/><Relationship Id="rId7" Type="http://schemas.openxmlformats.org/officeDocument/2006/relationships/slide" Target="slide545.xml"/><Relationship Id="rId2" Type="http://schemas.openxmlformats.org/officeDocument/2006/relationships/slide" Target="slide405.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468.xml.rels><?xml version="1.0" encoding="UTF-8" standalone="yes"?>
<Relationships xmlns="http://schemas.openxmlformats.org/package/2006/relationships"><Relationship Id="rId3" Type="http://schemas.openxmlformats.org/officeDocument/2006/relationships/slide" Target="slide410.xml"/><Relationship Id="rId7" Type="http://schemas.openxmlformats.org/officeDocument/2006/relationships/slide" Target="slide545.xml"/><Relationship Id="rId2" Type="http://schemas.openxmlformats.org/officeDocument/2006/relationships/slide" Target="slide409.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469.xml.rels><?xml version="1.0" encoding="UTF-8" standalone="yes"?>
<Relationships xmlns="http://schemas.openxmlformats.org/package/2006/relationships"><Relationship Id="rId3" Type="http://schemas.openxmlformats.org/officeDocument/2006/relationships/slide" Target="slide418.xml"/><Relationship Id="rId7" Type="http://schemas.openxmlformats.org/officeDocument/2006/relationships/slide" Target="slide545.xml"/><Relationship Id="rId2" Type="http://schemas.openxmlformats.org/officeDocument/2006/relationships/slide" Target="slide417.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47.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70.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71.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72.xml.rels><?xml version="1.0" encoding="UTF-8" standalone="yes"?>
<Relationships xmlns="http://schemas.openxmlformats.org/package/2006/relationships"><Relationship Id="rId3" Type="http://schemas.openxmlformats.org/officeDocument/2006/relationships/slide" Target="slide289.xml"/><Relationship Id="rId7" Type="http://schemas.openxmlformats.org/officeDocument/2006/relationships/slide" Target="slide545.xml"/><Relationship Id="rId2" Type="http://schemas.openxmlformats.org/officeDocument/2006/relationships/slide" Target="slide288.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473.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290.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74.xml.rels><?xml version="1.0" encoding="UTF-8" standalone="yes"?>
<Relationships xmlns="http://schemas.openxmlformats.org/package/2006/relationships"><Relationship Id="rId8" Type="http://schemas.openxmlformats.org/officeDocument/2006/relationships/slide" Target="slide517.xml"/><Relationship Id="rId13" Type="http://schemas.openxmlformats.org/officeDocument/2006/relationships/slide" Target="slide541.xml"/><Relationship Id="rId3" Type="http://schemas.openxmlformats.org/officeDocument/2006/relationships/slide" Target="slide477.xml"/><Relationship Id="rId7" Type="http://schemas.openxmlformats.org/officeDocument/2006/relationships/slide" Target="slide504.xml"/><Relationship Id="rId12" Type="http://schemas.openxmlformats.org/officeDocument/2006/relationships/slide" Target="slide538.xml"/><Relationship Id="rId2" Type="http://schemas.openxmlformats.org/officeDocument/2006/relationships/slide" Target="slide476.xml"/><Relationship Id="rId1" Type="http://schemas.openxmlformats.org/officeDocument/2006/relationships/slideLayout" Target="../slideLayouts/slideLayout2.xml"/><Relationship Id="rId6" Type="http://schemas.openxmlformats.org/officeDocument/2006/relationships/slide" Target="slide505.xml"/><Relationship Id="rId11" Type="http://schemas.openxmlformats.org/officeDocument/2006/relationships/slide" Target="slide535.xml"/><Relationship Id="rId5" Type="http://schemas.openxmlformats.org/officeDocument/2006/relationships/slide" Target="slide497.xml"/><Relationship Id="rId10" Type="http://schemas.openxmlformats.org/officeDocument/2006/relationships/slide" Target="slide534.xml"/><Relationship Id="rId4" Type="http://schemas.openxmlformats.org/officeDocument/2006/relationships/slide" Target="slide496.xml"/><Relationship Id="rId9" Type="http://schemas.openxmlformats.org/officeDocument/2006/relationships/slide" Target="slide518.xml"/><Relationship Id="rId14" Type="http://schemas.openxmlformats.org/officeDocument/2006/relationships/slide" Target="slide545.xml"/></Relationships>
</file>

<file path=ppt/slides/_rels/slide475.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76.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77.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78.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79.xml.rels><?xml version="1.0" encoding="UTF-8" standalone="yes"?>
<Relationships xmlns="http://schemas.openxmlformats.org/package/2006/relationships"><Relationship Id="rId3" Type="http://schemas.openxmlformats.org/officeDocument/2006/relationships/slide" Target="slide192.xml"/><Relationship Id="rId7"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48.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367.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80.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81.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82.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102.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83.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503.xml"/><Relationship Id="rId7" Type="http://schemas.openxmlformats.org/officeDocument/2006/relationships/slide" Target="slide541.xml"/><Relationship Id="rId2" Type="http://schemas.openxmlformats.org/officeDocument/2006/relationships/slide" Target="slide502.xm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519.xml"/></Relationships>
</file>

<file path=ppt/slides/_rels/slide484.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slide" Target="slide545.xml"/><Relationship Id="rId2" Type="http://schemas.openxmlformats.org/officeDocument/2006/relationships/slide" Target="slide42.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485.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87.xml"/><Relationship Id="rId7" Type="http://schemas.openxmlformats.org/officeDocument/2006/relationships/slide" Target="slide541.xml"/><Relationship Id="rId2" Type="http://schemas.openxmlformats.org/officeDocument/2006/relationships/slide" Target="slide86.xm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119.xml"/></Relationships>
</file>

<file path=ppt/slides/_rels/slide486.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87.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88.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89.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9.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367.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90.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91.xml.rels><?xml version="1.0" encoding="UTF-8" standalone="yes"?>
<Relationships xmlns="http://schemas.openxmlformats.org/package/2006/relationships"><Relationship Id="rId3" Type="http://schemas.openxmlformats.org/officeDocument/2006/relationships/slide" Target="slide358.xml"/><Relationship Id="rId7"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492.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93.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94.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483.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95.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96.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50.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97.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498.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499.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192.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5.xml.rels><?xml version="1.0" encoding="UTF-8" standalone="yes"?>
<Relationships xmlns="http://schemas.openxmlformats.org/package/2006/relationships"><Relationship Id="rId8" Type="http://schemas.openxmlformats.org/officeDocument/2006/relationships/slide" Target="slide541.xml"/><Relationship Id="rId3" Type="http://schemas.openxmlformats.org/officeDocument/2006/relationships/slide" Target="slide7.xml"/><Relationship Id="rId7" Type="http://schemas.openxmlformats.org/officeDocument/2006/relationships/slide" Target="slide538.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35.xml"/><Relationship Id="rId5" Type="http://schemas.openxmlformats.org/officeDocument/2006/relationships/slide" Target="slide290.xml"/><Relationship Id="rId4" Type="http://schemas.openxmlformats.org/officeDocument/2006/relationships/slide" Target="slide286.xml"/><Relationship Id="rId9" Type="http://schemas.openxmlformats.org/officeDocument/2006/relationships/slide" Target="slide545.xml"/></Relationships>
</file>

<file path=ppt/slides/_rels/slide50.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496.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500.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501.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502.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483.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503.xml.rels><?xml version="1.0" encoding="UTF-8" standalone="yes"?>
<Relationships xmlns="http://schemas.openxmlformats.org/package/2006/relationships"><Relationship Id="rId3" Type="http://schemas.openxmlformats.org/officeDocument/2006/relationships/slide" Target="slide122.xml"/><Relationship Id="rId7"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504.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505.xml.rels><?xml version="1.0" encoding="UTF-8" standalone="yes"?>
<Relationships xmlns="http://schemas.openxmlformats.org/package/2006/relationships"><Relationship Id="rId3" Type="http://schemas.openxmlformats.org/officeDocument/2006/relationships/slide" Target="slide222.xml"/><Relationship Id="rId7"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506.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192.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507.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508.xml.rels><?xml version="1.0" encoding="UTF-8" standalone="yes"?>
<Relationships xmlns="http://schemas.openxmlformats.org/package/2006/relationships"><Relationship Id="rId3" Type="http://schemas.openxmlformats.org/officeDocument/2006/relationships/slide" Target="slide534.xml"/><Relationship Id="rId7" Type="http://schemas.openxmlformats.org/officeDocument/2006/relationships/slide" Target="slide545.xml"/><Relationship Id="rId2" Type="http://schemas.openxmlformats.org/officeDocument/2006/relationships/slide" Target="slide518.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509.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18.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51.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45.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510.xml.rels><?xml version="1.0" encoding="UTF-8" standalone="yes"?>
<Relationships xmlns="http://schemas.openxmlformats.org/package/2006/relationships"><Relationship Id="rId3" Type="http://schemas.openxmlformats.org/officeDocument/2006/relationships/slide" Target="slide468.xml"/><Relationship Id="rId7"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511.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512.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513.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514.xml.rels><?xml version="1.0" encoding="UTF-8" standalone="yes"?>
<Relationships xmlns="http://schemas.openxmlformats.org/package/2006/relationships"><Relationship Id="rId3" Type="http://schemas.openxmlformats.org/officeDocument/2006/relationships/slide" Target="slide51.xml"/><Relationship Id="rId7" Type="http://schemas.openxmlformats.org/officeDocument/2006/relationships/slide" Target="slide545.xml"/><Relationship Id="rId2" Type="http://schemas.openxmlformats.org/officeDocument/2006/relationships/slide" Target="slide42.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515.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516.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361.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517.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518.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519.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483.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52.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520.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521.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522.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39.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523.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524.xml.rels><?xml version="1.0" encoding="UTF-8" standalone="yes"?>
<Relationships xmlns="http://schemas.openxmlformats.org/package/2006/relationships"><Relationship Id="rId3" Type="http://schemas.openxmlformats.org/officeDocument/2006/relationships/slide" Target="slide285.xml"/><Relationship Id="rId7" Type="http://schemas.openxmlformats.org/officeDocument/2006/relationships/slide" Target="slide545.xml"/><Relationship Id="rId2" Type="http://schemas.openxmlformats.org/officeDocument/2006/relationships/slide" Target="slide63.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525.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54.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526.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33.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527.xml.rels><?xml version="1.0" encoding="UTF-8" standalone="yes"?>
<Relationships xmlns="http://schemas.openxmlformats.org/package/2006/relationships"><Relationship Id="rId3" Type="http://schemas.openxmlformats.org/officeDocument/2006/relationships/slide" Target="slide93.xml"/><Relationship Id="rId7" Type="http://schemas.openxmlformats.org/officeDocument/2006/relationships/slide" Target="slide545.xml"/><Relationship Id="rId2" Type="http://schemas.openxmlformats.org/officeDocument/2006/relationships/slide" Target="slide91.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528.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52.xml"/><Relationship Id="rId7" Type="http://schemas.openxmlformats.org/officeDocument/2006/relationships/slide" Target="slide541.xml"/><Relationship Id="rId2"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54.xml"/></Relationships>
</file>

<file path=ppt/slides/_rels/slide529.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53.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291.xml"/><Relationship Id="rId7" Type="http://schemas.openxmlformats.org/officeDocument/2006/relationships/slide" Target="slide541.xml"/><Relationship Id="rId2" Type="http://schemas.openxmlformats.org/officeDocument/2006/relationships/slide" Target="slide42.xm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292.xml"/></Relationships>
</file>

<file path=ppt/slides/_rels/slide530.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531.xml.rels><?xml version="1.0" encoding="UTF-8" standalone="yes"?>
<Relationships xmlns="http://schemas.openxmlformats.org/package/2006/relationships"><Relationship Id="rId3" Type="http://schemas.openxmlformats.org/officeDocument/2006/relationships/slide" Target="slide319.xml"/><Relationship Id="rId7" Type="http://schemas.openxmlformats.org/officeDocument/2006/relationships/slide" Target="slide545.xml"/><Relationship Id="rId2" Type="http://schemas.openxmlformats.org/officeDocument/2006/relationships/slide" Target="slide231.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532.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533.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534.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167.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535.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slide" Target="slide11.xml"/><Relationship Id="rId18" Type="http://schemas.openxmlformats.org/officeDocument/2006/relationships/slide" Target="slide16.xml"/><Relationship Id="rId26" Type="http://schemas.openxmlformats.org/officeDocument/2006/relationships/slide" Target="slide24.xml"/><Relationship Id="rId3" Type="http://schemas.openxmlformats.org/officeDocument/2006/relationships/slide" Target="slide541.xml"/><Relationship Id="rId21" Type="http://schemas.openxmlformats.org/officeDocument/2006/relationships/slide" Target="slide19.xml"/><Relationship Id="rId7" Type="http://schemas.openxmlformats.org/officeDocument/2006/relationships/slide" Target="slide5.xml"/><Relationship Id="rId12" Type="http://schemas.openxmlformats.org/officeDocument/2006/relationships/slide" Target="slide10.xml"/><Relationship Id="rId17" Type="http://schemas.openxmlformats.org/officeDocument/2006/relationships/slide" Target="slide15.xml"/><Relationship Id="rId25" Type="http://schemas.openxmlformats.org/officeDocument/2006/relationships/slide" Target="slide23.xml"/><Relationship Id="rId33" Type="http://schemas.openxmlformats.org/officeDocument/2006/relationships/slide" Target="slide31.xml"/><Relationship Id="rId2" Type="http://schemas.openxmlformats.org/officeDocument/2006/relationships/slide" Target="slide538.xml"/><Relationship Id="rId16" Type="http://schemas.openxmlformats.org/officeDocument/2006/relationships/slide" Target="slide14.xml"/><Relationship Id="rId20" Type="http://schemas.openxmlformats.org/officeDocument/2006/relationships/slide" Target="slide18.xml"/><Relationship Id="rId29" Type="http://schemas.openxmlformats.org/officeDocument/2006/relationships/slide" Target="slide27.xml"/><Relationship Id="rId1" Type="http://schemas.openxmlformats.org/officeDocument/2006/relationships/slideLayout" Target="../slideLayouts/slideLayout2.xml"/><Relationship Id="rId6" Type="http://schemas.openxmlformats.org/officeDocument/2006/relationships/slide" Target="slide4.xml"/><Relationship Id="rId11" Type="http://schemas.openxmlformats.org/officeDocument/2006/relationships/slide" Target="slide9.xml"/><Relationship Id="rId24" Type="http://schemas.openxmlformats.org/officeDocument/2006/relationships/slide" Target="slide22.xml"/><Relationship Id="rId32" Type="http://schemas.openxmlformats.org/officeDocument/2006/relationships/slide" Target="slide30.xml"/><Relationship Id="rId5" Type="http://schemas.openxmlformats.org/officeDocument/2006/relationships/slide" Target="slide3.xml"/><Relationship Id="rId15" Type="http://schemas.openxmlformats.org/officeDocument/2006/relationships/slide" Target="slide13.xml"/><Relationship Id="rId23" Type="http://schemas.openxmlformats.org/officeDocument/2006/relationships/slide" Target="slide21.xml"/><Relationship Id="rId28" Type="http://schemas.openxmlformats.org/officeDocument/2006/relationships/slide" Target="slide26.xml"/><Relationship Id="rId10" Type="http://schemas.openxmlformats.org/officeDocument/2006/relationships/slide" Target="slide8.xml"/><Relationship Id="rId19" Type="http://schemas.openxmlformats.org/officeDocument/2006/relationships/slide" Target="slide17.xml"/><Relationship Id="rId31" Type="http://schemas.openxmlformats.org/officeDocument/2006/relationships/slide" Target="slide29.xml"/><Relationship Id="rId4" Type="http://schemas.openxmlformats.org/officeDocument/2006/relationships/slide" Target="slide545.xml"/><Relationship Id="rId9" Type="http://schemas.openxmlformats.org/officeDocument/2006/relationships/slide" Target="slide7.xml"/><Relationship Id="rId14" Type="http://schemas.openxmlformats.org/officeDocument/2006/relationships/slide" Target="slide12.xml"/><Relationship Id="rId22" Type="http://schemas.openxmlformats.org/officeDocument/2006/relationships/slide" Target="slide20.xml"/><Relationship Id="rId27" Type="http://schemas.openxmlformats.org/officeDocument/2006/relationships/slide" Target="slide25.xml"/><Relationship Id="rId30" Type="http://schemas.openxmlformats.org/officeDocument/2006/relationships/slide" Target="slide28.xml"/></Relationships>
</file>

<file path=ppt/slides/_rels/slide536.xml.rels><?xml version="1.0" encoding="UTF-8" standalone="yes"?>
<Relationships xmlns="http://schemas.openxmlformats.org/package/2006/relationships"><Relationship Id="rId26" Type="http://schemas.openxmlformats.org/officeDocument/2006/relationships/slide" Target="slide53.xml"/><Relationship Id="rId21" Type="http://schemas.openxmlformats.org/officeDocument/2006/relationships/slide" Target="slide48.xml"/><Relationship Id="rId34" Type="http://schemas.openxmlformats.org/officeDocument/2006/relationships/slide" Target="slide61.xml"/><Relationship Id="rId42" Type="http://schemas.openxmlformats.org/officeDocument/2006/relationships/slide" Target="slide69.xml"/><Relationship Id="rId47" Type="http://schemas.openxmlformats.org/officeDocument/2006/relationships/slide" Target="slide74.xml"/><Relationship Id="rId50" Type="http://schemas.openxmlformats.org/officeDocument/2006/relationships/slide" Target="slide77.xml"/><Relationship Id="rId55" Type="http://schemas.openxmlformats.org/officeDocument/2006/relationships/slide" Target="slide82.xml"/><Relationship Id="rId63" Type="http://schemas.openxmlformats.org/officeDocument/2006/relationships/slide" Target="slide90.xml"/><Relationship Id="rId68" Type="http://schemas.openxmlformats.org/officeDocument/2006/relationships/slide" Target="slide95.xml"/><Relationship Id="rId76" Type="http://schemas.openxmlformats.org/officeDocument/2006/relationships/slide" Target="slide103.xml"/><Relationship Id="rId84" Type="http://schemas.openxmlformats.org/officeDocument/2006/relationships/slide" Target="slide111.xml"/><Relationship Id="rId89" Type="http://schemas.openxmlformats.org/officeDocument/2006/relationships/slide" Target="slide116.xml"/><Relationship Id="rId97" Type="http://schemas.openxmlformats.org/officeDocument/2006/relationships/slide" Target="slide124.xml"/><Relationship Id="rId7" Type="http://schemas.openxmlformats.org/officeDocument/2006/relationships/slide" Target="slide34.xml"/><Relationship Id="rId71" Type="http://schemas.openxmlformats.org/officeDocument/2006/relationships/slide" Target="slide98.xml"/><Relationship Id="rId92" Type="http://schemas.openxmlformats.org/officeDocument/2006/relationships/slide" Target="slide119.xml"/><Relationship Id="rId2" Type="http://schemas.openxmlformats.org/officeDocument/2006/relationships/slide" Target="slide538.xml"/><Relationship Id="rId16" Type="http://schemas.openxmlformats.org/officeDocument/2006/relationships/slide" Target="slide43.xml"/><Relationship Id="rId29" Type="http://schemas.openxmlformats.org/officeDocument/2006/relationships/slide" Target="slide56.xml"/><Relationship Id="rId11" Type="http://schemas.openxmlformats.org/officeDocument/2006/relationships/slide" Target="slide38.xml"/><Relationship Id="rId24" Type="http://schemas.openxmlformats.org/officeDocument/2006/relationships/slide" Target="slide51.xml"/><Relationship Id="rId32" Type="http://schemas.openxmlformats.org/officeDocument/2006/relationships/slide" Target="slide59.xml"/><Relationship Id="rId37" Type="http://schemas.openxmlformats.org/officeDocument/2006/relationships/slide" Target="slide64.xml"/><Relationship Id="rId40" Type="http://schemas.openxmlformats.org/officeDocument/2006/relationships/slide" Target="slide67.xml"/><Relationship Id="rId45" Type="http://schemas.openxmlformats.org/officeDocument/2006/relationships/slide" Target="slide72.xml"/><Relationship Id="rId53" Type="http://schemas.openxmlformats.org/officeDocument/2006/relationships/slide" Target="slide80.xml"/><Relationship Id="rId58" Type="http://schemas.openxmlformats.org/officeDocument/2006/relationships/slide" Target="slide85.xml"/><Relationship Id="rId66" Type="http://schemas.openxmlformats.org/officeDocument/2006/relationships/slide" Target="slide93.xml"/><Relationship Id="rId74" Type="http://schemas.openxmlformats.org/officeDocument/2006/relationships/slide" Target="slide101.xml"/><Relationship Id="rId79" Type="http://schemas.openxmlformats.org/officeDocument/2006/relationships/slide" Target="slide106.xml"/><Relationship Id="rId87" Type="http://schemas.openxmlformats.org/officeDocument/2006/relationships/slide" Target="slide114.xml"/><Relationship Id="rId5" Type="http://schemas.openxmlformats.org/officeDocument/2006/relationships/slide" Target="slide32.xml"/><Relationship Id="rId61" Type="http://schemas.openxmlformats.org/officeDocument/2006/relationships/slide" Target="slide88.xml"/><Relationship Id="rId82" Type="http://schemas.openxmlformats.org/officeDocument/2006/relationships/slide" Target="slide109.xml"/><Relationship Id="rId90" Type="http://schemas.openxmlformats.org/officeDocument/2006/relationships/slide" Target="slide117.xml"/><Relationship Id="rId95" Type="http://schemas.openxmlformats.org/officeDocument/2006/relationships/slide" Target="slide122.xml"/><Relationship Id="rId19" Type="http://schemas.openxmlformats.org/officeDocument/2006/relationships/slide" Target="slide46.xml"/><Relationship Id="rId14" Type="http://schemas.openxmlformats.org/officeDocument/2006/relationships/slide" Target="slide41.xml"/><Relationship Id="rId22" Type="http://schemas.openxmlformats.org/officeDocument/2006/relationships/slide" Target="slide49.xml"/><Relationship Id="rId27" Type="http://schemas.openxmlformats.org/officeDocument/2006/relationships/slide" Target="slide54.xml"/><Relationship Id="rId30" Type="http://schemas.openxmlformats.org/officeDocument/2006/relationships/slide" Target="slide57.xml"/><Relationship Id="rId35" Type="http://schemas.openxmlformats.org/officeDocument/2006/relationships/slide" Target="slide62.xml"/><Relationship Id="rId43" Type="http://schemas.openxmlformats.org/officeDocument/2006/relationships/slide" Target="slide70.xml"/><Relationship Id="rId48" Type="http://schemas.openxmlformats.org/officeDocument/2006/relationships/slide" Target="slide75.xml"/><Relationship Id="rId56" Type="http://schemas.openxmlformats.org/officeDocument/2006/relationships/slide" Target="slide83.xml"/><Relationship Id="rId64" Type="http://schemas.openxmlformats.org/officeDocument/2006/relationships/slide" Target="slide91.xml"/><Relationship Id="rId69" Type="http://schemas.openxmlformats.org/officeDocument/2006/relationships/slide" Target="slide96.xml"/><Relationship Id="rId77" Type="http://schemas.openxmlformats.org/officeDocument/2006/relationships/slide" Target="slide104.xml"/><Relationship Id="rId8" Type="http://schemas.openxmlformats.org/officeDocument/2006/relationships/slide" Target="slide35.xml"/><Relationship Id="rId51" Type="http://schemas.openxmlformats.org/officeDocument/2006/relationships/slide" Target="slide78.xml"/><Relationship Id="rId72" Type="http://schemas.openxmlformats.org/officeDocument/2006/relationships/slide" Target="slide99.xml"/><Relationship Id="rId80" Type="http://schemas.openxmlformats.org/officeDocument/2006/relationships/slide" Target="slide107.xml"/><Relationship Id="rId85" Type="http://schemas.openxmlformats.org/officeDocument/2006/relationships/slide" Target="slide112.xml"/><Relationship Id="rId93" Type="http://schemas.openxmlformats.org/officeDocument/2006/relationships/slide" Target="slide120.xml"/><Relationship Id="rId3" Type="http://schemas.openxmlformats.org/officeDocument/2006/relationships/slide" Target="slide541.xml"/><Relationship Id="rId12" Type="http://schemas.openxmlformats.org/officeDocument/2006/relationships/slide" Target="slide39.xml"/><Relationship Id="rId17" Type="http://schemas.openxmlformats.org/officeDocument/2006/relationships/slide" Target="slide44.xml"/><Relationship Id="rId25" Type="http://schemas.openxmlformats.org/officeDocument/2006/relationships/slide" Target="slide52.xml"/><Relationship Id="rId33" Type="http://schemas.openxmlformats.org/officeDocument/2006/relationships/slide" Target="slide60.xml"/><Relationship Id="rId38" Type="http://schemas.openxmlformats.org/officeDocument/2006/relationships/slide" Target="slide65.xml"/><Relationship Id="rId46" Type="http://schemas.openxmlformats.org/officeDocument/2006/relationships/slide" Target="slide73.xml"/><Relationship Id="rId59" Type="http://schemas.openxmlformats.org/officeDocument/2006/relationships/slide" Target="slide86.xml"/><Relationship Id="rId67" Type="http://schemas.openxmlformats.org/officeDocument/2006/relationships/slide" Target="slide94.xml"/><Relationship Id="rId20" Type="http://schemas.openxmlformats.org/officeDocument/2006/relationships/slide" Target="slide47.xml"/><Relationship Id="rId41" Type="http://schemas.openxmlformats.org/officeDocument/2006/relationships/slide" Target="slide68.xml"/><Relationship Id="rId54" Type="http://schemas.openxmlformats.org/officeDocument/2006/relationships/slide" Target="slide81.xml"/><Relationship Id="rId62" Type="http://schemas.openxmlformats.org/officeDocument/2006/relationships/slide" Target="slide89.xml"/><Relationship Id="rId70" Type="http://schemas.openxmlformats.org/officeDocument/2006/relationships/slide" Target="slide97.xml"/><Relationship Id="rId75" Type="http://schemas.openxmlformats.org/officeDocument/2006/relationships/slide" Target="slide102.xml"/><Relationship Id="rId83" Type="http://schemas.openxmlformats.org/officeDocument/2006/relationships/slide" Target="slide110.xml"/><Relationship Id="rId88" Type="http://schemas.openxmlformats.org/officeDocument/2006/relationships/slide" Target="slide115.xml"/><Relationship Id="rId91" Type="http://schemas.openxmlformats.org/officeDocument/2006/relationships/slide" Target="slide118.xml"/><Relationship Id="rId96" Type="http://schemas.openxmlformats.org/officeDocument/2006/relationships/slide" Target="slide123.xml"/><Relationship Id="rId1" Type="http://schemas.openxmlformats.org/officeDocument/2006/relationships/slideLayout" Target="../slideLayouts/slideLayout2.xml"/><Relationship Id="rId6" Type="http://schemas.openxmlformats.org/officeDocument/2006/relationships/slide" Target="slide33.xml"/><Relationship Id="rId15" Type="http://schemas.openxmlformats.org/officeDocument/2006/relationships/slide" Target="slide42.xml"/><Relationship Id="rId23" Type="http://schemas.openxmlformats.org/officeDocument/2006/relationships/slide" Target="slide50.xml"/><Relationship Id="rId28" Type="http://schemas.openxmlformats.org/officeDocument/2006/relationships/slide" Target="slide55.xml"/><Relationship Id="rId36" Type="http://schemas.openxmlformats.org/officeDocument/2006/relationships/slide" Target="slide63.xml"/><Relationship Id="rId49" Type="http://schemas.openxmlformats.org/officeDocument/2006/relationships/slide" Target="slide76.xml"/><Relationship Id="rId57" Type="http://schemas.openxmlformats.org/officeDocument/2006/relationships/slide" Target="slide84.xml"/><Relationship Id="rId10" Type="http://schemas.openxmlformats.org/officeDocument/2006/relationships/slide" Target="slide37.xml"/><Relationship Id="rId31" Type="http://schemas.openxmlformats.org/officeDocument/2006/relationships/slide" Target="slide58.xml"/><Relationship Id="rId44" Type="http://schemas.openxmlformats.org/officeDocument/2006/relationships/slide" Target="slide71.xml"/><Relationship Id="rId52" Type="http://schemas.openxmlformats.org/officeDocument/2006/relationships/slide" Target="slide79.xml"/><Relationship Id="rId60" Type="http://schemas.openxmlformats.org/officeDocument/2006/relationships/slide" Target="slide87.xml"/><Relationship Id="rId65" Type="http://schemas.openxmlformats.org/officeDocument/2006/relationships/slide" Target="slide92.xml"/><Relationship Id="rId73" Type="http://schemas.openxmlformats.org/officeDocument/2006/relationships/slide" Target="slide100.xml"/><Relationship Id="rId78" Type="http://schemas.openxmlformats.org/officeDocument/2006/relationships/slide" Target="slide105.xml"/><Relationship Id="rId81" Type="http://schemas.openxmlformats.org/officeDocument/2006/relationships/slide" Target="slide108.xml"/><Relationship Id="rId86" Type="http://schemas.openxmlformats.org/officeDocument/2006/relationships/slide" Target="slide113.xml"/><Relationship Id="rId94" Type="http://schemas.openxmlformats.org/officeDocument/2006/relationships/slide" Target="slide121.xml"/><Relationship Id="rId4" Type="http://schemas.openxmlformats.org/officeDocument/2006/relationships/slide" Target="slide545.xml"/><Relationship Id="rId9" Type="http://schemas.openxmlformats.org/officeDocument/2006/relationships/slide" Target="slide36.xml"/><Relationship Id="rId13" Type="http://schemas.openxmlformats.org/officeDocument/2006/relationships/slide" Target="slide40.xml"/><Relationship Id="rId18" Type="http://schemas.openxmlformats.org/officeDocument/2006/relationships/slide" Target="slide45.xml"/><Relationship Id="rId39" Type="http://schemas.openxmlformats.org/officeDocument/2006/relationships/slide" Target="slide66.xml"/></Relationships>
</file>

<file path=ppt/slides/_rels/slide537.xml.rels><?xml version="1.0" encoding="UTF-8" standalone="yes"?>
<Relationships xmlns="http://schemas.openxmlformats.org/package/2006/relationships"><Relationship Id="rId8" Type="http://schemas.openxmlformats.org/officeDocument/2006/relationships/slide" Target="slide128.xml"/><Relationship Id="rId13" Type="http://schemas.openxmlformats.org/officeDocument/2006/relationships/slide" Target="slide133.xml"/><Relationship Id="rId18" Type="http://schemas.openxmlformats.org/officeDocument/2006/relationships/slide" Target="slide138.xml"/><Relationship Id="rId26" Type="http://schemas.openxmlformats.org/officeDocument/2006/relationships/slide" Target="slide146.xml"/><Relationship Id="rId39" Type="http://schemas.openxmlformats.org/officeDocument/2006/relationships/slide" Target="slide159.xml"/><Relationship Id="rId3" Type="http://schemas.openxmlformats.org/officeDocument/2006/relationships/slide" Target="slide541.xml"/><Relationship Id="rId21" Type="http://schemas.openxmlformats.org/officeDocument/2006/relationships/slide" Target="slide141.xml"/><Relationship Id="rId34" Type="http://schemas.openxmlformats.org/officeDocument/2006/relationships/slide" Target="slide154.xml"/><Relationship Id="rId42" Type="http://schemas.openxmlformats.org/officeDocument/2006/relationships/slide" Target="slide162.xml"/><Relationship Id="rId47" Type="http://schemas.openxmlformats.org/officeDocument/2006/relationships/slide" Target="slide167.xml"/><Relationship Id="rId7" Type="http://schemas.openxmlformats.org/officeDocument/2006/relationships/slide" Target="slide127.xml"/><Relationship Id="rId12" Type="http://schemas.openxmlformats.org/officeDocument/2006/relationships/slide" Target="slide132.xml"/><Relationship Id="rId17" Type="http://schemas.openxmlformats.org/officeDocument/2006/relationships/slide" Target="slide137.xml"/><Relationship Id="rId25" Type="http://schemas.openxmlformats.org/officeDocument/2006/relationships/slide" Target="slide145.xml"/><Relationship Id="rId33" Type="http://schemas.openxmlformats.org/officeDocument/2006/relationships/slide" Target="slide153.xml"/><Relationship Id="rId38" Type="http://schemas.openxmlformats.org/officeDocument/2006/relationships/slide" Target="slide158.xml"/><Relationship Id="rId46" Type="http://schemas.openxmlformats.org/officeDocument/2006/relationships/slide" Target="slide166.xml"/><Relationship Id="rId2" Type="http://schemas.openxmlformats.org/officeDocument/2006/relationships/slide" Target="slide538.xml"/><Relationship Id="rId16" Type="http://schemas.openxmlformats.org/officeDocument/2006/relationships/slide" Target="slide136.xml"/><Relationship Id="rId20" Type="http://schemas.openxmlformats.org/officeDocument/2006/relationships/slide" Target="slide140.xml"/><Relationship Id="rId29" Type="http://schemas.openxmlformats.org/officeDocument/2006/relationships/slide" Target="slide149.xml"/><Relationship Id="rId41" Type="http://schemas.openxmlformats.org/officeDocument/2006/relationships/slide" Target="slide161.xml"/><Relationship Id="rId1" Type="http://schemas.openxmlformats.org/officeDocument/2006/relationships/slideLayout" Target="../slideLayouts/slideLayout2.xml"/><Relationship Id="rId6" Type="http://schemas.openxmlformats.org/officeDocument/2006/relationships/slide" Target="slide126.xml"/><Relationship Id="rId11" Type="http://schemas.openxmlformats.org/officeDocument/2006/relationships/slide" Target="slide131.xml"/><Relationship Id="rId24" Type="http://schemas.openxmlformats.org/officeDocument/2006/relationships/slide" Target="slide144.xml"/><Relationship Id="rId32" Type="http://schemas.openxmlformats.org/officeDocument/2006/relationships/slide" Target="slide152.xml"/><Relationship Id="rId37" Type="http://schemas.openxmlformats.org/officeDocument/2006/relationships/slide" Target="slide157.xml"/><Relationship Id="rId40" Type="http://schemas.openxmlformats.org/officeDocument/2006/relationships/slide" Target="slide160.xml"/><Relationship Id="rId45" Type="http://schemas.openxmlformats.org/officeDocument/2006/relationships/slide" Target="slide165.xml"/><Relationship Id="rId5" Type="http://schemas.openxmlformats.org/officeDocument/2006/relationships/slide" Target="slide125.xml"/><Relationship Id="rId15" Type="http://schemas.openxmlformats.org/officeDocument/2006/relationships/slide" Target="slide135.xml"/><Relationship Id="rId23" Type="http://schemas.openxmlformats.org/officeDocument/2006/relationships/slide" Target="slide143.xml"/><Relationship Id="rId28" Type="http://schemas.openxmlformats.org/officeDocument/2006/relationships/slide" Target="slide148.xml"/><Relationship Id="rId36" Type="http://schemas.openxmlformats.org/officeDocument/2006/relationships/slide" Target="slide156.xml"/><Relationship Id="rId10" Type="http://schemas.openxmlformats.org/officeDocument/2006/relationships/slide" Target="slide130.xml"/><Relationship Id="rId19" Type="http://schemas.openxmlformats.org/officeDocument/2006/relationships/slide" Target="slide139.xml"/><Relationship Id="rId31" Type="http://schemas.openxmlformats.org/officeDocument/2006/relationships/slide" Target="slide151.xml"/><Relationship Id="rId44" Type="http://schemas.openxmlformats.org/officeDocument/2006/relationships/slide" Target="slide164.xml"/><Relationship Id="rId4" Type="http://schemas.openxmlformats.org/officeDocument/2006/relationships/slide" Target="slide545.xml"/><Relationship Id="rId9" Type="http://schemas.openxmlformats.org/officeDocument/2006/relationships/slide" Target="slide129.xml"/><Relationship Id="rId14" Type="http://schemas.openxmlformats.org/officeDocument/2006/relationships/slide" Target="slide134.xml"/><Relationship Id="rId22" Type="http://schemas.openxmlformats.org/officeDocument/2006/relationships/slide" Target="slide142.xml"/><Relationship Id="rId27" Type="http://schemas.openxmlformats.org/officeDocument/2006/relationships/slide" Target="slide147.xml"/><Relationship Id="rId30" Type="http://schemas.openxmlformats.org/officeDocument/2006/relationships/slide" Target="slide150.xml"/><Relationship Id="rId35" Type="http://schemas.openxmlformats.org/officeDocument/2006/relationships/slide" Target="slide155.xml"/><Relationship Id="rId43" Type="http://schemas.openxmlformats.org/officeDocument/2006/relationships/slide" Target="slide163.xml"/></Relationships>
</file>

<file path=ppt/slides/_rels/slide538.xml.rels><?xml version="1.0" encoding="UTF-8" standalone="yes"?>
<Relationships xmlns="http://schemas.openxmlformats.org/package/2006/relationships"><Relationship Id="rId8" Type="http://schemas.openxmlformats.org/officeDocument/2006/relationships/slide" Target="slide173.xml"/><Relationship Id="rId13" Type="http://schemas.openxmlformats.org/officeDocument/2006/relationships/slide" Target="slide188.xml"/><Relationship Id="rId18" Type="http://schemas.openxmlformats.org/officeDocument/2006/relationships/slide" Target="slide193.xml"/><Relationship Id="rId26" Type="http://schemas.openxmlformats.org/officeDocument/2006/relationships/slide" Target="slide178.xml"/><Relationship Id="rId3" Type="http://schemas.openxmlformats.org/officeDocument/2006/relationships/slide" Target="slide541.xml"/><Relationship Id="rId21" Type="http://schemas.openxmlformats.org/officeDocument/2006/relationships/slide" Target="slide196.xml"/><Relationship Id="rId7" Type="http://schemas.openxmlformats.org/officeDocument/2006/relationships/slide" Target="slide172.xml"/><Relationship Id="rId12" Type="http://schemas.openxmlformats.org/officeDocument/2006/relationships/slide" Target="slide187.xml"/><Relationship Id="rId17" Type="http://schemas.openxmlformats.org/officeDocument/2006/relationships/slide" Target="slide192.xml"/><Relationship Id="rId25" Type="http://schemas.openxmlformats.org/officeDocument/2006/relationships/slide" Target="slide177.xml"/><Relationship Id="rId2" Type="http://schemas.openxmlformats.org/officeDocument/2006/relationships/slide" Target="slide535.xml"/><Relationship Id="rId16" Type="http://schemas.openxmlformats.org/officeDocument/2006/relationships/slide" Target="slide191.xml"/><Relationship Id="rId20" Type="http://schemas.openxmlformats.org/officeDocument/2006/relationships/slide" Target="slide195.xml"/><Relationship Id="rId29" Type="http://schemas.openxmlformats.org/officeDocument/2006/relationships/slide" Target="slide181.xml"/><Relationship Id="rId1" Type="http://schemas.openxmlformats.org/officeDocument/2006/relationships/slideLayout" Target="../slideLayouts/slideLayout2.xml"/><Relationship Id="rId6" Type="http://schemas.openxmlformats.org/officeDocument/2006/relationships/slide" Target="slide171.xml"/><Relationship Id="rId11" Type="http://schemas.openxmlformats.org/officeDocument/2006/relationships/slide" Target="slide185.xml"/><Relationship Id="rId24" Type="http://schemas.openxmlformats.org/officeDocument/2006/relationships/slide" Target="slide176.xml"/><Relationship Id="rId5" Type="http://schemas.openxmlformats.org/officeDocument/2006/relationships/slide" Target="slide170.xml"/><Relationship Id="rId15" Type="http://schemas.openxmlformats.org/officeDocument/2006/relationships/slide" Target="slide190.xml"/><Relationship Id="rId23" Type="http://schemas.openxmlformats.org/officeDocument/2006/relationships/slide" Target="slide175.xml"/><Relationship Id="rId28" Type="http://schemas.openxmlformats.org/officeDocument/2006/relationships/slide" Target="slide180.xml"/><Relationship Id="rId10" Type="http://schemas.openxmlformats.org/officeDocument/2006/relationships/slide" Target="slide184.xml"/><Relationship Id="rId19" Type="http://schemas.openxmlformats.org/officeDocument/2006/relationships/slide" Target="slide194.xml"/><Relationship Id="rId4" Type="http://schemas.openxmlformats.org/officeDocument/2006/relationships/slide" Target="slide545.xml"/><Relationship Id="rId9" Type="http://schemas.openxmlformats.org/officeDocument/2006/relationships/slide" Target="slide183.xml"/><Relationship Id="rId14" Type="http://schemas.openxmlformats.org/officeDocument/2006/relationships/slide" Target="slide189.xml"/><Relationship Id="rId22" Type="http://schemas.openxmlformats.org/officeDocument/2006/relationships/slide" Target="slide174.xml"/><Relationship Id="rId27" Type="http://schemas.openxmlformats.org/officeDocument/2006/relationships/slide" Target="slide179.xml"/><Relationship Id="rId30" Type="http://schemas.openxmlformats.org/officeDocument/2006/relationships/slide" Target="slide182.xml"/></Relationships>
</file>

<file path=ppt/slides/_rels/slide539.xml.rels><?xml version="1.0" encoding="UTF-8" standalone="yes"?>
<Relationships xmlns="http://schemas.openxmlformats.org/package/2006/relationships"><Relationship Id="rId8" Type="http://schemas.openxmlformats.org/officeDocument/2006/relationships/slide" Target="slide203.xml"/><Relationship Id="rId13" Type="http://schemas.openxmlformats.org/officeDocument/2006/relationships/slide" Target="slide208.xml"/><Relationship Id="rId18" Type="http://schemas.openxmlformats.org/officeDocument/2006/relationships/slide" Target="slide213.xml"/><Relationship Id="rId26" Type="http://schemas.openxmlformats.org/officeDocument/2006/relationships/slide" Target="slide221.xml"/><Relationship Id="rId3" Type="http://schemas.openxmlformats.org/officeDocument/2006/relationships/slide" Target="slide198.xml"/><Relationship Id="rId21" Type="http://schemas.openxmlformats.org/officeDocument/2006/relationships/slide" Target="slide216.xml"/><Relationship Id="rId34" Type="http://schemas.openxmlformats.org/officeDocument/2006/relationships/slide" Target="slide541.xml"/><Relationship Id="rId7" Type="http://schemas.openxmlformats.org/officeDocument/2006/relationships/slide" Target="slide202.xml"/><Relationship Id="rId12" Type="http://schemas.openxmlformats.org/officeDocument/2006/relationships/slide" Target="slide207.xml"/><Relationship Id="rId17" Type="http://schemas.openxmlformats.org/officeDocument/2006/relationships/slide" Target="slide212.xml"/><Relationship Id="rId25" Type="http://schemas.openxmlformats.org/officeDocument/2006/relationships/slide" Target="slide220.xml"/><Relationship Id="rId33" Type="http://schemas.openxmlformats.org/officeDocument/2006/relationships/slide" Target="slide535.xml"/><Relationship Id="rId2" Type="http://schemas.openxmlformats.org/officeDocument/2006/relationships/slide" Target="slide197.xml"/><Relationship Id="rId16" Type="http://schemas.openxmlformats.org/officeDocument/2006/relationships/slide" Target="slide211.xml"/><Relationship Id="rId20" Type="http://schemas.openxmlformats.org/officeDocument/2006/relationships/slide" Target="slide215.xml"/><Relationship Id="rId29" Type="http://schemas.openxmlformats.org/officeDocument/2006/relationships/slide" Target="slide224.xml"/><Relationship Id="rId1" Type="http://schemas.openxmlformats.org/officeDocument/2006/relationships/slideLayout" Target="../slideLayouts/slideLayout2.xml"/><Relationship Id="rId6" Type="http://schemas.openxmlformats.org/officeDocument/2006/relationships/slide" Target="slide201.xml"/><Relationship Id="rId11" Type="http://schemas.openxmlformats.org/officeDocument/2006/relationships/slide" Target="slide206.xml"/><Relationship Id="rId24" Type="http://schemas.openxmlformats.org/officeDocument/2006/relationships/slide" Target="slide219.xml"/><Relationship Id="rId32" Type="http://schemas.openxmlformats.org/officeDocument/2006/relationships/slide" Target="slide227.xml"/><Relationship Id="rId5" Type="http://schemas.openxmlformats.org/officeDocument/2006/relationships/slide" Target="slide200.xml"/><Relationship Id="rId15" Type="http://schemas.openxmlformats.org/officeDocument/2006/relationships/slide" Target="slide210.xml"/><Relationship Id="rId23" Type="http://schemas.openxmlformats.org/officeDocument/2006/relationships/slide" Target="slide218.xml"/><Relationship Id="rId28" Type="http://schemas.openxmlformats.org/officeDocument/2006/relationships/slide" Target="slide223.xml"/><Relationship Id="rId10" Type="http://schemas.openxmlformats.org/officeDocument/2006/relationships/slide" Target="slide205.xml"/><Relationship Id="rId19" Type="http://schemas.openxmlformats.org/officeDocument/2006/relationships/slide" Target="slide214.xml"/><Relationship Id="rId31" Type="http://schemas.openxmlformats.org/officeDocument/2006/relationships/slide" Target="slide226.xml"/><Relationship Id="rId4" Type="http://schemas.openxmlformats.org/officeDocument/2006/relationships/slide" Target="slide199.xml"/><Relationship Id="rId9" Type="http://schemas.openxmlformats.org/officeDocument/2006/relationships/slide" Target="slide204.xml"/><Relationship Id="rId14" Type="http://schemas.openxmlformats.org/officeDocument/2006/relationships/slide" Target="slide209.xml"/><Relationship Id="rId22" Type="http://schemas.openxmlformats.org/officeDocument/2006/relationships/slide" Target="slide217.xml"/><Relationship Id="rId27" Type="http://schemas.openxmlformats.org/officeDocument/2006/relationships/slide" Target="slide222.xml"/><Relationship Id="rId30" Type="http://schemas.openxmlformats.org/officeDocument/2006/relationships/slide" Target="slide225.xml"/><Relationship Id="rId35" Type="http://schemas.openxmlformats.org/officeDocument/2006/relationships/slide" Target="slide545.xml"/></Relationships>
</file>

<file path=ppt/slides/_rels/slide54.xml.rels><?xml version="1.0" encoding="UTF-8" standalone="yes"?>
<Relationships xmlns="http://schemas.openxmlformats.org/package/2006/relationships"><Relationship Id="rId3" Type="http://schemas.openxmlformats.org/officeDocument/2006/relationships/slide" Target="slide290.xml"/><Relationship Id="rId7" Type="http://schemas.openxmlformats.org/officeDocument/2006/relationships/slide" Target="slide545.xml"/><Relationship Id="rId2" Type="http://schemas.openxmlformats.org/officeDocument/2006/relationships/slide" Target="slide160.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540.xml.rels><?xml version="1.0" encoding="UTF-8" standalone="yes"?>
<Relationships xmlns="http://schemas.openxmlformats.org/package/2006/relationships"><Relationship Id="rId13" Type="http://schemas.openxmlformats.org/officeDocument/2006/relationships/slide" Target="slide239.xml"/><Relationship Id="rId18" Type="http://schemas.openxmlformats.org/officeDocument/2006/relationships/slide" Target="slide244.xml"/><Relationship Id="rId26" Type="http://schemas.openxmlformats.org/officeDocument/2006/relationships/slide" Target="slide253.xml"/><Relationship Id="rId39" Type="http://schemas.openxmlformats.org/officeDocument/2006/relationships/slide" Target="slide266.xml"/><Relationship Id="rId21" Type="http://schemas.openxmlformats.org/officeDocument/2006/relationships/slide" Target="slide247.xml"/><Relationship Id="rId34" Type="http://schemas.openxmlformats.org/officeDocument/2006/relationships/slide" Target="slide261.xml"/><Relationship Id="rId42" Type="http://schemas.openxmlformats.org/officeDocument/2006/relationships/slide" Target="slide269.xml"/><Relationship Id="rId47" Type="http://schemas.openxmlformats.org/officeDocument/2006/relationships/slide" Target="slide274.xml"/><Relationship Id="rId50" Type="http://schemas.openxmlformats.org/officeDocument/2006/relationships/slide" Target="slide277.xml"/><Relationship Id="rId55" Type="http://schemas.openxmlformats.org/officeDocument/2006/relationships/slide" Target="slide282.xml"/><Relationship Id="rId7" Type="http://schemas.openxmlformats.org/officeDocument/2006/relationships/slide" Target="slide233.xml"/><Relationship Id="rId12" Type="http://schemas.openxmlformats.org/officeDocument/2006/relationships/slide" Target="slide238.xml"/><Relationship Id="rId17" Type="http://schemas.openxmlformats.org/officeDocument/2006/relationships/slide" Target="slide243.xml"/><Relationship Id="rId25" Type="http://schemas.openxmlformats.org/officeDocument/2006/relationships/slide" Target="slide252.xml"/><Relationship Id="rId33" Type="http://schemas.openxmlformats.org/officeDocument/2006/relationships/slide" Target="slide260.xml"/><Relationship Id="rId38" Type="http://schemas.openxmlformats.org/officeDocument/2006/relationships/slide" Target="slide265.xml"/><Relationship Id="rId46" Type="http://schemas.openxmlformats.org/officeDocument/2006/relationships/slide" Target="slide273.xml"/><Relationship Id="rId2" Type="http://schemas.openxmlformats.org/officeDocument/2006/relationships/slide" Target="slide228.xml"/><Relationship Id="rId16" Type="http://schemas.openxmlformats.org/officeDocument/2006/relationships/slide" Target="slide242.xml"/><Relationship Id="rId20" Type="http://schemas.openxmlformats.org/officeDocument/2006/relationships/slide" Target="slide246.xml"/><Relationship Id="rId29" Type="http://schemas.openxmlformats.org/officeDocument/2006/relationships/slide" Target="slide256.xml"/><Relationship Id="rId41" Type="http://schemas.openxmlformats.org/officeDocument/2006/relationships/slide" Target="slide268.xml"/><Relationship Id="rId54" Type="http://schemas.openxmlformats.org/officeDocument/2006/relationships/slide" Target="slide281.xml"/><Relationship Id="rId1" Type="http://schemas.openxmlformats.org/officeDocument/2006/relationships/slideLayout" Target="../slideLayouts/slideLayout2.xml"/><Relationship Id="rId6" Type="http://schemas.openxmlformats.org/officeDocument/2006/relationships/slide" Target="slide232.xml"/><Relationship Id="rId11" Type="http://schemas.openxmlformats.org/officeDocument/2006/relationships/slide" Target="slide237.xml"/><Relationship Id="rId24" Type="http://schemas.openxmlformats.org/officeDocument/2006/relationships/slide" Target="slide251.xml"/><Relationship Id="rId32" Type="http://schemas.openxmlformats.org/officeDocument/2006/relationships/slide" Target="slide259.xml"/><Relationship Id="rId37" Type="http://schemas.openxmlformats.org/officeDocument/2006/relationships/slide" Target="slide264.xml"/><Relationship Id="rId40" Type="http://schemas.openxmlformats.org/officeDocument/2006/relationships/slide" Target="slide267.xml"/><Relationship Id="rId45" Type="http://schemas.openxmlformats.org/officeDocument/2006/relationships/slide" Target="slide272.xml"/><Relationship Id="rId53" Type="http://schemas.openxmlformats.org/officeDocument/2006/relationships/slide" Target="slide280.xml"/><Relationship Id="rId58" Type="http://schemas.openxmlformats.org/officeDocument/2006/relationships/slide" Target="slide545.xml"/><Relationship Id="rId5" Type="http://schemas.openxmlformats.org/officeDocument/2006/relationships/slide" Target="slide231.xml"/><Relationship Id="rId15" Type="http://schemas.openxmlformats.org/officeDocument/2006/relationships/slide" Target="slide241.xml"/><Relationship Id="rId23" Type="http://schemas.openxmlformats.org/officeDocument/2006/relationships/slide" Target="slide249.xml"/><Relationship Id="rId28" Type="http://schemas.openxmlformats.org/officeDocument/2006/relationships/slide" Target="slide255.xml"/><Relationship Id="rId36" Type="http://schemas.openxmlformats.org/officeDocument/2006/relationships/slide" Target="slide263.xml"/><Relationship Id="rId49" Type="http://schemas.openxmlformats.org/officeDocument/2006/relationships/slide" Target="slide276.xml"/><Relationship Id="rId57" Type="http://schemas.openxmlformats.org/officeDocument/2006/relationships/slide" Target="slide541.xml"/><Relationship Id="rId10" Type="http://schemas.openxmlformats.org/officeDocument/2006/relationships/slide" Target="slide236.xml"/><Relationship Id="rId19" Type="http://schemas.openxmlformats.org/officeDocument/2006/relationships/slide" Target="slide245.xml"/><Relationship Id="rId31" Type="http://schemas.openxmlformats.org/officeDocument/2006/relationships/slide" Target="slide258.xml"/><Relationship Id="rId44" Type="http://schemas.openxmlformats.org/officeDocument/2006/relationships/slide" Target="slide271.xml"/><Relationship Id="rId52" Type="http://schemas.openxmlformats.org/officeDocument/2006/relationships/slide" Target="slide279.xml"/><Relationship Id="rId4" Type="http://schemas.openxmlformats.org/officeDocument/2006/relationships/slide" Target="slide230.xml"/><Relationship Id="rId9" Type="http://schemas.openxmlformats.org/officeDocument/2006/relationships/slide" Target="slide235.xml"/><Relationship Id="rId14" Type="http://schemas.openxmlformats.org/officeDocument/2006/relationships/slide" Target="slide240.xml"/><Relationship Id="rId22" Type="http://schemas.openxmlformats.org/officeDocument/2006/relationships/slide" Target="slide248.xml"/><Relationship Id="rId27" Type="http://schemas.openxmlformats.org/officeDocument/2006/relationships/slide" Target="slide254.xml"/><Relationship Id="rId30" Type="http://schemas.openxmlformats.org/officeDocument/2006/relationships/slide" Target="slide257.xml"/><Relationship Id="rId35" Type="http://schemas.openxmlformats.org/officeDocument/2006/relationships/slide" Target="slide262.xml"/><Relationship Id="rId43" Type="http://schemas.openxmlformats.org/officeDocument/2006/relationships/slide" Target="slide270.xml"/><Relationship Id="rId48" Type="http://schemas.openxmlformats.org/officeDocument/2006/relationships/slide" Target="slide275.xml"/><Relationship Id="rId56" Type="http://schemas.openxmlformats.org/officeDocument/2006/relationships/slide" Target="slide535.xml"/><Relationship Id="rId8" Type="http://schemas.openxmlformats.org/officeDocument/2006/relationships/slide" Target="slide234.xml"/><Relationship Id="rId51" Type="http://schemas.openxmlformats.org/officeDocument/2006/relationships/slide" Target="slide278.xml"/><Relationship Id="rId3" Type="http://schemas.openxmlformats.org/officeDocument/2006/relationships/slide" Target="slide229.xml"/></Relationships>
</file>

<file path=ppt/slides/_rels/slide541.xml.rels><?xml version="1.0" encoding="UTF-8" standalone="yes"?>
<Relationships xmlns="http://schemas.openxmlformats.org/package/2006/relationships"><Relationship Id="rId13" Type="http://schemas.openxmlformats.org/officeDocument/2006/relationships/slide" Target="slide292.xml"/><Relationship Id="rId18" Type="http://schemas.openxmlformats.org/officeDocument/2006/relationships/slide" Target="slide297.xml"/><Relationship Id="rId26" Type="http://schemas.openxmlformats.org/officeDocument/2006/relationships/slide" Target="slide305.xml"/><Relationship Id="rId39" Type="http://schemas.openxmlformats.org/officeDocument/2006/relationships/slide" Target="slide318.xml"/><Relationship Id="rId21" Type="http://schemas.openxmlformats.org/officeDocument/2006/relationships/slide" Target="slide300.xml"/><Relationship Id="rId34" Type="http://schemas.openxmlformats.org/officeDocument/2006/relationships/slide" Target="slide313.xml"/><Relationship Id="rId42" Type="http://schemas.openxmlformats.org/officeDocument/2006/relationships/slide" Target="slide321.xml"/><Relationship Id="rId47" Type="http://schemas.openxmlformats.org/officeDocument/2006/relationships/slide" Target="slide326.xml"/><Relationship Id="rId50" Type="http://schemas.openxmlformats.org/officeDocument/2006/relationships/slide" Target="slide329.xml"/><Relationship Id="rId55" Type="http://schemas.openxmlformats.org/officeDocument/2006/relationships/slide" Target="slide334.xml"/><Relationship Id="rId7" Type="http://schemas.openxmlformats.org/officeDocument/2006/relationships/slide" Target="slide286.xml"/><Relationship Id="rId12" Type="http://schemas.openxmlformats.org/officeDocument/2006/relationships/slide" Target="slide291.xml"/><Relationship Id="rId17" Type="http://schemas.openxmlformats.org/officeDocument/2006/relationships/slide" Target="slide296.xml"/><Relationship Id="rId25" Type="http://schemas.openxmlformats.org/officeDocument/2006/relationships/slide" Target="slide304.xml"/><Relationship Id="rId33" Type="http://schemas.openxmlformats.org/officeDocument/2006/relationships/slide" Target="slide312.xml"/><Relationship Id="rId38" Type="http://schemas.openxmlformats.org/officeDocument/2006/relationships/slide" Target="slide317.xml"/><Relationship Id="rId46" Type="http://schemas.openxmlformats.org/officeDocument/2006/relationships/slide" Target="slide325.xml"/><Relationship Id="rId2" Type="http://schemas.openxmlformats.org/officeDocument/2006/relationships/slide" Target="slide35.xml"/><Relationship Id="rId16" Type="http://schemas.openxmlformats.org/officeDocument/2006/relationships/slide" Target="slide295.xml"/><Relationship Id="rId20" Type="http://schemas.openxmlformats.org/officeDocument/2006/relationships/slide" Target="slide299.xml"/><Relationship Id="rId29" Type="http://schemas.openxmlformats.org/officeDocument/2006/relationships/slide" Target="slide308.xml"/><Relationship Id="rId41" Type="http://schemas.openxmlformats.org/officeDocument/2006/relationships/slide" Target="slide320.xml"/><Relationship Id="rId54" Type="http://schemas.openxmlformats.org/officeDocument/2006/relationships/slide" Target="slide333.xml"/><Relationship Id="rId1" Type="http://schemas.openxmlformats.org/officeDocument/2006/relationships/slideLayout" Target="../slideLayouts/slideLayout2.xml"/><Relationship Id="rId6" Type="http://schemas.openxmlformats.org/officeDocument/2006/relationships/slide" Target="slide285.xml"/><Relationship Id="rId11" Type="http://schemas.openxmlformats.org/officeDocument/2006/relationships/slide" Target="slide290.xml"/><Relationship Id="rId24" Type="http://schemas.openxmlformats.org/officeDocument/2006/relationships/slide" Target="slide303.xml"/><Relationship Id="rId32" Type="http://schemas.openxmlformats.org/officeDocument/2006/relationships/slide" Target="slide311.xml"/><Relationship Id="rId37" Type="http://schemas.openxmlformats.org/officeDocument/2006/relationships/slide" Target="slide316.xml"/><Relationship Id="rId40" Type="http://schemas.openxmlformats.org/officeDocument/2006/relationships/slide" Target="slide319.xml"/><Relationship Id="rId45" Type="http://schemas.openxmlformats.org/officeDocument/2006/relationships/slide" Target="slide324.xml"/><Relationship Id="rId53" Type="http://schemas.openxmlformats.org/officeDocument/2006/relationships/slide" Target="slide332.xml"/><Relationship Id="rId58" Type="http://schemas.openxmlformats.org/officeDocument/2006/relationships/slide" Target="slide337.xml"/><Relationship Id="rId5" Type="http://schemas.openxmlformats.org/officeDocument/2006/relationships/slide" Target="slide284.xml"/><Relationship Id="rId15" Type="http://schemas.openxmlformats.org/officeDocument/2006/relationships/slide" Target="slide294.xml"/><Relationship Id="rId23" Type="http://schemas.openxmlformats.org/officeDocument/2006/relationships/slide" Target="slide302.xml"/><Relationship Id="rId28" Type="http://schemas.openxmlformats.org/officeDocument/2006/relationships/slide" Target="slide307.xml"/><Relationship Id="rId36" Type="http://schemas.openxmlformats.org/officeDocument/2006/relationships/slide" Target="slide315.xml"/><Relationship Id="rId49" Type="http://schemas.openxmlformats.org/officeDocument/2006/relationships/slide" Target="slide328.xml"/><Relationship Id="rId57" Type="http://schemas.openxmlformats.org/officeDocument/2006/relationships/slide" Target="slide336.xml"/><Relationship Id="rId10" Type="http://schemas.openxmlformats.org/officeDocument/2006/relationships/slide" Target="slide289.xml"/><Relationship Id="rId19" Type="http://schemas.openxmlformats.org/officeDocument/2006/relationships/slide" Target="slide298.xml"/><Relationship Id="rId31" Type="http://schemas.openxmlformats.org/officeDocument/2006/relationships/slide" Target="slide310.xml"/><Relationship Id="rId44" Type="http://schemas.openxmlformats.org/officeDocument/2006/relationships/slide" Target="slide323.xml"/><Relationship Id="rId52" Type="http://schemas.openxmlformats.org/officeDocument/2006/relationships/slide" Target="slide331.xml"/><Relationship Id="rId4" Type="http://schemas.openxmlformats.org/officeDocument/2006/relationships/slide" Target="slide545.xml"/><Relationship Id="rId9" Type="http://schemas.openxmlformats.org/officeDocument/2006/relationships/slide" Target="slide288.xml"/><Relationship Id="rId14" Type="http://schemas.openxmlformats.org/officeDocument/2006/relationships/slide" Target="slide293.xml"/><Relationship Id="rId22" Type="http://schemas.openxmlformats.org/officeDocument/2006/relationships/slide" Target="slide301.xml"/><Relationship Id="rId27" Type="http://schemas.openxmlformats.org/officeDocument/2006/relationships/slide" Target="slide306.xml"/><Relationship Id="rId30" Type="http://schemas.openxmlformats.org/officeDocument/2006/relationships/slide" Target="slide309.xml"/><Relationship Id="rId35" Type="http://schemas.openxmlformats.org/officeDocument/2006/relationships/slide" Target="slide314.xml"/><Relationship Id="rId43" Type="http://schemas.openxmlformats.org/officeDocument/2006/relationships/slide" Target="slide322.xml"/><Relationship Id="rId48" Type="http://schemas.openxmlformats.org/officeDocument/2006/relationships/slide" Target="slide327.xml"/><Relationship Id="rId56" Type="http://schemas.openxmlformats.org/officeDocument/2006/relationships/slide" Target="slide335.xml"/><Relationship Id="rId8" Type="http://schemas.openxmlformats.org/officeDocument/2006/relationships/slide" Target="slide287.xml"/><Relationship Id="rId51" Type="http://schemas.openxmlformats.org/officeDocument/2006/relationships/slide" Target="slide330.xml"/><Relationship Id="rId3" Type="http://schemas.openxmlformats.org/officeDocument/2006/relationships/slide" Target="slide538.xml"/></Relationships>
</file>

<file path=ppt/slides/_rels/slide542.xml.rels><?xml version="1.0" encoding="UTF-8" standalone="yes"?>
<Relationships xmlns="http://schemas.openxmlformats.org/package/2006/relationships"><Relationship Id="rId8" Type="http://schemas.openxmlformats.org/officeDocument/2006/relationships/slide" Target="slide344.xml"/><Relationship Id="rId13" Type="http://schemas.openxmlformats.org/officeDocument/2006/relationships/slide" Target="slide349.xml"/><Relationship Id="rId18" Type="http://schemas.openxmlformats.org/officeDocument/2006/relationships/slide" Target="slide354.xml"/><Relationship Id="rId26" Type="http://schemas.openxmlformats.org/officeDocument/2006/relationships/slide" Target="slide362.xml"/><Relationship Id="rId3" Type="http://schemas.openxmlformats.org/officeDocument/2006/relationships/slide" Target="slide339.xml"/><Relationship Id="rId21" Type="http://schemas.openxmlformats.org/officeDocument/2006/relationships/slide" Target="slide357.xml"/><Relationship Id="rId34" Type="http://schemas.openxmlformats.org/officeDocument/2006/relationships/slide" Target="slide370.xml"/><Relationship Id="rId7" Type="http://schemas.openxmlformats.org/officeDocument/2006/relationships/slide" Target="slide343.xml"/><Relationship Id="rId12" Type="http://schemas.openxmlformats.org/officeDocument/2006/relationships/slide" Target="slide348.xml"/><Relationship Id="rId17" Type="http://schemas.openxmlformats.org/officeDocument/2006/relationships/slide" Target="slide353.xml"/><Relationship Id="rId25" Type="http://schemas.openxmlformats.org/officeDocument/2006/relationships/slide" Target="slide361.xml"/><Relationship Id="rId33" Type="http://schemas.openxmlformats.org/officeDocument/2006/relationships/slide" Target="slide369.xml"/><Relationship Id="rId38" Type="http://schemas.openxmlformats.org/officeDocument/2006/relationships/slide" Target="slide545.xml"/><Relationship Id="rId2" Type="http://schemas.openxmlformats.org/officeDocument/2006/relationships/slide" Target="slide338.xml"/><Relationship Id="rId16" Type="http://schemas.openxmlformats.org/officeDocument/2006/relationships/slide" Target="slide352.xml"/><Relationship Id="rId20" Type="http://schemas.openxmlformats.org/officeDocument/2006/relationships/slide" Target="slide356.xml"/><Relationship Id="rId29" Type="http://schemas.openxmlformats.org/officeDocument/2006/relationships/slide" Target="slide365.xml"/><Relationship Id="rId1" Type="http://schemas.openxmlformats.org/officeDocument/2006/relationships/slideLayout" Target="../slideLayouts/slideLayout2.xml"/><Relationship Id="rId6" Type="http://schemas.openxmlformats.org/officeDocument/2006/relationships/slide" Target="slide342.xml"/><Relationship Id="rId11" Type="http://schemas.openxmlformats.org/officeDocument/2006/relationships/slide" Target="slide347.xml"/><Relationship Id="rId24" Type="http://schemas.openxmlformats.org/officeDocument/2006/relationships/slide" Target="slide360.xml"/><Relationship Id="rId32" Type="http://schemas.openxmlformats.org/officeDocument/2006/relationships/slide" Target="slide368.xml"/><Relationship Id="rId37" Type="http://schemas.openxmlformats.org/officeDocument/2006/relationships/slide" Target="slide538.xml"/><Relationship Id="rId5" Type="http://schemas.openxmlformats.org/officeDocument/2006/relationships/slide" Target="slide341.xml"/><Relationship Id="rId15" Type="http://schemas.openxmlformats.org/officeDocument/2006/relationships/slide" Target="slide351.xml"/><Relationship Id="rId23" Type="http://schemas.openxmlformats.org/officeDocument/2006/relationships/slide" Target="slide359.xml"/><Relationship Id="rId28" Type="http://schemas.openxmlformats.org/officeDocument/2006/relationships/slide" Target="slide364.xml"/><Relationship Id="rId36" Type="http://schemas.openxmlformats.org/officeDocument/2006/relationships/slide" Target="slide35.xml"/><Relationship Id="rId10" Type="http://schemas.openxmlformats.org/officeDocument/2006/relationships/slide" Target="slide346.xml"/><Relationship Id="rId19" Type="http://schemas.openxmlformats.org/officeDocument/2006/relationships/slide" Target="slide355.xml"/><Relationship Id="rId31" Type="http://schemas.openxmlformats.org/officeDocument/2006/relationships/slide" Target="slide367.xml"/><Relationship Id="rId4" Type="http://schemas.openxmlformats.org/officeDocument/2006/relationships/slide" Target="slide340.xml"/><Relationship Id="rId9" Type="http://schemas.openxmlformats.org/officeDocument/2006/relationships/slide" Target="slide345.xml"/><Relationship Id="rId14" Type="http://schemas.openxmlformats.org/officeDocument/2006/relationships/slide" Target="slide350.xml"/><Relationship Id="rId22" Type="http://schemas.openxmlformats.org/officeDocument/2006/relationships/slide" Target="slide358.xml"/><Relationship Id="rId27" Type="http://schemas.openxmlformats.org/officeDocument/2006/relationships/slide" Target="slide363.xml"/><Relationship Id="rId30" Type="http://schemas.openxmlformats.org/officeDocument/2006/relationships/slide" Target="slide366.xml"/><Relationship Id="rId35" Type="http://schemas.openxmlformats.org/officeDocument/2006/relationships/slide" Target="slide371.xml"/></Relationships>
</file>

<file path=ppt/slides/_rels/slide543.xml.rels><?xml version="1.0" encoding="UTF-8" standalone="yes"?>
<Relationships xmlns="http://schemas.openxmlformats.org/package/2006/relationships"><Relationship Id="rId13" Type="http://schemas.openxmlformats.org/officeDocument/2006/relationships/slide" Target="slide383.xml"/><Relationship Id="rId18" Type="http://schemas.openxmlformats.org/officeDocument/2006/relationships/slide" Target="slide388.xml"/><Relationship Id="rId26" Type="http://schemas.openxmlformats.org/officeDocument/2006/relationships/slide" Target="slide396.xml"/><Relationship Id="rId39" Type="http://schemas.openxmlformats.org/officeDocument/2006/relationships/slide" Target="slide409.xml"/><Relationship Id="rId21" Type="http://schemas.openxmlformats.org/officeDocument/2006/relationships/slide" Target="slide391.xml"/><Relationship Id="rId34" Type="http://schemas.openxmlformats.org/officeDocument/2006/relationships/slide" Target="slide404.xml"/><Relationship Id="rId42" Type="http://schemas.openxmlformats.org/officeDocument/2006/relationships/slide" Target="slide412.xml"/><Relationship Id="rId47" Type="http://schemas.openxmlformats.org/officeDocument/2006/relationships/slide" Target="slide417.xml"/><Relationship Id="rId50" Type="http://schemas.openxmlformats.org/officeDocument/2006/relationships/slide" Target="slide420.xml"/><Relationship Id="rId55" Type="http://schemas.openxmlformats.org/officeDocument/2006/relationships/slide" Target="slide425.xml"/><Relationship Id="rId63" Type="http://schemas.openxmlformats.org/officeDocument/2006/relationships/slide" Target="slide433.xml"/><Relationship Id="rId68" Type="http://schemas.openxmlformats.org/officeDocument/2006/relationships/slide" Target="slide438.xml"/><Relationship Id="rId76" Type="http://schemas.openxmlformats.org/officeDocument/2006/relationships/slide" Target="slide446.xml"/><Relationship Id="rId84" Type="http://schemas.openxmlformats.org/officeDocument/2006/relationships/slide" Target="slide454.xml"/><Relationship Id="rId89" Type="http://schemas.openxmlformats.org/officeDocument/2006/relationships/slide" Target="slide545.xml"/><Relationship Id="rId7" Type="http://schemas.openxmlformats.org/officeDocument/2006/relationships/slide" Target="slide377.xml"/><Relationship Id="rId71" Type="http://schemas.openxmlformats.org/officeDocument/2006/relationships/slide" Target="slide441.xml"/><Relationship Id="rId2" Type="http://schemas.openxmlformats.org/officeDocument/2006/relationships/slide" Target="slide372.xml"/><Relationship Id="rId16" Type="http://schemas.openxmlformats.org/officeDocument/2006/relationships/slide" Target="slide386.xml"/><Relationship Id="rId29" Type="http://schemas.openxmlformats.org/officeDocument/2006/relationships/slide" Target="slide399.xml"/><Relationship Id="rId11" Type="http://schemas.openxmlformats.org/officeDocument/2006/relationships/slide" Target="slide381.xml"/><Relationship Id="rId24" Type="http://schemas.openxmlformats.org/officeDocument/2006/relationships/slide" Target="slide394.xml"/><Relationship Id="rId32" Type="http://schemas.openxmlformats.org/officeDocument/2006/relationships/slide" Target="slide402.xml"/><Relationship Id="rId37" Type="http://schemas.openxmlformats.org/officeDocument/2006/relationships/slide" Target="slide407.xml"/><Relationship Id="rId40" Type="http://schemas.openxmlformats.org/officeDocument/2006/relationships/slide" Target="slide410.xml"/><Relationship Id="rId45" Type="http://schemas.openxmlformats.org/officeDocument/2006/relationships/slide" Target="slide415.xml"/><Relationship Id="rId53" Type="http://schemas.openxmlformats.org/officeDocument/2006/relationships/slide" Target="slide423.xml"/><Relationship Id="rId58" Type="http://schemas.openxmlformats.org/officeDocument/2006/relationships/slide" Target="slide428.xml"/><Relationship Id="rId66" Type="http://schemas.openxmlformats.org/officeDocument/2006/relationships/slide" Target="slide436.xml"/><Relationship Id="rId74" Type="http://schemas.openxmlformats.org/officeDocument/2006/relationships/slide" Target="slide444.xml"/><Relationship Id="rId79" Type="http://schemas.openxmlformats.org/officeDocument/2006/relationships/slide" Target="slide449.xml"/><Relationship Id="rId87" Type="http://schemas.openxmlformats.org/officeDocument/2006/relationships/slide" Target="slide35.xml"/><Relationship Id="rId5" Type="http://schemas.openxmlformats.org/officeDocument/2006/relationships/slide" Target="slide375.xml"/><Relationship Id="rId61" Type="http://schemas.openxmlformats.org/officeDocument/2006/relationships/slide" Target="slide431.xml"/><Relationship Id="rId82" Type="http://schemas.openxmlformats.org/officeDocument/2006/relationships/slide" Target="slide452.xml"/><Relationship Id="rId19" Type="http://schemas.openxmlformats.org/officeDocument/2006/relationships/slide" Target="slide389.xml"/><Relationship Id="rId4" Type="http://schemas.openxmlformats.org/officeDocument/2006/relationships/slide" Target="slide374.xml"/><Relationship Id="rId9" Type="http://schemas.openxmlformats.org/officeDocument/2006/relationships/slide" Target="slide379.xml"/><Relationship Id="rId14" Type="http://schemas.openxmlformats.org/officeDocument/2006/relationships/slide" Target="slide384.xml"/><Relationship Id="rId22" Type="http://schemas.openxmlformats.org/officeDocument/2006/relationships/slide" Target="slide392.xml"/><Relationship Id="rId27" Type="http://schemas.openxmlformats.org/officeDocument/2006/relationships/slide" Target="slide397.xml"/><Relationship Id="rId30" Type="http://schemas.openxmlformats.org/officeDocument/2006/relationships/slide" Target="slide400.xml"/><Relationship Id="rId35" Type="http://schemas.openxmlformats.org/officeDocument/2006/relationships/slide" Target="slide405.xml"/><Relationship Id="rId43" Type="http://schemas.openxmlformats.org/officeDocument/2006/relationships/slide" Target="slide413.xml"/><Relationship Id="rId48" Type="http://schemas.openxmlformats.org/officeDocument/2006/relationships/slide" Target="slide418.xml"/><Relationship Id="rId56" Type="http://schemas.openxmlformats.org/officeDocument/2006/relationships/slide" Target="slide426.xml"/><Relationship Id="rId64" Type="http://schemas.openxmlformats.org/officeDocument/2006/relationships/slide" Target="slide434.xml"/><Relationship Id="rId69" Type="http://schemas.openxmlformats.org/officeDocument/2006/relationships/slide" Target="slide439.xml"/><Relationship Id="rId77" Type="http://schemas.openxmlformats.org/officeDocument/2006/relationships/slide" Target="slide447.xml"/><Relationship Id="rId8" Type="http://schemas.openxmlformats.org/officeDocument/2006/relationships/slide" Target="slide378.xml"/><Relationship Id="rId51" Type="http://schemas.openxmlformats.org/officeDocument/2006/relationships/slide" Target="slide421.xml"/><Relationship Id="rId72" Type="http://schemas.openxmlformats.org/officeDocument/2006/relationships/slide" Target="slide442.xml"/><Relationship Id="rId80" Type="http://schemas.openxmlformats.org/officeDocument/2006/relationships/slide" Target="slide450.xml"/><Relationship Id="rId85" Type="http://schemas.openxmlformats.org/officeDocument/2006/relationships/slide" Target="slide455.xml"/><Relationship Id="rId3" Type="http://schemas.openxmlformats.org/officeDocument/2006/relationships/slide" Target="slide373.xml"/><Relationship Id="rId12" Type="http://schemas.openxmlformats.org/officeDocument/2006/relationships/slide" Target="slide382.xml"/><Relationship Id="rId17" Type="http://schemas.openxmlformats.org/officeDocument/2006/relationships/slide" Target="slide387.xml"/><Relationship Id="rId25" Type="http://schemas.openxmlformats.org/officeDocument/2006/relationships/slide" Target="slide395.xml"/><Relationship Id="rId33" Type="http://schemas.openxmlformats.org/officeDocument/2006/relationships/slide" Target="slide403.xml"/><Relationship Id="rId38" Type="http://schemas.openxmlformats.org/officeDocument/2006/relationships/slide" Target="slide408.xml"/><Relationship Id="rId46" Type="http://schemas.openxmlformats.org/officeDocument/2006/relationships/slide" Target="slide416.xml"/><Relationship Id="rId59" Type="http://schemas.openxmlformats.org/officeDocument/2006/relationships/slide" Target="slide429.xml"/><Relationship Id="rId67" Type="http://schemas.openxmlformats.org/officeDocument/2006/relationships/slide" Target="slide437.xml"/><Relationship Id="rId20" Type="http://schemas.openxmlformats.org/officeDocument/2006/relationships/slide" Target="slide390.xml"/><Relationship Id="rId41" Type="http://schemas.openxmlformats.org/officeDocument/2006/relationships/slide" Target="slide411.xml"/><Relationship Id="rId54" Type="http://schemas.openxmlformats.org/officeDocument/2006/relationships/slide" Target="slide424.xml"/><Relationship Id="rId62" Type="http://schemas.openxmlformats.org/officeDocument/2006/relationships/slide" Target="slide432.xml"/><Relationship Id="rId70" Type="http://schemas.openxmlformats.org/officeDocument/2006/relationships/slide" Target="slide440.xml"/><Relationship Id="rId75" Type="http://schemas.openxmlformats.org/officeDocument/2006/relationships/slide" Target="slide445.xml"/><Relationship Id="rId83" Type="http://schemas.openxmlformats.org/officeDocument/2006/relationships/slide" Target="slide453.xml"/><Relationship Id="rId88" Type="http://schemas.openxmlformats.org/officeDocument/2006/relationships/slide" Target="slide538.xml"/><Relationship Id="rId1" Type="http://schemas.openxmlformats.org/officeDocument/2006/relationships/slideLayout" Target="../slideLayouts/slideLayout2.xml"/><Relationship Id="rId6" Type="http://schemas.openxmlformats.org/officeDocument/2006/relationships/slide" Target="slide376.xml"/><Relationship Id="rId15" Type="http://schemas.openxmlformats.org/officeDocument/2006/relationships/slide" Target="slide385.xml"/><Relationship Id="rId23" Type="http://schemas.openxmlformats.org/officeDocument/2006/relationships/slide" Target="slide393.xml"/><Relationship Id="rId28" Type="http://schemas.openxmlformats.org/officeDocument/2006/relationships/slide" Target="slide398.xml"/><Relationship Id="rId36" Type="http://schemas.openxmlformats.org/officeDocument/2006/relationships/slide" Target="slide406.xml"/><Relationship Id="rId49" Type="http://schemas.openxmlformats.org/officeDocument/2006/relationships/slide" Target="slide419.xml"/><Relationship Id="rId57" Type="http://schemas.openxmlformats.org/officeDocument/2006/relationships/slide" Target="slide427.xml"/><Relationship Id="rId10" Type="http://schemas.openxmlformats.org/officeDocument/2006/relationships/slide" Target="slide380.xml"/><Relationship Id="rId31" Type="http://schemas.openxmlformats.org/officeDocument/2006/relationships/slide" Target="slide401.xml"/><Relationship Id="rId44" Type="http://schemas.openxmlformats.org/officeDocument/2006/relationships/slide" Target="slide414.xml"/><Relationship Id="rId52" Type="http://schemas.openxmlformats.org/officeDocument/2006/relationships/slide" Target="slide422.xml"/><Relationship Id="rId60" Type="http://schemas.openxmlformats.org/officeDocument/2006/relationships/slide" Target="slide430.xml"/><Relationship Id="rId65" Type="http://schemas.openxmlformats.org/officeDocument/2006/relationships/slide" Target="slide435.xml"/><Relationship Id="rId73" Type="http://schemas.openxmlformats.org/officeDocument/2006/relationships/slide" Target="slide443.xml"/><Relationship Id="rId78" Type="http://schemas.openxmlformats.org/officeDocument/2006/relationships/slide" Target="slide448.xml"/><Relationship Id="rId81" Type="http://schemas.openxmlformats.org/officeDocument/2006/relationships/slide" Target="slide451.xml"/><Relationship Id="rId86" Type="http://schemas.openxmlformats.org/officeDocument/2006/relationships/slide" Target="slide456.xml"/></Relationships>
</file>

<file path=ppt/slides/_rels/slide544.xml.rels><?xml version="1.0" encoding="UTF-8" standalone="yes"?>
<Relationships xmlns="http://schemas.openxmlformats.org/package/2006/relationships"><Relationship Id="rId8" Type="http://schemas.openxmlformats.org/officeDocument/2006/relationships/slide" Target="slide463.xml"/><Relationship Id="rId13" Type="http://schemas.openxmlformats.org/officeDocument/2006/relationships/slide" Target="slide468.xml"/><Relationship Id="rId18" Type="http://schemas.openxmlformats.org/officeDocument/2006/relationships/slide" Target="slide473.xml"/><Relationship Id="rId3" Type="http://schemas.openxmlformats.org/officeDocument/2006/relationships/slide" Target="slide458.xml"/><Relationship Id="rId21" Type="http://schemas.openxmlformats.org/officeDocument/2006/relationships/slide" Target="slide545.xml"/><Relationship Id="rId7" Type="http://schemas.openxmlformats.org/officeDocument/2006/relationships/slide" Target="slide462.xml"/><Relationship Id="rId12" Type="http://schemas.openxmlformats.org/officeDocument/2006/relationships/slide" Target="slide467.xml"/><Relationship Id="rId17" Type="http://schemas.openxmlformats.org/officeDocument/2006/relationships/slide" Target="slide472.xml"/><Relationship Id="rId2" Type="http://schemas.openxmlformats.org/officeDocument/2006/relationships/slide" Target="slide457.xml"/><Relationship Id="rId16" Type="http://schemas.openxmlformats.org/officeDocument/2006/relationships/slide" Target="slide471.xml"/><Relationship Id="rId20" Type="http://schemas.openxmlformats.org/officeDocument/2006/relationships/slide" Target="slide538.xml"/><Relationship Id="rId1" Type="http://schemas.openxmlformats.org/officeDocument/2006/relationships/slideLayout" Target="../slideLayouts/slideLayout2.xml"/><Relationship Id="rId6" Type="http://schemas.openxmlformats.org/officeDocument/2006/relationships/slide" Target="slide461.xml"/><Relationship Id="rId11" Type="http://schemas.openxmlformats.org/officeDocument/2006/relationships/slide" Target="slide466.xml"/><Relationship Id="rId5" Type="http://schemas.openxmlformats.org/officeDocument/2006/relationships/slide" Target="slide460.xml"/><Relationship Id="rId15" Type="http://schemas.openxmlformats.org/officeDocument/2006/relationships/slide" Target="slide470.xml"/><Relationship Id="rId10" Type="http://schemas.openxmlformats.org/officeDocument/2006/relationships/slide" Target="slide465.xml"/><Relationship Id="rId19" Type="http://schemas.openxmlformats.org/officeDocument/2006/relationships/slide" Target="slide35.xml"/><Relationship Id="rId4" Type="http://schemas.openxmlformats.org/officeDocument/2006/relationships/slide" Target="slide459.xml"/><Relationship Id="rId9" Type="http://schemas.openxmlformats.org/officeDocument/2006/relationships/slide" Target="slide464.xml"/><Relationship Id="rId14" Type="http://schemas.openxmlformats.org/officeDocument/2006/relationships/slide" Target="slide469.xml"/></Relationships>
</file>

<file path=ppt/slides/_rels/slide545.xml.rels><?xml version="1.0" encoding="UTF-8" standalone="yes"?>
<Relationships xmlns="http://schemas.openxmlformats.org/package/2006/relationships"><Relationship Id="rId8" Type="http://schemas.openxmlformats.org/officeDocument/2006/relationships/slide" Target="slide478.xml"/><Relationship Id="rId13" Type="http://schemas.openxmlformats.org/officeDocument/2006/relationships/slide" Target="slide483.xml"/><Relationship Id="rId18" Type="http://schemas.openxmlformats.org/officeDocument/2006/relationships/slide" Target="slide488.xml"/><Relationship Id="rId26" Type="http://schemas.openxmlformats.org/officeDocument/2006/relationships/slide" Target="slide497.xml"/><Relationship Id="rId39" Type="http://schemas.openxmlformats.org/officeDocument/2006/relationships/slide" Target="slide510.xml"/><Relationship Id="rId3" Type="http://schemas.openxmlformats.org/officeDocument/2006/relationships/slide" Target="slide538.xml"/><Relationship Id="rId21" Type="http://schemas.openxmlformats.org/officeDocument/2006/relationships/slide" Target="slide491.xml"/><Relationship Id="rId34" Type="http://schemas.openxmlformats.org/officeDocument/2006/relationships/slide" Target="slide505.xml"/><Relationship Id="rId42" Type="http://schemas.openxmlformats.org/officeDocument/2006/relationships/slide" Target="slide513.xml"/><Relationship Id="rId7" Type="http://schemas.openxmlformats.org/officeDocument/2006/relationships/slide" Target="slide477.xml"/><Relationship Id="rId12" Type="http://schemas.openxmlformats.org/officeDocument/2006/relationships/slide" Target="slide482.xml"/><Relationship Id="rId17" Type="http://schemas.openxmlformats.org/officeDocument/2006/relationships/slide" Target="slide487.xml"/><Relationship Id="rId25" Type="http://schemas.openxmlformats.org/officeDocument/2006/relationships/slide" Target="slide496.xml"/><Relationship Id="rId33" Type="http://schemas.openxmlformats.org/officeDocument/2006/relationships/slide" Target="slide504.xml"/><Relationship Id="rId38" Type="http://schemas.openxmlformats.org/officeDocument/2006/relationships/slide" Target="slide509.xml"/><Relationship Id="rId46" Type="http://schemas.openxmlformats.org/officeDocument/2006/relationships/slide" Target="slide517.xml"/><Relationship Id="rId2" Type="http://schemas.openxmlformats.org/officeDocument/2006/relationships/slide" Target="slide535.xml"/><Relationship Id="rId16" Type="http://schemas.openxmlformats.org/officeDocument/2006/relationships/slide" Target="slide486.xml"/><Relationship Id="rId20" Type="http://schemas.openxmlformats.org/officeDocument/2006/relationships/slide" Target="slide490.xml"/><Relationship Id="rId29" Type="http://schemas.openxmlformats.org/officeDocument/2006/relationships/slide" Target="slide500.xml"/><Relationship Id="rId41" Type="http://schemas.openxmlformats.org/officeDocument/2006/relationships/slide" Target="slide512.xml"/><Relationship Id="rId1" Type="http://schemas.openxmlformats.org/officeDocument/2006/relationships/slideLayout" Target="../slideLayouts/slideLayout2.xml"/><Relationship Id="rId6" Type="http://schemas.openxmlformats.org/officeDocument/2006/relationships/slide" Target="slide476.xml"/><Relationship Id="rId11" Type="http://schemas.openxmlformats.org/officeDocument/2006/relationships/slide" Target="slide481.xml"/><Relationship Id="rId24" Type="http://schemas.openxmlformats.org/officeDocument/2006/relationships/slide" Target="slide495.xml"/><Relationship Id="rId32" Type="http://schemas.openxmlformats.org/officeDocument/2006/relationships/slide" Target="slide503.xml"/><Relationship Id="rId37" Type="http://schemas.openxmlformats.org/officeDocument/2006/relationships/slide" Target="slide508.xml"/><Relationship Id="rId40" Type="http://schemas.openxmlformats.org/officeDocument/2006/relationships/slide" Target="slide511.xml"/><Relationship Id="rId45" Type="http://schemas.openxmlformats.org/officeDocument/2006/relationships/slide" Target="slide516.xml"/><Relationship Id="rId5" Type="http://schemas.openxmlformats.org/officeDocument/2006/relationships/slide" Target="slide475.xml"/><Relationship Id="rId15" Type="http://schemas.openxmlformats.org/officeDocument/2006/relationships/slide" Target="slide485.xml"/><Relationship Id="rId23" Type="http://schemas.openxmlformats.org/officeDocument/2006/relationships/slide" Target="slide494.xml"/><Relationship Id="rId28" Type="http://schemas.openxmlformats.org/officeDocument/2006/relationships/slide" Target="slide499.xml"/><Relationship Id="rId36" Type="http://schemas.openxmlformats.org/officeDocument/2006/relationships/slide" Target="slide507.xml"/><Relationship Id="rId10" Type="http://schemas.openxmlformats.org/officeDocument/2006/relationships/slide" Target="slide480.xml"/><Relationship Id="rId19" Type="http://schemas.openxmlformats.org/officeDocument/2006/relationships/slide" Target="slide489.xml"/><Relationship Id="rId31" Type="http://schemas.openxmlformats.org/officeDocument/2006/relationships/slide" Target="slide502.xml"/><Relationship Id="rId44" Type="http://schemas.openxmlformats.org/officeDocument/2006/relationships/slide" Target="slide515.xml"/><Relationship Id="rId4" Type="http://schemas.openxmlformats.org/officeDocument/2006/relationships/slide" Target="slide541.xml"/><Relationship Id="rId9" Type="http://schemas.openxmlformats.org/officeDocument/2006/relationships/slide" Target="slide479.xml"/><Relationship Id="rId14" Type="http://schemas.openxmlformats.org/officeDocument/2006/relationships/slide" Target="slide484.xml"/><Relationship Id="rId22" Type="http://schemas.openxmlformats.org/officeDocument/2006/relationships/slide" Target="slide492.xml"/><Relationship Id="rId27" Type="http://schemas.openxmlformats.org/officeDocument/2006/relationships/slide" Target="slide498.xml"/><Relationship Id="rId30" Type="http://schemas.openxmlformats.org/officeDocument/2006/relationships/slide" Target="slide501.xml"/><Relationship Id="rId35" Type="http://schemas.openxmlformats.org/officeDocument/2006/relationships/slide" Target="slide506.xml"/><Relationship Id="rId43" Type="http://schemas.openxmlformats.org/officeDocument/2006/relationships/slide" Target="slide514.xml"/></Relationships>
</file>

<file path=ppt/slides/_rels/slide546.xml.rels><?xml version="1.0" encoding="UTF-8" standalone="yes"?>
<Relationships xmlns="http://schemas.openxmlformats.org/package/2006/relationships"><Relationship Id="rId8" Type="http://schemas.openxmlformats.org/officeDocument/2006/relationships/slide" Target="slide524.xml"/><Relationship Id="rId13" Type="http://schemas.openxmlformats.org/officeDocument/2006/relationships/slide" Target="slide529.xml"/><Relationship Id="rId18" Type="http://schemas.openxmlformats.org/officeDocument/2006/relationships/slide" Target="slide534.xml"/><Relationship Id="rId3" Type="http://schemas.openxmlformats.org/officeDocument/2006/relationships/slide" Target="slide519.xml"/><Relationship Id="rId21" Type="http://schemas.openxmlformats.org/officeDocument/2006/relationships/slide" Target="slide541.xml"/><Relationship Id="rId7" Type="http://schemas.openxmlformats.org/officeDocument/2006/relationships/slide" Target="slide523.xml"/><Relationship Id="rId12" Type="http://schemas.openxmlformats.org/officeDocument/2006/relationships/slide" Target="slide528.xml"/><Relationship Id="rId17" Type="http://schemas.openxmlformats.org/officeDocument/2006/relationships/slide" Target="slide533.xml"/><Relationship Id="rId2" Type="http://schemas.openxmlformats.org/officeDocument/2006/relationships/slide" Target="slide518.xml"/><Relationship Id="rId16" Type="http://schemas.openxmlformats.org/officeDocument/2006/relationships/slide" Target="slide532.xml"/><Relationship Id="rId20" Type="http://schemas.openxmlformats.org/officeDocument/2006/relationships/slide" Target="slide538.xml"/><Relationship Id="rId1" Type="http://schemas.openxmlformats.org/officeDocument/2006/relationships/slideLayout" Target="../slideLayouts/slideLayout2.xml"/><Relationship Id="rId6" Type="http://schemas.openxmlformats.org/officeDocument/2006/relationships/slide" Target="slide522.xml"/><Relationship Id="rId11" Type="http://schemas.openxmlformats.org/officeDocument/2006/relationships/slide" Target="slide527.xml"/><Relationship Id="rId5" Type="http://schemas.openxmlformats.org/officeDocument/2006/relationships/slide" Target="slide521.xml"/><Relationship Id="rId15" Type="http://schemas.openxmlformats.org/officeDocument/2006/relationships/slide" Target="slide531.xml"/><Relationship Id="rId10" Type="http://schemas.openxmlformats.org/officeDocument/2006/relationships/slide" Target="slide526.xml"/><Relationship Id="rId19" Type="http://schemas.openxmlformats.org/officeDocument/2006/relationships/slide" Target="slide535.xml"/><Relationship Id="rId4" Type="http://schemas.openxmlformats.org/officeDocument/2006/relationships/slide" Target="slide520.xml"/><Relationship Id="rId9" Type="http://schemas.openxmlformats.org/officeDocument/2006/relationships/slide" Target="slide525.xml"/><Relationship Id="rId14" Type="http://schemas.openxmlformats.org/officeDocument/2006/relationships/slide" Target="slide530.xml"/></Relationships>
</file>

<file path=ppt/slides/_rels/slide55.xml.rels><?xml version="1.0" encoding="UTF-8" standalone="yes"?>
<Relationships xmlns="http://schemas.openxmlformats.org/package/2006/relationships"><Relationship Id="rId3" Type="http://schemas.openxmlformats.org/officeDocument/2006/relationships/slide" Target="slide164.xml"/><Relationship Id="rId7" Type="http://schemas.openxmlformats.org/officeDocument/2006/relationships/slide" Target="slide545.xml"/><Relationship Id="rId2" Type="http://schemas.openxmlformats.org/officeDocument/2006/relationships/slide" Target="slide163.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56.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57.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58.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59.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6.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60.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61.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62.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63.xml.rels><?xml version="1.0" encoding="UTF-8" standalone="yes"?>
<Relationships xmlns="http://schemas.openxmlformats.org/package/2006/relationships"><Relationship Id="rId3" Type="http://schemas.openxmlformats.org/officeDocument/2006/relationships/slide" Target="slide524.xml"/><Relationship Id="rId7" Type="http://schemas.openxmlformats.org/officeDocument/2006/relationships/slide" Target="slide545.xml"/><Relationship Id="rId2" Type="http://schemas.openxmlformats.org/officeDocument/2006/relationships/slide" Target="slide285.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64.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156.xml"/><Relationship Id="rId7" Type="http://schemas.openxmlformats.org/officeDocument/2006/relationships/slide" Target="slide541.xml"/><Relationship Id="rId2" Type="http://schemas.openxmlformats.org/officeDocument/2006/relationships/slide" Target="slide155.xm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165.xml"/></Relationships>
</file>

<file path=ppt/slides/_rels/slide65.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66.xml.rels><?xml version="1.0" encoding="UTF-8" standalone="yes"?>
<Relationships xmlns="http://schemas.openxmlformats.org/package/2006/relationships"><Relationship Id="rId8" Type="http://schemas.openxmlformats.org/officeDocument/2006/relationships/slide" Target="slide538.xml"/><Relationship Id="rId3" Type="http://schemas.openxmlformats.org/officeDocument/2006/relationships/slide" Target="slide405.xml"/><Relationship Id="rId7" Type="http://schemas.openxmlformats.org/officeDocument/2006/relationships/slide" Target="slide535.xml"/><Relationship Id="rId2" Type="http://schemas.openxmlformats.org/officeDocument/2006/relationships/slide" Target="slide264.xml"/><Relationship Id="rId1" Type="http://schemas.openxmlformats.org/officeDocument/2006/relationships/slideLayout" Target="../slideLayouts/slideLayout2.xml"/><Relationship Id="rId6" Type="http://schemas.openxmlformats.org/officeDocument/2006/relationships/slide" Target="slide422.xml"/><Relationship Id="rId5" Type="http://schemas.openxmlformats.org/officeDocument/2006/relationships/slide" Target="slide421.xml"/><Relationship Id="rId10" Type="http://schemas.openxmlformats.org/officeDocument/2006/relationships/slide" Target="slide545.xml"/><Relationship Id="rId4" Type="http://schemas.openxmlformats.org/officeDocument/2006/relationships/slide" Target="slide406.xml"/><Relationship Id="rId9" Type="http://schemas.openxmlformats.org/officeDocument/2006/relationships/slide" Target="slide541.xml"/></Relationships>
</file>

<file path=ppt/slides/_rels/slide67.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420.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68.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69.xml.rels><?xml version="1.0" encoding="UTF-8" standalone="yes"?>
<Relationships xmlns="http://schemas.openxmlformats.org/package/2006/relationships"><Relationship Id="rId8" Type="http://schemas.openxmlformats.org/officeDocument/2006/relationships/slide" Target="slide535.xml"/><Relationship Id="rId3" Type="http://schemas.openxmlformats.org/officeDocument/2006/relationships/slide" Target="slide241.xml"/><Relationship Id="rId7" Type="http://schemas.openxmlformats.org/officeDocument/2006/relationships/slide" Target="slide473.xml"/><Relationship Id="rId2" Type="http://schemas.openxmlformats.org/officeDocument/2006/relationships/slide" Target="slide228.xml"/><Relationship Id="rId1" Type="http://schemas.openxmlformats.org/officeDocument/2006/relationships/slideLayout" Target="../slideLayouts/slideLayout2.xml"/><Relationship Id="rId6" Type="http://schemas.openxmlformats.org/officeDocument/2006/relationships/slide" Target="slide353.xml"/><Relationship Id="rId11" Type="http://schemas.openxmlformats.org/officeDocument/2006/relationships/slide" Target="slide545.xml"/><Relationship Id="rId5" Type="http://schemas.openxmlformats.org/officeDocument/2006/relationships/slide" Target="slide323.xml"/><Relationship Id="rId10" Type="http://schemas.openxmlformats.org/officeDocument/2006/relationships/slide" Target="slide541.xml"/><Relationship Id="rId4" Type="http://schemas.openxmlformats.org/officeDocument/2006/relationships/slide" Target="slide320.xml"/><Relationship Id="rId9" Type="http://schemas.openxmlformats.org/officeDocument/2006/relationships/slide" Target="slide538.xml"/></Relationships>
</file>

<file path=ppt/slides/_rels/slide7.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362.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70.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71.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72.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73.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74.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75.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76.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77.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78.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79.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8.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80.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81.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82.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119.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83.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84.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119.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85.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70.xml"/><Relationship Id="rId7" Type="http://schemas.openxmlformats.org/officeDocument/2006/relationships/slide" Target="slide541.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71.xml"/></Relationships>
</file>

<file path=ppt/slides/_rels/slide86.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485.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87.xml.rels><?xml version="1.0" encoding="UTF-8" standalone="yes"?>
<Relationships xmlns="http://schemas.openxmlformats.org/package/2006/relationships"><Relationship Id="rId3" Type="http://schemas.openxmlformats.org/officeDocument/2006/relationships/slide" Target="slide151.xml"/><Relationship Id="rId7" Type="http://schemas.openxmlformats.org/officeDocument/2006/relationships/slide" Target="slide545.xml"/><Relationship Id="rId2" Type="http://schemas.openxmlformats.org/officeDocument/2006/relationships/slide" Target="slide149.xm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88.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89.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9.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90.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91.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92.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93.xml.rels><?xml version="1.0" encoding="UTF-8" standalone="yes"?>
<Relationships xmlns="http://schemas.openxmlformats.org/package/2006/relationships"><Relationship Id="rId8" Type="http://schemas.openxmlformats.org/officeDocument/2006/relationships/slide" Target="slide545.xml"/><Relationship Id="rId3" Type="http://schemas.openxmlformats.org/officeDocument/2006/relationships/slide" Target="slide245.xml"/><Relationship Id="rId7" Type="http://schemas.openxmlformats.org/officeDocument/2006/relationships/slide" Target="slide541.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38.xml"/><Relationship Id="rId5" Type="http://schemas.openxmlformats.org/officeDocument/2006/relationships/slide" Target="slide535.xml"/><Relationship Id="rId4" Type="http://schemas.openxmlformats.org/officeDocument/2006/relationships/slide" Target="slide246.xml"/></Relationships>
</file>

<file path=ppt/slides/_rels/slide94.xml.rels><?xml version="1.0" encoding="UTF-8" standalone="yes"?>
<Relationships xmlns="http://schemas.openxmlformats.org/package/2006/relationships"><Relationship Id="rId3" Type="http://schemas.openxmlformats.org/officeDocument/2006/relationships/slide" Target="slide139.xml"/><Relationship Id="rId7" Type="http://schemas.openxmlformats.org/officeDocument/2006/relationships/slide" Target="slide545.xml"/><Relationship Id="rId2" Type="http://schemas.openxmlformats.org/officeDocument/2006/relationships/hyperlink" Target="Definiciones%20del%20Youcat2.ppsm" TargetMode="External"/><Relationship Id="rId1" Type="http://schemas.openxmlformats.org/officeDocument/2006/relationships/slideLayout" Target="../slideLayouts/slideLayout2.xml"/><Relationship Id="rId6" Type="http://schemas.openxmlformats.org/officeDocument/2006/relationships/slide" Target="slide541.xml"/><Relationship Id="rId5" Type="http://schemas.openxmlformats.org/officeDocument/2006/relationships/slide" Target="slide538.xml"/><Relationship Id="rId4" Type="http://schemas.openxmlformats.org/officeDocument/2006/relationships/slide" Target="slide535.xml"/></Relationships>
</file>

<file path=ppt/slides/_rels/slide95.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96.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97.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175.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_rels/slide98.xml.rels><?xml version="1.0" encoding="UTF-8" standalone="yes"?>
<Relationships xmlns="http://schemas.openxmlformats.org/package/2006/relationships"><Relationship Id="rId3" Type="http://schemas.openxmlformats.org/officeDocument/2006/relationships/slide" Target="slide538.xml"/><Relationship Id="rId2" Type="http://schemas.openxmlformats.org/officeDocument/2006/relationships/slide" Target="slide535.xml"/><Relationship Id="rId1" Type="http://schemas.openxmlformats.org/officeDocument/2006/relationships/slideLayout" Target="../slideLayouts/slideLayout2.xml"/><Relationship Id="rId5" Type="http://schemas.openxmlformats.org/officeDocument/2006/relationships/slide" Target="slide545.xml"/><Relationship Id="rId4" Type="http://schemas.openxmlformats.org/officeDocument/2006/relationships/slide" Target="slide541.xml"/></Relationships>
</file>

<file path=ppt/slides/_rels/slide99.xml.rels><?xml version="1.0" encoding="UTF-8" standalone="yes"?>
<Relationships xmlns="http://schemas.openxmlformats.org/package/2006/relationships"><Relationship Id="rId3" Type="http://schemas.openxmlformats.org/officeDocument/2006/relationships/slide" Target="slide535.xml"/><Relationship Id="rId2" Type="http://schemas.openxmlformats.org/officeDocument/2006/relationships/slide" Target="slide137.xml"/><Relationship Id="rId1" Type="http://schemas.openxmlformats.org/officeDocument/2006/relationships/slideLayout" Target="../slideLayouts/slideLayout2.xml"/><Relationship Id="rId6" Type="http://schemas.openxmlformats.org/officeDocument/2006/relationships/slide" Target="slide545.xml"/><Relationship Id="rId5" Type="http://schemas.openxmlformats.org/officeDocument/2006/relationships/slide" Target="slide541.xml"/><Relationship Id="rId4" Type="http://schemas.openxmlformats.org/officeDocument/2006/relationships/slide" Target="slide538.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lum/>
          </a:blip>
          <a:srcRect/>
          <a:stretch>
            <a:fillRect t="-14000" b="-14000"/>
          </a:stretch>
        </a:blipFill>
        <a:effectLst/>
      </p:bgPr>
    </p:bg>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endParaRPr lang="es-ES" dirty="0"/>
          </a:p>
        </p:txBody>
      </p:sp>
      <p:sp>
        <p:nvSpPr>
          <p:cNvPr id="3" name="2 CuadroTexto"/>
          <p:cNvSpPr txBox="1"/>
          <p:nvPr/>
        </p:nvSpPr>
        <p:spPr>
          <a:xfrm>
            <a:off x="5220072" y="4039904"/>
            <a:ext cx="2808312" cy="1477328"/>
          </a:xfrm>
          <a:prstGeom prst="rect">
            <a:avLst/>
          </a:prstGeom>
          <a:noFill/>
        </p:spPr>
        <p:txBody>
          <a:bodyPr wrap="square" lIns="0" tIns="0" rIns="0" bIns="0" rtlCol="0">
            <a:spAutoFit/>
          </a:bodyPr>
          <a:lstStyle/>
          <a:p>
            <a:pPr algn="ctr"/>
            <a:r>
              <a:rPr lang="es-ES" sz="2400" dirty="0" smtClean="0">
                <a:hlinkClick r:id="rId3" action="ppaction://hlinksldjump"/>
              </a:rPr>
              <a:t>I Parte (1-165)</a:t>
            </a:r>
            <a:endParaRPr lang="es-ES" sz="2400" dirty="0" smtClean="0"/>
          </a:p>
          <a:p>
            <a:pPr algn="ctr"/>
            <a:r>
              <a:rPr lang="es-ES" sz="2400" dirty="0" smtClean="0">
                <a:hlinkClick r:id="rId4" action="ppaction://hlinksldjump"/>
              </a:rPr>
              <a:t>II Parte (166-278)</a:t>
            </a:r>
            <a:endParaRPr lang="es-ES" sz="2400" dirty="0" smtClean="0"/>
          </a:p>
          <a:p>
            <a:pPr algn="ctr"/>
            <a:r>
              <a:rPr lang="es-ES" sz="2400" dirty="0" smtClean="0">
                <a:hlinkClick r:id="" action="ppaction://noaction"/>
              </a:rPr>
              <a:t>III Parte (279-468)</a:t>
            </a:r>
            <a:endParaRPr lang="es-ES" sz="2400" dirty="0" smtClean="0"/>
          </a:p>
          <a:p>
            <a:pPr algn="ctr"/>
            <a:r>
              <a:rPr lang="es-ES" sz="2400" dirty="0" smtClean="0">
                <a:hlinkClick r:id="rId5" action="ppaction://hlinksldjump"/>
              </a:rPr>
              <a:t>IV Parte (469-527)</a:t>
            </a:r>
            <a:endParaRPr lang="es-ES" sz="24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436910"/>
          </a:xfrm>
        </p:spPr>
        <p:txBody>
          <a:bodyPr>
            <a:normAutofit fontScale="90000"/>
          </a:bodyPr>
          <a:lstStyle/>
          <a:p>
            <a:r>
              <a:rPr lang="es-ES" sz="2600" dirty="0" smtClean="0"/>
              <a:t>Capítulo II: Dios nos sale al encuentro</a:t>
            </a:r>
            <a:endParaRPr lang="es-ES" sz="2600" dirty="0"/>
          </a:p>
        </p:txBody>
      </p:sp>
      <p:sp>
        <p:nvSpPr>
          <p:cNvPr id="3" name="2 Marcador de contenido"/>
          <p:cNvSpPr>
            <a:spLocks noGrp="1"/>
          </p:cNvSpPr>
          <p:nvPr>
            <p:ph sz="quarter" idx="1"/>
          </p:nvPr>
        </p:nvSpPr>
        <p:spPr>
          <a:xfrm>
            <a:off x="457200" y="548680"/>
            <a:ext cx="7467600" cy="5904656"/>
          </a:xfrm>
          <a:solidFill>
            <a:srgbClr val="FAFA78"/>
          </a:solidFill>
        </p:spPr>
        <p:txBody>
          <a:bodyPr lIns="0" tIns="0" rIns="0" bIns="0">
            <a:normAutofit fontScale="77500" lnSpcReduction="20000"/>
          </a:bodyPr>
          <a:lstStyle/>
          <a:p>
            <a:pPr marL="457200" indent="-457200">
              <a:buFont typeface="+mj-lt"/>
              <a:buAutoNum type="arabicPeriod" startAt="8"/>
            </a:pPr>
            <a:r>
              <a:rPr lang="es-ES_tradnl" i="1" dirty="0" smtClean="0"/>
              <a:t>¿Cómo se revela Dios en el Antiguo Testamento?</a:t>
            </a:r>
          </a:p>
          <a:p>
            <a:pPr marL="457200" indent="0">
              <a:buNone/>
            </a:pPr>
            <a:r>
              <a:rPr lang="es-ES_tradnl" b="1" dirty="0" smtClean="0"/>
              <a:t>En el </a:t>
            </a:r>
            <a:r>
              <a:rPr lang="es-ES_tradnl" b="1" dirty="0" smtClean="0">
                <a:sym typeface="Wingdings 3"/>
              </a:rPr>
              <a:t></a:t>
            </a:r>
            <a:r>
              <a:rPr lang="es-ES_tradnl" b="1" dirty="0" smtClean="0"/>
              <a:t> ANTIGUO TESTAMENTO Dios se revela como el Dios que ha hecho el mundo por amor y que es fiel al hombre incluso cuando éste se separa de él por el pecado. [54-64,70-72]</a:t>
            </a:r>
          </a:p>
          <a:p>
            <a:pPr marL="457200" indent="0">
              <a:buNone/>
            </a:pPr>
            <a:r>
              <a:rPr lang="es-ES_tradnl" dirty="0" smtClean="0"/>
              <a:t>Dios se da a conocer en la historia:</a:t>
            </a:r>
          </a:p>
          <a:p>
            <a:pPr marL="457200" indent="0">
              <a:buNone/>
            </a:pPr>
            <a:r>
              <a:rPr lang="es-ES_tradnl" dirty="0" smtClean="0"/>
              <a:t>Sella con Noé una Alianza para </a:t>
            </a:r>
            <a:r>
              <a:rPr lang="es-ES_tradnl" i="1" dirty="0" smtClean="0"/>
              <a:t>salvar </a:t>
            </a:r>
            <a:r>
              <a:rPr lang="es-ES_tradnl" dirty="0" smtClean="0"/>
              <a:t>a todos los seres </a:t>
            </a:r>
            <a:r>
              <a:rPr lang="es-ES_tradnl" i="1" dirty="0" smtClean="0"/>
              <a:t>vivos.</a:t>
            </a:r>
          </a:p>
          <a:p>
            <a:pPr marL="457200" indent="0">
              <a:buNone/>
            </a:pPr>
            <a:r>
              <a:rPr lang="es-ES_tradnl" dirty="0" smtClean="0"/>
              <a:t>Llama a Abraham para hacer de él «padre de muchedumbre de pueblos» (</a:t>
            </a:r>
            <a:r>
              <a:rPr lang="es-ES_tradnl" dirty="0" err="1" smtClean="0"/>
              <a:t>Gén</a:t>
            </a:r>
            <a:r>
              <a:rPr lang="es-ES_tradnl" dirty="0" smtClean="0"/>
              <a:t> 17,5b) y bendecir en él a «todas las familias de la tierra» (</a:t>
            </a:r>
            <a:r>
              <a:rPr lang="es-ES_tradnl" dirty="0" err="1" smtClean="0"/>
              <a:t>Gén</a:t>
            </a:r>
            <a:r>
              <a:rPr lang="es-ES_tradnl" dirty="0" smtClean="0"/>
              <a:t> 12,3b).</a:t>
            </a:r>
          </a:p>
          <a:p>
            <a:pPr marL="457200" indent="0">
              <a:buNone/>
            </a:pPr>
            <a:r>
              <a:rPr lang="es-ES_tradnl" dirty="0" smtClean="0"/>
              <a:t>El pueblo de Israel, nacido de Abraham, será su propiedad personal.</a:t>
            </a:r>
          </a:p>
          <a:p>
            <a:pPr marL="457200" indent="0">
              <a:buNone/>
            </a:pPr>
            <a:r>
              <a:rPr lang="es-ES_tradnl" dirty="0" smtClean="0"/>
              <a:t>Dios se da a conocer a Moisés por su nombre. Su nombre misterioso  [YAHVÉ] significa «Yo soy» (</a:t>
            </a:r>
            <a:r>
              <a:rPr lang="es-ES_tradnl" dirty="0" err="1" smtClean="0"/>
              <a:t>Éx</a:t>
            </a:r>
            <a:r>
              <a:rPr lang="es-ES_tradnl" dirty="0" smtClean="0"/>
              <a:t> 3,14).</a:t>
            </a:r>
          </a:p>
          <a:p>
            <a:pPr marL="457200" indent="0">
              <a:buNone/>
            </a:pPr>
            <a:r>
              <a:rPr lang="es-ES_tradnl" dirty="0" smtClean="0"/>
              <a:t>Libera a Israel de la esclavitud en Egipto, sella una alianza en el Sinaí y por medio de Moisés da a su pueblo la ley.</a:t>
            </a:r>
          </a:p>
          <a:p>
            <a:pPr marL="457200" indent="0">
              <a:buNone/>
            </a:pPr>
            <a:r>
              <a:rPr lang="es-ES_tradnl" dirty="0" smtClean="0"/>
              <a:t>Una y otra </a:t>
            </a:r>
            <a:r>
              <a:rPr lang="es-ES_tradnl" i="1" dirty="0" smtClean="0"/>
              <a:t>vez envía </a:t>
            </a:r>
            <a:r>
              <a:rPr lang="es-ES_tradnl" dirty="0" smtClean="0"/>
              <a:t>Dios profetas a su pueblo, para llamarlo a la conversión y a la renovación de la Alianza.</a:t>
            </a:r>
          </a:p>
          <a:p>
            <a:pPr marL="457200" indent="0">
              <a:buNone/>
            </a:pPr>
            <a:r>
              <a:rPr lang="es-ES_tradnl" dirty="0" smtClean="0"/>
              <a:t>Los profetas anuncian que Dios establecerá una Alianza </a:t>
            </a:r>
            <a:r>
              <a:rPr lang="es-ES_tradnl" i="1" dirty="0" smtClean="0"/>
              <a:t>nueva </a:t>
            </a:r>
            <a:r>
              <a:rPr lang="es-ES_tradnl" dirty="0" smtClean="0"/>
              <a:t>y eterna, que realizará una renovación radical y la redención definitiva.</a:t>
            </a:r>
          </a:p>
          <a:p>
            <a:pPr marL="457200" indent="0">
              <a:buNone/>
            </a:pPr>
            <a:r>
              <a:rPr lang="es-ES_tradnl" dirty="0" smtClean="0"/>
              <a:t>Esta Alianza estará abierta a todos los hombres.</a:t>
            </a:r>
            <a:endParaRPr lang="es-ES" b="1" dirty="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10</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544616"/>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marL="457200" indent="-457200">
              <a:buSzPct val="71000"/>
              <a:buFont typeface="+mj-lt"/>
              <a:buAutoNum type="arabicPeriod" startAt="98"/>
            </a:pPr>
            <a:r>
              <a:rPr lang="es-ES_tradnl" i="1" dirty="0" smtClean="0"/>
              <a:t>¿Quería Dios la muerte de su propio Hijo?</a:t>
            </a:r>
          </a:p>
          <a:p>
            <a:pPr marL="421200" indent="0">
              <a:buNone/>
            </a:pPr>
            <a:r>
              <a:rPr lang="es-ES_tradnl" b="1" dirty="0" smtClean="0"/>
              <a:t>No se llegó a la muerte violenta de Jesús por desgraciadas circunstancias externas. Jesús fue «entregado conforme al plan que Dios tenía establecido y previsto» (</a:t>
            </a:r>
            <a:r>
              <a:rPr lang="es-ES_tradnl" b="1" dirty="0" err="1" smtClean="0"/>
              <a:t>Hch</a:t>
            </a:r>
            <a:r>
              <a:rPr lang="es-ES_tradnl" b="1" dirty="0" smtClean="0"/>
              <a:t> 2,23). Para que nosotros, hijos del pecado y de la muerte, tengamos vida, el Padre del Cielo «a quien no conocía el pecado, lo hizo pecado en favor nuestro» (2 </a:t>
            </a:r>
            <a:r>
              <a:rPr lang="es-ES_tradnl" b="1" dirty="0" err="1" smtClean="0"/>
              <a:t>Cor</a:t>
            </a:r>
            <a:r>
              <a:rPr lang="es-ES_tradnl" b="1" dirty="0" smtClean="0"/>
              <a:t> 5,21). La grandeza del sacrificio que Dios Padre pidió a su Hijo corresponde sin embargo a la grandeza de la entrega de Cristo: «y ¿qué diré?: 'Padre, líbrame de esta hora'. Pero si por esto he venido, para esta hora» (</a:t>
            </a:r>
            <a:r>
              <a:rPr lang="es-ES_tradnl" b="1" dirty="0" err="1" smtClean="0"/>
              <a:t>Jn</a:t>
            </a:r>
            <a:r>
              <a:rPr lang="es-ES_tradnl" b="1" dirty="0" smtClean="0"/>
              <a:t> 12,27). Por ambas partes se trata de un amor que se demostró hasta el extremo en la Cruz. [599-609, 620]</a:t>
            </a:r>
          </a:p>
          <a:p>
            <a:pPr marL="421200" indent="0">
              <a:buNone/>
            </a:pPr>
            <a:r>
              <a:rPr lang="es-ES_tradnl" dirty="0" smtClean="0"/>
              <a:t>Para librarnos de la muerte, Dios se lanzó a una misión arriesgada: introdujo en nuestro mundo de muerte una «medicina de la inmortalidad» (san Ignacio de Antioquía): su Hijo Jesucristo. El Padre y el Hijo eran aliados inseparables en esta misión, dispuestos y deseosos de asumir sobre sí lo máximo por amor al hombre. Dios quería llevar a cabo un intercambio para salvarnos para siempre. Quería darnos su vida eterna, para que gocemos de su alegría, y quería sufrir nuestra muerte, nuestra desesperación, nuestro abandono, para estar en comunión con nosotros en todo. Para amarnos hasta el final y más allá. La muerte de Cristo es la voluntad del Padre, pero no su última palabra. Desde que Cristo murió por nosotros, podemos cambiar nuestra muerte por su vida.</a:t>
            </a:r>
            <a:endParaRPr lang="es-ES_tradnl" b="1" dirty="0" smtClean="0"/>
          </a:p>
          <a:p>
            <a:pPr marL="421200" indent="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100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328592"/>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457200" indent="-457200">
              <a:buSzPct val="71000"/>
              <a:buFont typeface="+mj-lt"/>
              <a:buAutoNum type="arabicPeriod" startAt="99"/>
            </a:pPr>
            <a:r>
              <a:rPr lang="es-ES_tradnl" i="1" dirty="0" smtClean="0"/>
              <a:t>¿Qué sucedió en la Última Cena?</a:t>
            </a:r>
          </a:p>
          <a:p>
            <a:pPr marL="421200" indent="0">
              <a:buNone/>
            </a:pPr>
            <a:r>
              <a:rPr lang="es-ES_tradnl" b="1" dirty="0" smtClean="0"/>
              <a:t>Jesús lavó los pies a sus discípulos la víspera de su muerte; instituyó la </a:t>
            </a:r>
            <a:r>
              <a:rPr lang="es-ES_tradnl" b="1" dirty="0" smtClean="0">
                <a:sym typeface="Wingdings 3"/>
              </a:rPr>
              <a:t></a:t>
            </a:r>
            <a:r>
              <a:rPr lang="es-ES_tradnl" b="1" dirty="0" smtClean="0"/>
              <a:t> </a:t>
            </a:r>
            <a:r>
              <a:rPr lang="es-ES_tradnl" b="1" dirty="0" smtClean="0">
                <a:hlinkClick r:id="rId2" action="ppaction://hlinkpres?slideindex=1&amp;slidetitle="/>
              </a:rPr>
              <a:t>EUCARISTÍA</a:t>
            </a:r>
            <a:r>
              <a:rPr lang="es-ES_tradnl" b="1" dirty="0" smtClean="0"/>
              <a:t> e inauguró el sacerdocio de la Nueva Alianza. [610-611]</a:t>
            </a:r>
          </a:p>
          <a:p>
            <a:pPr marL="421200" indent="0">
              <a:buNone/>
            </a:pPr>
            <a:r>
              <a:rPr lang="es-ES_tradnl" dirty="0" smtClean="0"/>
              <a:t>Jesús mostró su amor hasta el extremo de tres maneras: lavó los pies a sus discípulos y mostró que está entre nosotros como el que sirve (cf. </a:t>
            </a:r>
            <a:r>
              <a:rPr lang="es-ES_tradnl" dirty="0" err="1" smtClean="0"/>
              <a:t>Lc</a:t>
            </a:r>
            <a:r>
              <a:rPr lang="es-ES_tradnl" dirty="0" smtClean="0"/>
              <a:t> 22,27). Anticipó simbólicamente su muerte redentora, pronunciando sobre los dones del pan y del vino estas palabras: «Esto es mi cuerpo, que se entrega por vosotros» (</a:t>
            </a:r>
            <a:r>
              <a:rPr lang="es-ES_tradnl" dirty="0" err="1" smtClean="0"/>
              <a:t>Lc</a:t>
            </a:r>
            <a:r>
              <a:rPr lang="es-ES_tradnl" dirty="0" smtClean="0"/>
              <a:t> 22,19s). De este modo instituyó la Sagrada </a:t>
            </a:r>
            <a:r>
              <a:rPr lang="es-ES_tradnl" dirty="0" smtClean="0">
                <a:sym typeface="Wingdings 3"/>
              </a:rPr>
              <a:t></a:t>
            </a:r>
            <a:r>
              <a:rPr lang="es-ES_tradnl" dirty="0" smtClean="0"/>
              <a:t> </a:t>
            </a:r>
            <a:r>
              <a:rPr lang="es-ES_tradnl" dirty="0" smtClean="0">
                <a:hlinkClick r:id="rId2" action="ppaction://hlinkpres?slideindex=1&amp;slidetitle="/>
              </a:rPr>
              <a:t>EUCARISTÍA</a:t>
            </a:r>
            <a:r>
              <a:rPr lang="es-ES_tradnl" dirty="0" smtClean="0"/>
              <a:t>. Y al mandar a sus </a:t>
            </a:r>
            <a:r>
              <a:rPr lang="es-ES_tradnl" dirty="0" smtClean="0">
                <a:sym typeface="Wingdings 3"/>
              </a:rPr>
              <a:t></a:t>
            </a:r>
            <a:r>
              <a:rPr lang="es-ES_tradnl" dirty="0" smtClean="0">
                <a:hlinkClick r:id="rId2" action="ppaction://hlinkpres?slideindex=1&amp;slidetitle="/>
              </a:rPr>
              <a:t>APÓSTOLES</a:t>
            </a:r>
            <a:r>
              <a:rPr lang="es-ES_tradnl" dirty="0" smtClean="0"/>
              <a:t>: «Haced esto en memoria mía» (1 </a:t>
            </a:r>
            <a:r>
              <a:rPr lang="es-ES_tradnl" dirty="0" err="1" smtClean="0"/>
              <a:t>Cor</a:t>
            </a:r>
            <a:r>
              <a:rPr lang="es-ES_tradnl" dirty="0" smtClean="0"/>
              <a:t> 11,24b), los convirtió en sacerdotes de la Nueva Alianza. </a:t>
            </a:r>
            <a:r>
              <a:rPr lang="es-ES_tradnl" dirty="0" smtClean="0">
                <a:sym typeface="Wingdings 3"/>
              </a:rPr>
              <a:t></a:t>
            </a:r>
            <a:r>
              <a:rPr lang="es-ES_tradnl" dirty="0" smtClean="0">
                <a:hlinkClick r:id="rId3" action="ppaction://hlinksldjump"/>
              </a:rPr>
              <a:t>208</a:t>
            </a:r>
            <a:r>
              <a:rPr lang="es-ES_tradnl" dirty="0" smtClean="0"/>
              <a:t>-</a:t>
            </a:r>
            <a:r>
              <a:rPr lang="es-ES_tradnl" dirty="0" smtClean="0">
                <a:hlinkClick r:id="rId4" action="ppaction://hlinksldjump"/>
              </a:rPr>
              <a:t>223</a:t>
            </a:r>
            <a:endParaRPr lang="es-ES_tradnl" b="1" dirty="0" smtClean="0"/>
          </a:p>
          <a:p>
            <a:pPr marL="421200" indent="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101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256584"/>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a:buSzPct val="71000"/>
              <a:buFont typeface="+mj-lt"/>
              <a:buAutoNum type="arabicPeriod" startAt="100"/>
            </a:pPr>
            <a:r>
              <a:rPr lang="es-ES_tradnl" i="1" dirty="0" smtClean="0"/>
              <a:t>¿Tuvo Jesús miedo ante la muerte en el Huerto de los Olivos, la noche antes de morir?</a:t>
            </a:r>
          </a:p>
          <a:p>
            <a:pPr marL="421200" indent="0">
              <a:buNone/>
            </a:pPr>
            <a:r>
              <a:rPr lang="es-ES_tradnl" b="1" dirty="0" smtClean="0"/>
              <a:t>Puesto que Jesús era verdaderamente hombre, experimentó en el Huerto de los Olivos verdaderamente el miedo humano ante la muerte. [612]</a:t>
            </a:r>
          </a:p>
          <a:p>
            <a:pPr marL="421200" indent="0">
              <a:buNone/>
            </a:pPr>
            <a:r>
              <a:rPr lang="es-ES_tradnl" dirty="0" smtClean="0"/>
              <a:t>Con las mismas fuerzas humanas que tenemos todos nosotros Jesús tuvo que luchar por su asentimiento interior a la voluntad del Padre de dar su vida para la vida del mundo. En su hora más difícil, abandonado por todo el mundo e incluso por sus amigos, Jesús se decidió finalmente por un sí. «Padre mío, si este cáliz no puede pasar sin que yo lo beba, hágase tu voluntad» (Mt 26,42) </a:t>
            </a:r>
            <a:r>
              <a:rPr lang="es-ES_tradnl" dirty="0" smtClean="0">
                <a:sym typeface="Wingdings 3"/>
              </a:rPr>
              <a:t></a:t>
            </a:r>
            <a:r>
              <a:rPr lang="es-ES_tradnl" dirty="0" smtClean="0">
                <a:hlinkClick r:id="rId2" action="ppaction://hlinksldjump"/>
              </a:rPr>
              <a:t>476</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102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256584"/>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457200" indent="-457200">
              <a:buSzPct val="71000"/>
              <a:buFont typeface="+mj-lt"/>
              <a:buAutoNum type="arabicPeriod" startAt="101"/>
            </a:pPr>
            <a:r>
              <a:rPr lang="es-ES_tradnl" i="1" dirty="0" smtClean="0"/>
              <a:t>¿Por qué tuvo Jesús que redimirnos precisamente en la Cruz?</a:t>
            </a:r>
          </a:p>
          <a:p>
            <a:pPr marL="421200" indent="0">
              <a:buNone/>
            </a:pPr>
            <a:r>
              <a:rPr lang="es-ES_tradnl" b="1" dirty="0" smtClean="0"/>
              <a:t>La Cruz, en la que Jesús inocente fue ajusticiado cruelmente, es el lugar de la máxima humillación y abandono. Cristo, nuestro Redentor, eligió la Cruz para cargar con la culpa del mundo y sufrir el dolor del mundo. De este modo, mediante su amor perfecto, ha conducido de nuevo el mundo a Dios. [613-617,622-623]</a:t>
            </a:r>
          </a:p>
          <a:p>
            <a:pPr marL="421200" indent="0">
              <a:buNone/>
            </a:pPr>
            <a:r>
              <a:rPr lang="es-ES_tradnl" dirty="0" smtClean="0"/>
              <a:t>Dios no nos podía mostrar su amor de un modo más penetrante que dejándose clavar en la Cruz en la persona del Hijo. La cruz era el instrumento de ejecución más vergonzoso y más cruel de la Antigüedad. Los ciudadanos romanos no podían ser crucificados por grandes que hubieran sido sus culpas. De este modo Dios penetra en lo más profundo del dolor humano. Desde entonces ya nadie puede decir: «Dios no sabe lo que yo sufro».</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103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328592"/>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a:buSzPct val="71000"/>
              <a:buFont typeface="+mj-lt"/>
              <a:buAutoNum type="arabicPeriod" startAt="102"/>
            </a:pPr>
            <a:r>
              <a:rPr lang="es-ES_tradnl" i="1" dirty="0" smtClean="0"/>
              <a:t>¿Por qué debemos nosotros también aceptar el sufrimiento en nuestra vida </a:t>
            </a:r>
            <a:r>
              <a:rPr lang="es-ES_tradnl" dirty="0" smtClean="0"/>
              <a:t>y </a:t>
            </a:r>
            <a:r>
              <a:rPr lang="es-ES_tradnl" i="1" dirty="0" smtClean="0"/>
              <a:t>así «cargar con la cruz» </a:t>
            </a:r>
            <a:r>
              <a:rPr lang="es-ES_tradnl" dirty="0" smtClean="0"/>
              <a:t>y </a:t>
            </a:r>
            <a:r>
              <a:rPr lang="es-ES_tradnl" i="1" dirty="0" smtClean="0"/>
              <a:t>con ello seguir a Jesús?</a:t>
            </a:r>
          </a:p>
          <a:p>
            <a:pPr marL="421200" indent="0">
              <a:buNone/>
            </a:pPr>
            <a:r>
              <a:rPr lang="es-ES_tradnl" b="1" dirty="0" smtClean="0"/>
              <a:t>Los cristianos no tienen que buscar el dolor, pero cuando se enfrentan a un dolor que no se puede evitar, éste puede cobrar sentido para ellos si unen su dolor al dolor de Cristo: «Cristo padeció por vosotros, dejándoos un ejemplo para que sigáis sus huellas» (1 Pe 2,21). [618]</a:t>
            </a:r>
          </a:p>
          <a:p>
            <a:pPr marL="421200" indent="0">
              <a:buNone/>
            </a:pPr>
            <a:r>
              <a:rPr lang="es-ES_tradnl" dirty="0" smtClean="0"/>
              <a:t>Jesús dijo: «El que quiera venir en pos de mí, que se niegue a sí mismo, que cargue con su cruz y me siga» (Mc 8,34). Los cristianos tienen la tarea de mitigar el dolor en el mundo. Sin embargo, siempre habrá dolor. En la fe podemos aceptar nuestro propio dolor y compartir el ajeno. De este modo el dolor humano se hace uno con el amor redentor de Cristo y con ello se hace parte de la fuerza divina que transforma el mundo hacia el bien.</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104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256584"/>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a:buSzPct val="71000"/>
              <a:buFont typeface="+mj-lt"/>
              <a:buAutoNum type="arabicPeriod" startAt="103"/>
            </a:pPr>
            <a:r>
              <a:rPr lang="es-ES_tradnl" i="1" dirty="0"/>
              <a:t>¿Murió Jesús realmente o quizás pudo resucitar precisamente porque sólo había sufrido la muerte en apariencia? </a:t>
            </a:r>
            <a:endParaRPr lang="es-ES_tradnl" i="1" dirty="0" smtClean="0"/>
          </a:p>
          <a:p>
            <a:pPr marL="421200" indent="0">
              <a:buNone/>
            </a:pPr>
            <a:r>
              <a:rPr lang="es-ES_tradnl" b="1" dirty="0"/>
              <a:t>Jesús murió realmente en la Cruz; su cuerpo fue enterrado. Esto lo atestiguan todas las fuentes. [627]</a:t>
            </a:r>
            <a:endParaRPr lang="es-ES_tradnl" b="1" dirty="0" smtClean="0"/>
          </a:p>
          <a:p>
            <a:pPr marL="421200" indent="0">
              <a:buNone/>
            </a:pPr>
            <a:r>
              <a:rPr lang="es-ES_tradnl" dirty="0"/>
              <a:t>En </a:t>
            </a:r>
            <a:r>
              <a:rPr lang="es-ES_tradnl" dirty="0" err="1"/>
              <a:t>Jn</a:t>
            </a:r>
            <a:r>
              <a:rPr lang="es-ES_tradnl" dirty="0"/>
              <a:t> 19,33ss los soldados comprueban expresamente la muerte de Jesús: abren el costado de Jesús muerto con una lanza y ven que salen sangre yagua. Además se dice que a los crucificados con él les quebraron las piernas, una medida para acelerar el proceso de la muerte; esta medida ya no era necesaria en el caso de Jesús en el momento en cuestión, porque él ya estaba muerto.</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105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28442713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184576"/>
          </a:xfrm>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SzPct val="71000"/>
              <a:buFont typeface="+mj-lt"/>
              <a:buAutoNum type="arabicPeriod" startAt="104"/>
            </a:pPr>
            <a:r>
              <a:rPr lang="es-ES_tradnl" i="1" dirty="0"/>
              <a:t>¿Se puede ser cristiano sin creer en la Resurrección de Cristo?</a:t>
            </a:r>
            <a:endParaRPr lang="es-ES_tradnl" i="1" dirty="0" smtClean="0"/>
          </a:p>
          <a:p>
            <a:pPr marL="421200" indent="0">
              <a:buNone/>
            </a:pPr>
            <a:r>
              <a:rPr lang="es-ES_tradnl" b="1" dirty="0"/>
              <a:t>No. «Si Cristo no ha resucitado, vana es nuestra predicación y vana también vuestra fe» (1 </a:t>
            </a:r>
            <a:r>
              <a:rPr lang="es-ES_tradnl" b="1" dirty="0" err="1"/>
              <a:t>Cor</a:t>
            </a:r>
            <a:r>
              <a:rPr lang="es-ES_tradnl" b="1" dirty="0"/>
              <a:t> 15,14). [631,638,651</a:t>
            </a:r>
            <a:r>
              <a:rPr lang="es-ES_tradnl" b="1" dirty="0" smtClean="0"/>
              <a:t>]</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106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2754873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472608"/>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457200" indent="-457200">
              <a:buSzPct val="71000"/>
              <a:buFont typeface="+mj-lt"/>
              <a:buAutoNum type="arabicPeriod" startAt="105"/>
            </a:pPr>
            <a:r>
              <a:rPr lang="es-ES_tradnl" i="1" dirty="0"/>
              <a:t>¿Cómo llegaron a creer los discípulos que Jesús había resucitado?</a:t>
            </a:r>
            <a:endParaRPr lang="es-ES_tradnl" i="1" dirty="0" smtClean="0"/>
          </a:p>
          <a:p>
            <a:pPr marL="421200" indent="0">
              <a:buNone/>
            </a:pPr>
            <a:r>
              <a:rPr lang="es-ES_tradnl" b="1" dirty="0"/>
              <a:t>Los discípulos, que antes habían perdido toda esperanza, llegaron a creer en la Resurrección de Jesús porque lo vieron de formas diferentes después de su muerte, hablaron con .él y experimentaron que estaba vivo. [640-644,656</a:t>
            </a:r>
            <a:r>
              <a:rPr lang="es-ES_tradnl" b="1" dirty="0" smtClean="0"/>
              <a:t>]</a:t>
            </a:r>
          </a:p>
          <a:p>
            <a:pPr marL="421200" indent="0">
              <a:buNone/>
            </a:pPr>
            <a:r>
              <a:rPr lang="es-ES_tradnl" dirty="0"/>
              <a:t>Los acontecimientos de la Pascua, que ocurrieron hacia el año 30 en Jerusalén, no son ninguna historia inventada. Bajo la impresión de la muerte de Jesús y de la derrota de su causa común, los discípulos huyeron («Nosotros esperábamos que él iba a liberar a Israel», </a:t>
            </a:r>
            <a:r>
              <a:rPr lang="es-ES_tradnl" dirty="0" err="1"/>
              <a:t>Lc</a:t>
            </a:r>
            <a:r>
              <a:rPr lang="es-ES_tradnl" dirty="0"/>
              <a:t> 24,21) o se refugiaron tras las puertas cerradas. Sólo el encuentro con Cristo resucitado los liberó de su espanto y los llenó de una fe entusiasta en Jesucristo, el Señor de la vida y de la muerte.</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107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27625117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472608"/>
          </a:xfrm>
        </p:spPr>
        <p:style>
          <a:lnRef idx="1">
            <a:schemeClr val="accent4"/>
          </a:lnRef>
          <a:fillRef idx="2">
            <a:schemeClr val="accent4"/>
          </a:fillRef>
          <a:effectRef idx="1">
            <a:schemeClr val="accent4"/>
          </a:effectRef>
          <a:fontRef idx="minor">
            <a:schemeClr val="dk1"/>
          </a:fontRef>
        </p:style>
        <p:txBody>
          <a:bodyPr>
            <a:noAutofit/>
          </a:bodyPr>
          <a:lstStyle/>
          <a:p>
            <a:pPr marL="457200" indent="-457200">
              <a:buSzPct val="71000"/>
              <a:buFont typeface="+mj-lt"/>
              <a:buAutoNum type="arabicPeriod" startAt="106"/>
            </a:pPr>
            <a:r>
              <a:rPr lang="es-ES_tradnl" sz="1450" i="1" dirty="0" smtClean="0"/>
              <a:t>¿Hay pruebas de la. Resurrección de Jesús?</a:t>
            </a:r>
          </a:p>
          <a:p>
            <a:pPr marL="421200" indent="0">
              <a:buNone/>
            </a:pPr>
            <a:r>
              <a:rPr lang="es-ES_tradnl" sz="1450" b="1" dirty="0" smtClean="0"/>
              <a:t>No hay pruebas de su Resurrección en el sentido de las ciencias positivas. Pero, como hecho histórico y trascendente a la vez, dio lugar a testimonios individuales y colectivos muy poderosos, por parte de un gran número de testigos de los acontecimientos de Jerusalén. [639-644,647,656-657]</a:t>
            </a:r>
          </a:p>
          <a:p>
            <a:pPr marL="421200" indent="0">
              <a:buNone/>
            </a:pPr>
            <a:r>
              <a:rPr lang="es-ES_tradnl" sz="1450" dirty="0" smtClean="0"/>
              <a:t>El testimonio escrito más antiguo de la Resurrección es una carta que escribió san Pablo a los Corintios aproximadamente veinte años después de la muerte de Cristo: «Porque yo os transmití en primer lugar, lo que también yo recibí: que Cristo murió por nuestros pecados según las Escrituras; y que fue sepultado y que resucitó al tercer día, según las Escrituras; y que se apareció a </a:t>
            </a:r>
            <a:r>
              <a:rPr lang="es-ES_tradnl" sz="1450" dirty="0" err="1" smtClean="0"/>
              <a:t>Cefas</a:t>
            </a:r>
            <a:r>
              <a:rPr lang="es-ES_tradnl" sz="1450" dirty="0" smtClean="0"/>
              <a:t> y más tarde a los Doce; después se apareció a más de quinientos hermanos juntos, la mayoría de los cuales vive todavía, otros han muerto» (1 </a:t>
            </a:r>
            <a:r>
              <a:rPr lang="es-ES_tradnl" sz="1450" dirty="0" err="1" smtClean="0"/>
              <a:t>Cor</a:t>
            </a:r>
            <a:r>
              <a:rPr lang="es-ES_tradnl" sz="1450" dirty="0" smtClean="0"/>
              <a:t> 15,3-6). Pablo informa aquí de una tradición viva, que él se encontró en la comunidad primitiva, cuando uno o dos años después de la Muerte y Resurrección de Jesús llegó él mismo a ser cristiano a causa de su propio encuentro deslumbrante con el Señor resucitado. Como primer indicio de la realidad de la Resurrección entendieron los discípulos el hecho de la tumba vacía (</a:t>
            </a:r>
            <a:r>
              <a:rPr lang="es-ES_tradnl" sz="1450" dirty="0" err="1" smtClean="0"/>
              <a:t>Lc</a:t>
            </a:r>
            <a:r>
              <a:rPr lang="es-ES_tradnl" sz="1450" dirty="0" smtClean="0"/>
              <a:t> 24,5-6). y precisamente fueron mujeres, que según el derecho entonces vigente no eran testigos válidos, las que la descubrieron. Aunque se dice del </a:t>
            </a:r>
            <a:r>
              <a:rPr lang="es-ES_tradnl" sz="1450" dirty="0" smtClean="0">
                <a:sym typeface="Wingdings 3"/>
              </a:rPr>
              <a:t></a:t>
            </a:r>
            <a:r>
              <a:rPr lang="es-ES_tradnl" sz="1450" dirty="0" smtClean="0"/>
              <a:t> Apóstol Juan, ya ante la tumba vacía, que «vio y creyó» (</a:t>
            </a:r>
            <a:r>
              <a:rPr lang="es-ES_tradnl" sz="1450" dirty="0" err="1" smtClean="0"/>
              <a:t>Jn</a:t>
            </a:r>
            <a:r>
              <a:rPr lang="es-ES_tradnl" sz="1450" dirty="0" smtClean="0"/>
              <a:t> 20,8b), la certeza de que Jesús estaba vivo sólo se afianzó por medio de gran número de apariciones. La multitud de encuentros con el Resucitado acabaron con la Ascensión de Cristo a los cielos. Sin embargo hubo después y hay hoy encuentros con el Señor resucitado: Cristo vive.</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108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5676328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328592"/>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a:buSzPct val="71000"/>
              <a:buFont typeface="+mj-lt"/>
              <a:buAutoNum type="arabicPeriod" startAt="107"/>
            </a:pPr>
            <a:r>
              <a:rPr lang="es-ES_tradnl" dirty="0"/>
              <a:t>¿ </a:t>
            </a:r>
            <a:r>
              <a:rPr lang="es-ES_tradnl" i="1" dirty="0"/>
              <a:t>Volvió Jesús por la Resurrección al estado corporal que ten fa durante su vida terrena?</a:t>
            </a:r>
            <a:endParaRPr lang="es-ES_tradnl" i="1" dirty="0" smtClean="0"/>
          </a:p>
          <a:p>
            <a:pPr marL="421200" indent="0">
              <a:buNone/>
            </a:pPr>
            <a:r>
              <a:rPr lang="es-ES_tradnl" b="1" dirty="0"/>
              <a:t>El Señor resucitado se dejó tocar por sus discípulos, comió con ellos y les enseñó las heridas de la Pasión. Sin embargo, su cuerpo ya no pertenece únicamente a la tierra, sino al ámbito divino del Padre [645-646</a:t>
            </a:r>
            <a:r>
              <a:rPr lang="es-ES_tradnl" b="1" dirty="0" smtClean="0"/>
              <a:t>]</a:t>
            </a:r>
          </a:p>
          <a:p>
            <a:pPr marL="421200" indent="0">
              <a:buNone/>
            </a:pPr>
            <a:r>
              <a:rPr lang="es-ES_tradnl" dirty="0"/>
              <a:t>Cristo resucitado, que lleva las heridas del Crucificado, ya no está ligado al tiempo y al espacio. Podía pasar a través de puertas cerradas y aparecerse en lugares diferentes y bajo una forma en la que no lo reconocían inmediatamente. La Resurrección de Cristo no fue por tanto un retorno a la vida terrena normal, sino la entrada en un nuevo modo de ser: «Pues sabemos que Cristo, una vez resucitado de entre los muertos, ya no muere más; la muerte ya no tiene dominio sobre él» (</a:t>
            </a:r>
            <a:r>
              <a:rPr lang="es-ES_tradnl" dirty="0" err="1"/>
              <a:t>Rom</a:t>
            </a:r>
            <a:r>
              <a:rPr lang="es-ES_tradnl" dirty="0"/>
              <a:t> 6,9).</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109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5450966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580926"/>
          </a:xfrm>
        </p:spPr>
        <p:txBody>
          <a:bodyPr>
            <a:normAutofit/>
          </a:bodyPr>
          <a:lstStyle/>
          <a:p>
            <a:r>
              <a:rPr lang="es-ES" sz="2600" dirty="0" smtClean="0"/>
              <a:t>Capítulo II: Dios nos sale al encuentro</a:t>
            </a:r>
            <a:endParaRPr lang="es-ES" sz="2600" dirty="0"/>
          </a:p>
        </p:txBody>
      </p:sp>
      <p:sp>
        <p:nvSpPr>
          <p:cNvPr id="3" name="2 Marcador de contenido"/>
          <p:cNvSpPr>
            <a:spLocks noGrp="1"/>
          </p:cNvSpPr>
          <p:nvPr>
            <p:ph sz="quarter" idx="1"/>
          </p:nvPr>
        </p:nvSpPr>
        <p:spPr>
          <a:xfrm>
            <a:off x="457200" y="836712"/>
            <a:ext cx="7467600" cy="5472608"/>
          </a:xfrm>
          <a:solidFill>
            <a:srgbClr val="FAFA78"/>
          </a:solidFill>
        </p:spPr>
        <p:txBody>
          <a:bodyPr lIns="0" tIns="0" rIns="0" bIns="0">
            <a:normAutofit/>
          </a:bodyPr>
          <a:lstStyle/>
          <a:p>
            <a:pPr marL="457200" indent="-457200">
              <a:buFont typeface="+mj-lt"/>
              <a:buAutoNum type="arabicPeriod" startAt="9"/>
            </a:pPr>
            <a:r>
              <a:rPr lang="es-ES_tradnl" i="1" dirty="0" smtClean="0"/>
              <a:t>¿Qué nos muestra Dios de </a:t>
            </a:r>
            <a:r>
              <a:rPr lang="es-ES_tradnl" dirty="0" smtClean="0"/>
              <a:t>sí </a:t>
            </a:r>
            <a:r>
              <a:rPr lang="es-ES_tradnl" i="1" dirty="0" smtClean="0"/>
              <a:t>cuando nos envía a su Hijo?</a:t>
            </a:r>
          </a:p>
          <a:p>
            <a:pPr marL="457200" indent="0">
              <a:buNone/>
            </a:pPr>
            <a:r>
              <a:rPr lang="es-ES_tradnl" b="1" dirty="0" smtClean="0"/>
              <a:t>En Jesucristo Dios nos muestra toda la profundidad de su amor misericordioso. [65―66,73]</a:t>
            </a:r>
          </a:p>
          <a:p>
            <a:pPr marL="457200" indent="0">
              <a:buNone/>
            </a:pPr>
            <a:r>
              <a:rPr lang="es-ES_tradnl" dirty="0" smtClean="0"/>
              <a:t>Por medio de Jesucristo el Dios invisible se hace visible. Se hace hombre como nosotros. Esto nos enseña hasta dónde alcanza el amor de Dios. L</a:t>
            </a:r>
            <a:r>
              <a:rPr lang="es-ES_tradnl" i="1" dirty="0" smtClean="0"/>
              <a:t>leva </a:t>
            </a:r>
            <a:r>
              <a:rPr lang="es-ES_tradnl" dirty="0" smtClean="0"/>
              <a:t>toda nuestra carga. Anda todos los caminos con nosotros. Está en nuestro abandono, nuestro dolor, nuestro miedo ante la muerte. Está allí donde no podemos avanzar más, para abrirnos la puerta hacia la Vida. </a:t>
            </a:r>
            <a:r>
              <a:rPr lang="es-ES_tradnl" dirty="0" smtClean="0">
                <a:sym typeface="Wingdings 3"/>
              </a:rPr>
              <a:t></a:t>
            </a:r>
            <a:r>
              <a:rPr lang="es-ES_tradnl" dirty="0" smtClean="0">
                <a:hlinkClick r:id="rId2" action="ppaction://hlinksldjump"/>
              </a:rPr>
              <a:t>314</a:t>
            </a:r>
            <a:endParaRPr lang="es-ES_tradnl" dirty="0" smtClean="0"/>
          </a:p>
          <a:p>
            <a:pPr marL="457200" indent="0">
              <a:buNone/>
            </a:pPr>
            <a:endParaRPr lang="es-ES" b="1" dirty="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11</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184576"/>
          </a:xfrm>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SzPct val="71000"/>
              <a:buFont typeface="+mj-lt"/>
              <a:buAutoNum type="arabicPeriod" startAt="108"/>
            </a:pPr>
            <a:r>
              <a:rPr lang="es-ES_tradnl" i="1" dirty="0"/>
              <a:t>¿Qué ha cambiado en el mundo por la Resurrección?</a:t>
            </a:r>
            <a:endParaRPr lang="es-ES_tradnl" i="1" dirty="0" smtClean="0"/>
          </a:p>
          <a:p>
            <a:pPr marL="421200" indent="0">
              <a:buNone/>
            </a:pPr>
            <a:r>
              <a:rPr lang="es-ES_tradnl" b="1" dirty="0"/>
              <a:t>Puesto que ya no todo termina. con. La muerte, la alegría y la esperanza han entrado en el mundo. Después de que la muerte «ya no tiene dominio» (</a:t>
            </a:r>
            <a:r>
              <a:rPr lang="es-ES_tradnl" b="1" dirty="0" err="1"/>
              <a:t>Rom</a:t>
            </a:r>
            <a:r>
              <a:rPr lang="es-ES_tradnl" b="1" dirty="0"/>
              <a:t> 6,9) sobre Jesús, no tiene ya tampoco poder sobre nosotros, que pertenecemos a Jesús. [655,658] </a:t>
            </a:r>
            <a:endParaRPr lang="es-ES" dirty="0"/>
          </a:p>
          <a:p>
            <a:pPr marL="421200" indent="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110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3764734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256584"/>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457200" indent="-457200">
              <a:buSzPct val="71000"/>
              <a:buFont typeface="+mj-lt"/>
              <a:buAutoNum type="arabicPeriod" startAt="109"/>
            </a:pPr>
            <a:r>
              <a:rPr lang="es-ES_tradnl" i="1" dirty="0" smtClean="0"/>
              <a:t>¿</a:t>
            </a:r>
            <a:r>
              <a:rPr lang="es-ES_tradnl" i="1" dirty="0"/>
              <a:t>Qué quiere decir que Jesús ascendido a los cielos</a:t>
            </a:r>
            <a:r>
              <a:rPr lang="es-ES_tradnl" i="1" dirty="0" smtClean="0"/>
              <a:t>?</a:t>
            </a:r>
          </a:p>
          <a:p>
            <a:pPr marL="421200" indent="0">
              <a:buNone/>
            </a:pPr>
            <a:r>
              <a:rPr lang="es-ES_tradnl" b="1" dirty="0"/>
              <a:t>Con Jesús uno de nosotros ha llegado junto a Dios y está allí para siempre. En su Hijo, Dios está humanamente cercano a nosotros los hombres. Además Jesús dice en el evangelio de san Juan: «y cuando yo sea elevado. sobre la tierra, atraeré a todos hacia mí» (</a:t>
            </a:r>
            <a:r>
              <a:rPr lang="es-ES_tradnl" b="1" dirty="0" err="1"/>
              <a:t>Jn</a:t>
            </a:r>
            <a:r>
              <a:rPr lang="es-ES_tradnl" b="1" dirty="0"/>
              <a:t> 12,32). [659-667]</a:t>
            </a:r>
            <a:r>
              <a:rPr lang="es-ES_tradnl" b="1" dirty="0" smtClean="0"/>
              <a:t> </a:t>
            </a:r>
            <a:endParaRPr lang="es-ES" dirty="0" smtClean="0"/>
          </a:p>
          <a:p>
            <a:pPr marL="421200" indent="0">
              <a:buNone/>
            </a:pPr>
            <a:r>
              <a:rPr lang="es-ES_tradnl" dirty="0"/>
              <a:t>En el </a:t>
            </a:r>
            <a:r>
              <a:rPr lang="es-ES_tradnl" dirty="0">
                <a:sym typeface="Wingdings 3"/>
              </a:rPr>
              <a:t></a:t>
            </a:r>
            <a:r>
              <a:rPr lang="es-ES_tradnl" dirty="0">
                <a:hlinkClick r:id="rId2" action="ppaction://hlinkpres?slideindex=1&amp;slidetitle="/>
              </a:rPr>
              <a:t>NUEVO TESTAMENTO</a:t>
            </a:r>
            <a:r>
              <a:rPr lang="es-ES_tradnl" dirty="0"/>
              <a:t>, la Ascensión de Cristo a los cielos marca el final de una cercanía especial del Resucitado con sus discípulos a lo largo de cuarenta días. Acabado este tiempo, Jesús entra con toda su humanidad en la gloria de Dios. La Sagrada Escritura expresa esto mediante los símbolos de la «nube» y el «cielo». «El hombre», dice el papa Benedicto XVI, «encuentra sitio en Dios». Jesucristo está ahora junto al Padre, de donde vendrá un día «a juzgar a los vivos y a los muertos». La Ascensión significa que Jesús ya no está en la tierra de forma visible, aunque está presente y está aquí.</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111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6109526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328592"/>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457200" indent="-457200">
              <a:buSzPct val="71000"/>
              <a:buFont typeface="+mj-lt"/>
              <a:buAutoNum type="arabicPeriod" startAt="110"/>
            </a:pPr>
            <a:r>
              <a:rPr lang="es-ES_tradnl" i="1" dirty="0" smtClean="0"/>
              <a:t>¿</a:t>
            </a:r>
            <a:r>
              <a:rPr lang="es-ES_tradnl" i="1" dirty="0"/>
              <a:t>Por qué es Jesucristo Señor del mundo entero</a:t>
            </a:r>
            <a:r>
              <a:rPr lang="es-ES_tradnl" i="1" dirty="0" smtClean="0"/>
              <a:t>?</a:t>
            </a:r>
          </a:p>
          <a:p>
            <a:pPr marL="421200" indent="0">
              <a:buNone/>
            </a:pPr>
            <a:r>
              <a:rPr lang="es-ES_tradnl" b="1" dirty="0"/>
              <a:t>Jesucristo es Señor del mundo y Señor de la historia porque todo fue creado para él. Todos los hombres han sido salvados por él y serán juzgados por él. [668-674, 680]</a:t>
            </a:r>
            <a:r>
              <a:rPr lang="es-ES_tradnl" b="1" dirty="0" smtClean="0"/>
              <a:t> </a:t>
            </a:r>
            <a:endParaRPr lang="es-ES" dirty="0" smtClean="0"/>
          </a:p>
          <a:p>
            <a:pPr marL="421200" indent="0">
              <a:buNone/>
            </a:pPr>
            <a:r>
              <a:rPr lang="es-ES_tradnl" dirty="0"/>
              <a:t>Él está </a:t>
            </a:r>
            <a:r>
              <a:rPr lang="es-ES_tradnl" i="1" dirty="0"/>
              <a:t>sobre nosotros </a:t>
            </a:r>
            <a:r>
              <a:rPr lang="es-ES_tradnl" dirty="0"/>
              <a:t>como el único ante quien doblamos la rodilla en adoración; </a:t>
            </a:r>
            <a:r>
              <a:rPr lang="es-ES_tradnl" i="1" dirty="0"/>
              <a:t>está junto a nosotros </a:t>
            </a:r>
            <a:r>
              <a:rPr lang="es-ES_tradnl" dirty="0"/>
              <a:t>como Cabeza de su Iglesia, en la que comienza ya ahora el reino de Dios; va por </a:t>
            </a:r>
            <a:r>
              <a:rPr lang="es-ES_tradnl" i="1" dirty="0"/>
              <a:t>delante de nosotros </a:t>
            </a:r>
            <a:r>
              <a:rPr lang="es-ES_tradnl" dirty="0"/>
              <a:t>como Señor de la historia, en quien los poderes de las tinieblas serán definitivamente derrotados y los destinos del mundo se cumplirán según el plan de Dios; sale a </a:t>
            </a:r>
            <a:r>
              <a:rPr lang="es-ES_tradnl" i="1" dirty="0"/>
              <a:t>nuestro encuentro </a:t>
            </a:r>
            <a:r>
              <a:rPr lang="es-ES_tradnl" dirty="0"/>
              <a:t>en gloria, en un día que no conocemos, para renovar y llevar a consumación el mundo. Su cercanía se puede experimentar sobre todo en la Palabra de Dios, en la recepción de los </a:t>
            </a:r>
            <a:r>
              <a:rPr lang="es-ES_tradnl" dirty="0">
                <a:sym typeface="Wingdings 3"/>
              </a:rPr>
              <a:t></a:t>
            </a:r>
            <a:r>
              <a:rPr lang="es-ES_tradnl" dirty="0"/>
              <a:t> </a:t>
            </a:r>
            <a:r>
              <a:rPr lang="es-ES_tradnl" dirty="0">
                <a:hlinkClick r:id="rId2" action="ppaction://hlinkpres?slideindex=1&amp;slidetitle="/>
              </a:rPr>
              <a:t>SACRAMENTOS</a:t>
            </a:r>
            <a:r>
              <a:rPr lang="es-ES_tradnl" dirty="0"/>
              <a:t>, en la atención a los pobres y allí «donde dos o tres están reunidos en mi nombre» (según Mt 18,20). </a:t>
            </a:r>
            <a:r>
              <a:rPr lang="es-ES_tradnl" dirty="0">
                <a:sym typeface="Wingdings 3"/>
              </a:rPr>
              <a:t></a:t>
            </a:r>
            <a:r>
              <a:rPr lang="es-ES_tradnl" dirty="0">
                <a:hlinkClick r:id="rId3" action="ppaction://hlinksldjump"/>
              </a:rPr>
              <a:t>157</a:t>
            </a:r>
            <a:r>
              <a:rPr lang="es-ES_tradnl" dirty="0"/>
              <a:t>, </a:t>
            </a:r>
            <a:r>
              <a:rPr lang="es-ES_tradnl" dirty="0">
                <a:hlinkClick r:id="rId4" action="ppaction://hlinksldjump"/>
              </a:rPr>
              <a:t>163</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112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extLst>
      <p:ext uri="{BB962C8B-B14F-4D97-AF65-F5344CB8AC3E}">
        <p14:creationId xmlns:p14="http://schemas.microsoft.com/office/powerpoint/2010/main" val="22293167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328592"/>
          </a:xfrm>
        </p:spPr>
        <p:style>
          <a:lnRef idx="1">
            <a:schemeClr val="accent4"/>
          </a:lnRef>
          <a:fillRef idx="2">
            <a:schemeClr val="accent4"/>
          </a:fillRef>
          <a:effectRef idx="1">
            <a:schemeClr val="accent4"/>
          </a:effectRef>
          <a:fontRef idx="minor">
            <a:schemeClr val="dk1"/>
          </a:fontRef>
        </p:style>
        <p:txBody>
          <a:bodyPr>
            <a:normAutofit fontScale="92500"/>
          </a:bodyPr>
          <a:lstStyle/>
          <a:p>
            <a:pPr marL="457200" indent="-457200">
              <a:buSzPct val="71000"/>
              <a:buFont typeface="+mj-lt"/>
              <a:buAutoNum type="arabicPeriod" startAt="111"/>
            </a:pPr>
            <a:r>
              <a:rPr lang="es-ES_tradnl" i="1" dirty="0" smtClean="0"/>
              <a:t>¿</a:t>
            </a:r>
            <a:r>
              <a:rPr lang="es-ES_tradnl" i="1" dirty="0"/>
              <a:t>Qué pasará cuando el mundo llegue a su fin</a:t>
            </a:r>
            <a:r>
              <a:rPr lang="es-ES_tradnl" i="1" dirty="0" smtClean="0"/>
              <a:t>?</a:t>
            </a:r>
          </a:p>
          <a:p>
            <a:pPr marL="421200" indent="0">
              <a:buNone/>
            </a:pPr>
            <a:r>
              <a:rPr lang="es-ES_tradnl" b="1" dirty="0"/>
              <a:t>Cuando el mundo llegue a su fin, vendrá Cristo, visible para todos. [675-677]</a:t>
            </a:r>
            <a:r>
              <a:rPr lang="es-ES_tradnl" b="1" dirty="0" smtClean="0"/>
              <a:t> </a:t>
            </a:r>
            <a:endParaRPr lang="es-ES" dirty="0" smtClean="0"/>
          </a:p>
          <a:p>
            <a:pPr marL="421200" indent="0">
              <a:buNone/>
            </a:pPr>
            <a:r>
              <a:rPr lang="es-ES_tradnl" dirty="0"/>
              <a:t>Las conmociones dramáticas (</a:t>
            </a:r>
            <a:r>
              <a:rPr lang="es-ES_tradnl" dirty="0" err="1"/>
              <a:t>Lc</a:t>
            </a:r>
            <a:r>
              <a:rPr lang="es-ES_tradnl" dirty="0"/>
              <a:t> 18,8; Mt 24,3-14) anunciadas en la Sagrada Escritura, la maldad que se mostrará sin disimulo, las pruebas y persecuciones que pondrán a prueba la fe de muchos, son sólo la cara oscura de la nueva realidad: la victoria definitiva de Dios sobre el mal se hará visible. La gloria, la verdad y la justicia de Dios saldrán a la luz resplandeciente. Con la venida de Cristo habrá «un cielo nuevo y una tierra nueva». «y enjugará toda lágrima de sus ojos, y ya no habrá muerte, ni duelo, ni llanto, ni dolor, porque lo primero ha desaparecido» (</a:t>
            </a:r>
            <a:r>
              <a:rPr lang="es-ES_tradnl" dirty="0" err="1"/>
              <a:t>Ap</a:t>
            </a:r>
            <a:r>
              <a:rPr lang="es-ES_tradnl" dirty="0"/>
              <a:t> 21,1.4) </a:t>
            </a:r>
            <a:r>
              <a:rPr lang="es-ES_tradnl" dirty="0">
                <a:sym typeface="Wingdings 3"/>
              </a:rPr>
              <a:t></a:t>
            </a:r>
            <a:r>
              <a:rPr lang="es-ES_tradnl" dirty="0">
                <a:hlinkClick r:id="rId2" action="ppaction://hlinksldjump"/>
              </a:rPr>
              <a:t>164</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113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5352752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256584"/>
          </a:xfrm>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SzPct val="71000"/>
              <a:buFont typeface="+mj-lt"/>
              <a:buAutoNum type="arabicPeriod" startAt="112"/>
            </a:pPr>
            <a:r>
              <a:rPr lang="es-ES_tradnl" i="1" dirty="0"/>
              <a:t>¿Y cuando Cristo nos juzgue a nosotros ya todo el mundo?</a:t>
            </a:r>
            <a:endParaRPr lang="es-ES_tradnl" i="1" dirty="0" smtClean="0"/>
          </a:p>
          <a:p>
            <a:pPr marL="421200" indent="0">
              <a:buNone/>
            </a:pPr>
            <a:r>
              <a:rPr lang="es-ES_tradnl" b="1" dirty="0"/>
              <a:t>A quien no quiere saber nada del amor, no le puede ayudar Cristo; se juzga a sí mismo. [678-679, 681-682]</a:t>
            </a:r>
            <a:r>
              <a:rPr lang="es-ES_tradnl" b="1" dirty="0" smtClean="0"/>
              <a:t> </a:t>
            </a:r>
            <a:endParaRPr lang="es-ES" dirty="0" smtClean="0"/>
          </a:p>
          <a:p>
            <a:pPr marL="421200" indent="0">
              <a:buNone/>
            </a:pPr>
            <a:r>
              <a:rPr lang="es-ES_tradnl" dirty="0"/>
              <a:t>Como Jesús es «el camino y la verdad y la vida» (</a:t>
            </a:r>
            <a:r>
              <a:rPr lang="es-ES_tradnl" dirty="0" err="1"/>
              <a:t>Jn</a:t>
            </a:r>
            <a:r>
              <a:rPr lang="es-ES_tradnl" dirty="0"/>
              <a:t> 14,6), se mostrará en él lo que tiene consistencia ante Dios y lo que no. Según el criterio de lo que es la vida de Jesús saldrá a la luz la verdad completa de todos los hombres, de todas las cosas y de todos los pensamientos y acontecimientos. </a:t>
            </a:r>
            <a:r>
              <a:rPr lang="es-ES_tradnl" dirty="0">
                <a:sym typeface="Wingdings 3"/>
              </a:rPr>
              <a:t> </a:t>
            </a:r>
            <a:r>
              <a:rPr lang="es-ES_tradnl" dirty="0" smtClean="0">
                <a:hlinkClick r:id="rId2" action="ppaction://hlinksldjump"/>
              </a:rPr>
              <a:t>157</a:t>
            </a:r>
            <a:r>
              <a:rPr lang="es-ES_tradnl" dirty="0" smtClean="0"/>
              <a:t>,</a:t>
            </a:r>
            <a:r>
              <a:rPr lang="es-ES_tradnl" dirty="0" smtClean="0">
                <a:hlinkClick r:id="rId3" action="ppaction://hlinksldjump"/>
              </a:rPr>
              <a:t>163</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114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0196062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a:bodyPr>
          <a:lstStyle/>
          <a:p>
            <a:r>
              <a:rPr lang="es-ES" sz="2600" dirty="0" smtClean="0"/>
              <a:t>Capítulo III: Creo en el Espíritu Santo</a:t>
            </a:r>
            <a:endParaRPr lang="es-ES" sz="2600" dirty="0"/>
          </a:p>
        </p:txBody>
      </p:sp>
      <p:sp>
        <p:nvSpPr>
          <p:cNvPr id="3" name="2 Marcador de contenido"/>
          <p:cNvSpPr>
            <a:spLocks noGrp="1"/>
          </p:cNvSpPr>
          <p:nvPr>
            <p:ph sz="quarter" idx="1"/>
          </p:nvPr>
        </p:nvSpPr>
        <p:spPr>
          <a:xfrm>
            <a:off x="457200" y="836712"/>
            <a:ext cx="7643192" cy="5400600"/>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a:buSzPct val="71000"/>
              <a:buFont typeface="+mj-lt"/>
              <a:buAutoNum type="arabicPeriod" startAt="113"/>
            </a:pPr>
            <a:r>
              <a:rPr lang="es-ES_tradnl" i="1" dirty="0"/>
              <a:t>¿Qué quiere decir: Creo en el Espíritu Santo?</a:t>
            </a:r>
            <a:endParaRPr lang="es-ES_tradnl" i="1" dirty="0" smtClean="0"/>
          </a:p>
          <a:p>
            <a:pPr marL="421200" indent="0">
              <a:buNone/>
            </a:pPr>
            <a:r>
              <a:rPr lang="es-ES_tradnl" b="1" dirty="0"/>
              <a:t>Creer en el Espíritu Santo es adorarle como Dios, igual que al Padre y al Hijo. Quiere decir creer que el Espíritu Santo. Viene a nuestro corazón para que como hijos de Dios conozcamos a nuestro Padre del cielo. Movidos por el Espíritu Santo podemos cambiar la faz de la tierra. [683-686]</a:t>
            </a:r>
            <a:r>
              <a:rPr lang="es-ES_tradnl" b="1" dirty="0" smtClean="0"/>
              <a:t> </a:t>
            </a:r>
            <a:endParaRPr lang="es-ES" dirty="0" smtClean="0"/>
          </a:p>
          <a:p>
            <a:pPr marL="421200" indent="0">
              <a:buNone/>
            </a:pPr>
            <a:r>
              <a:rPr lang="es-ES_tradnl" dirty="0"/>
              <a:t>Antes de su muerte Jesús había prometido a sus discípulos enviarles «otro Paráclito» (</a:t>
            </a:r>
            <a:r>
              <a:rPr lang="es-ES_tradnl" dirty="0" err="1"/>
              <a:t>Jn</a:t>
            </a:r>
            <a:r>
              <a:rPr lang="es-ES_tradnl" dirty="0"/>
              <a:t> 14,16), cuando ya no estuviera con ellos. Cuando después se derramó el </a:t>
            </a:r>
            <a:r>
              <a:rPr lang="es-ES_tradnl" i="1" dirty="0"/>
              <a:t>Espíritu Santo </a:t>
            </a:r>
            <a:r>
              <a:rPr lang="es-ES_tradnl" dirty="0"/>
              <a:t>sobre los discípulos de la Iglesia primitiva, entendieron lo que Jesús había querido decir. Experimentaron una seguridad profunda y la alegría de la fe y recibieron determinados </a:t>
            </a:r>
            <a:r>
              <a:rPr lang="es-ES_tradnl" dirty="0">
                <a:sym typeface="Wingdings 3"/>
              </a:rPr>
              <a:t></a:t>
            </a:r>
            <a:r>
              <a:rPr lang="es-ES_tradnl" dirty="0"/>
              <a:t> </a:t>
            </a:r>
            <a:r>
              <a:rPr lang="es-ES_tradnl" dirty="0">
                <a:hlinkClick r:id="rId2" action="ppaction://hlinkpres?slideindex=1&amp;slidetitle="/>
              </a:rPr>
              <a:t>CARISMAS</a:t>
            </a:r>
            <a:r>
              <a:rPr lang="es-ES_tradnl" dirty="0"/>
              <a:t>; es decir, podían profetizar, sanar y hacer milagros. Hasta hoy existen personas en la Iglesia que tienen estos dones y estas experiencias. </a:t>
            </a:r>
            <a:r>
              <a:rPr lang="es-ES_tradnl" dirty="0">
                <a:sym typeface="Wingdings 3"/>
              </a:rPr>
              <a:t></a:t>
            </a:r>
            <a:r>
              <a:rPr lang="es-ES_tradnl" dirty="0">
                <a:hlinkClick r:id="rId3" action="ppaction://hlinksldjump"/>
              </a:rPr>
              <a:t>35</a:t>
            </a:r>
            <a:r>
              <a:rPr lang="es-ES_tradnl" dirty="0"/>
              <a:t>-</a:t>
            </a:r>
            <a:r>
              <a:rPr lang="es-ES_tradnl" dirty="0">
                <a:hlinkClick r:id="rId4" action="ppaction://hlinksldjump"/>
              </a:rPr>
              <a:t>38</a:t>
            </a:r>
            <a:r>
              <a:rPr lang="es-ES_tradnl" dirty="0"/>
              <a:t>,</a:t>
            </a:r>
            <a:r>
              <a:rPr lang="es-ES_tradnl" dirty="0">
                <a:hlinkClick r:id="rId5" action="ppaction://hlinksldjump"/>
              </a:rPr>
              <a:t>310</a:t>
            </a:r>
            <a:r>
              <a:rPr lang="es-ES_tradnl" dirty="0"/>
              <a:t>-</a:t>
            </a:r>
            <a:r>
              <a:rPr lang="es-ES_tradnl" dirty="0">
                <a:hlinkClick r:id="rId6" action="ppaction://hlinksldjump"/>
              </a:rPr>
              <a:t>311</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115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7" action="ppaction://hlinksldjump"/>
              </a:rPr>
              <a:t>I</a:t>
            </a:r>
            <a:r>
              <a:rPr lang="es-ES" sz="1400" dirty="0" smtClean="0"/>
              <a:t> (1-165), </a:t>
            </a:r>
            <a:r>
              <a:rPr lang="es-ES" sz="1400" dirty="0" smtClean="0">
                <a:hlinkClick r:id="rId8" action="ppaction://hlinksldjump"/>
              </a:rPr>
              <a:t>II</a:t>
            </a:r>
            <a:r>
              <a:rPr lang="es-ES" sz="1400" dirty="0" smtClean="0"/>
              <a:t> (166-278), </a:t>
            </a:r>
            <a:r>
              <a:rPr lang="es-ES" sz="1400" dirty="0" smtClean="0">
                <a:hlinkClick r:id="rId9" action="ppaction://hlinksldjump"/>
              </a:rPr>
              <a:t>III</a:t>
            </a:r>
            <a:r>
              <a:rPr lang="es-ES" sz="1400" dirty="0" smtClean="0"/>
              <a:t> (279-468), </a:t>
            </a:r>
            <a:r>
              <a:rPr lang="es-ES" sz="1400" dirty="0" smtClean="0">
                <a:hlinkClick r:id="rId10"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5653068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a:bodyPr>
          <a:lstStyle/>
          <a:p>
            <a:r>
              <a:rPr lang="es-ES" sz="2600" dirty="0" smtClean="0"/>
              <a:t>Capítulo III: Creo en el Espíritu Santo</a:t>
            </a:r>
            <a:endParaRPr lang="es-ES" sz="2600" dirty="0"/>
          </a:p>
        </p:txBody>
      </p:sp>
      <p:sp>
        <p:nvSpPr>
          <p:cNvPr id="3" name="2 Marcador de contenido"/>
          <p:cNvSpPr>
            <a:spLocks noGrp="1"/>
          </p:cNvSpPr>
          <p:nvPr>
            <p:ph sz="quarter" idx="1"/>
          </p:nvPr>
        </p:nvSpPr>
        <p:spPr>
          <a:xfrm>
            <a:off x="457200" y="836712"/>
            <a:ext cx="7643192" cy="5544616"/>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a:buSzPct val="71000"/>
              <a:buFont typeface="+mj-lt"/>
              <a:buAutoNum type="arabicPeriod" startAt="114"/>
            </a:pPr>
            <a:r>
              <a:rPr lang="es-ES_tradnl" i="1" dirty="0"/>
              <a:t>¿Qué papel tiene el Espíritu Santo en la vida de Jesús?</a:t>
            </a:r>
            <a:endParaRPr lang="es-ES_tradnl" i="1" dirty="0" smtClean="0"/>
          </a:p>
          <a:p>
            <a:pPr marL="421200" indent="0">
              <a:buNone/>
            </a:pPr>
            <a:r>
              <a:rPr lang="es-ES_tradnl" b="1" dirty="0"/>
              <a:t>Sin el Espíritu Santo no se puede comprender a Jesús. En su vida se mostró como nunca antes la presencia del Espíritu de Dios, que denominamos Espíritu Santo. [689-691, 702-731]</a:t>
            </a:r>
            <a:r>
              <a:rPr lang="es-ES_tradnl" b="1" dirty="0" smtClean="0"/>
              <a:t> </a:t>
            </a:r>
            <a:endParaRPr lang="es-ES" dirty="0" smtClean="0"/>
          </a:p>
          <a:p>
            <a:pPr marL="421200" indent="0">
              <a:buNone/>
            </a:pPr>
            <a:r>
              <a:rPr lang="es-ES_tradnl" dirty="0"/>
              <a:t>Fue el Espíritu Santo quien llamó a la vida humana a Jesús en el seno de la Virgen María (Mt 1,18), lo confirmó como el Hijo amado (</a:t>
            </a:r>
            <a:r>
              <a:rPr lang="es-ES_tradnl" dirty="0" err="1" smtClean="0"/>
              <a:t>Lc</a:t>
            </a:r>
            <a:r>
              <a:rPr lang="es-ES_tradnl" dirty="0" smtClean="0">
                <a:latin typeface="Times New Roman"/>
                <a:cs typeface="Times New Roman"/>
              </a:rPr>
              <a:t> </a:t>
            </a:r>
            <a:r>
              <a:rPr lang="es-ES_tradnl" dirty="0" smtClean="0"/>
              <a:t>4,16-19</a:t>
            </a:r>
            <a:r>
              <a:rPr lang="es-ES_tradnl" dirty="0"/>
              <a:t>), lo guió (Mc 1,12) y lo vivificó hasta el final (</a:t>
            </a:r>
            <a:r>
              <a:rPr lang="es-ES_tradnl" dirty="0" err="1"/>
              <a:t>Jn</a:t>
            </a:r>
            <a:r>
              <a:rPr lang="es-ES_tradnl" dirty="0"/>
              <a:t> 19,30). En la Cruz Jesús exhaló el Espíritu. Después de su resurrección otorgó a sus discípulos el Espíritu Santo (</a:t>
            </a:r>
            <a:r>
              <a:rPr lang="es-ES_tradnl" dirty="0" err="1"/>
              <a:t>Jn</a:t>
            </a:r>
            <a:r>
              <a:rPr lang="es-ES_tradnl" dirty="0"/>
              <a:t> 20,20). Con ello el Espíritu pasó a la Iglesia: «Como el Padre me ha enviado, así también os envío yo» (</a:t>
            </a:r>
            <a:r>
              <a:rPr lang="es-ES_tradnl" dirty="0" err="1"/>
              <a:t>Jn</a:t>
            </a:r>
            <a:r>
              <a:rPr lang="es-ES_tradnl" dirty="0"/>
              <a:t> 20,21).</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116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7752274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a:bodyPr>
          <a:lstStyle/>
          <a:p>
            <a:r>
              <a:rPr lang="es-ES" sz="2600" dirty="0" smtClean="0"/>
              <a:t>Capítulo III: Creo en el Espíritu Santo</a:t>
            </a:r>
            <a:endParaRPr lang="es-ES" sz="2600" dirty="0"/>
          </a:p>
        </p:txBody>
      </p:sp>
      <p:sp>
        <p:nvSpPr>
          <p:cNvPr id="3" name="2 Marcador de contenido"/>
          <p:cNvSpPr>
            <a:spLocks noGrp="1"/>
          </p:cNvSpPr>
          <p:nvPr>
            <p:ph sz="quarter" idx="1"/>
          </p:nvPr>
        </p:nvSpPr>
        <p:spPr>
          <a:xfrm>
            <a:off x="457200" y="836712"/>
            <a:ext cx="7643192" cy="5328592"/>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457200" indent="-457200">
              <a:buSzPct val="71000"/>
              <a:buFont typeface="+mj-lt"/>
              <a:buAutoNum type="arabicPeriod" startAt="115"/>
            </a:pPr>
            <a:r>
              <a:rPr lang="es-ES_tradnl" i="1" dirty="0" smtClean="0"/>
              <a:t>¿Bajo </a:t>
            </a:r>
            <a:r>
              <a:rPr lang="es-ES_tradnl" i="1" dirty="0"/>
              <a:t>qué nombres </a:t>
            </a:r>
            <a:r>
              <a:rPr lang="es-ES_tradnl" dirty="0"/>
              <a:t>y </a:t>
            </a:r>
            <a:r>
              <a:rPr lang="es-ES_tradnl" i="1" dirty="0"/>
              <a:t>símbolos se muestra el Espíritu Santo?</a:t>
            </a:r>
            <a:endParaRPr lang="es-ES_tradnl" i="1" dirty="0" smtClean="0"/>
          </a:p>
          <a:p>
            <a:pPr marL="421200" indent="0">
              <a:buNone/>
            </a:pPr>
            <a:r>
              <a:rPr lang="es-ES_tradnl" b="1" dirty="0"/>
              <a:t>El Espíritu Santo desciende sobre Jesús en forma de paloma. Los primeros cristianos experimentaron el Espíritu Santo como una unción sanadora, agua viva, viento impetuoso o fuego llameante. Jesucristo mismo habla de él como ayuda, consolador, maestro y espíritu de la verdad. En los </a:t>
            </a:r>
            <a:r>
              <a:rPr lang="es-ES_tradnl" b="1" dirty="0">
                <a:sym typeface="Wingdings 3"/>
              </a:rPr>
              <a:t></a:t>
            </a:r>
            <a:r>
              <a:rPr lang="es-ES_tradnl" b="1" dirty="0"/>
              <a:t> </a:t>
            </a:r>
            <a:r>
              <a:rPr lang="es-ES_tradnl" b="1" dirty="0">
                <a:hlinkClick r:id="rId2" action="ppaction://hlinkpres?slideindex=1&amp;slidetitle="/>
              </a:rPr>
              <a:t>SACRAMENTOS </a:t>
            </a:r>
            <a:r>
              <a:rPr lang="es-ES_tradnl" b="1" dirty="0"/>
              <a:t>de la Iglesia se otorga el Espíritu mediante la imposición de las manos y la unción con óleo. [691-693]</a:t>
            </a:r>
            <a:r>
              <a:rPr lang="es-ES_tradnl" b="1" dirty="0" smtClean="0"/>
              <a:t> </a:t>
            </a:r>
            <a:endParaRPr lang="es-ES" dirty="0" smtClean="0"/>
          </a:p>
          <a:p>
            <a:pPr marL="421200" indent="0">
              <a:buNone/>
            </a:pPr>
            <a:r>
              <a:rPr lang="es-ES_tradnl" dirty="0"/>
              <a:t>La paz que Dios estableció con los hombres después del diluvio se anunció a Noé por la aparición de </a:t>
            </a:r>
            <a:r>
              <a:rPr lang="es-ES_tradnl" i="1" dirty="0"/>
              <a:t>una paloma. </a:t>
            </a:r>
            <a:r>
              <a:rPr lang="es-ES_tradnl" dirty="0"/>
              <a:t>También la Antigüedad pagana conocía la paloma como símbolo del amor. De este modo los primeros cristianos comprendieron rápidamente por qué el Espíritu Santo, el amor de Dios hecho persona, descendió sobre Jesús en forma de paloma, cuando se hizo bautizar en el Jordán. Hoy en día la paloma es el signo de la paz conocido en todo el mundo y uno de los grandes símbolos de la reconciliación de los hombres con Dios (cf. </a:t>
            </a:r>
            <a:r>
              <a:rPr lang="es-ES_tradnl" dirty="0" err="1"/>
              <a:t>Gén</a:t>
            </a:r>
            <a:r>
              <a:rPr lang="es-ES_tradnl" dirty="0"/>
              <a:t> 8,10-11).</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117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20678819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a:bodyPr>
          <a:lstStyle/>
          <a:p>
            <a:r>
              <a:rPr lang="es-ES" sz="2600" dirty="0" smtClean="0"/>
              <a:t>Capítulo III: Creo en el Espíritu Santo</a:t>
            </a:r>
            <a:endParaRPr lang="es-ES" sz="2600" dirty="0"/>
          </a:p>
        </p:txBody>
      </p:sp>
      <p:sp>
        <p:nvSpPr>
          <p:cNvPr id="3" name="2 Marcador de contenido"/>
          <p:cNvSpPr>
            <a:spLocks noGrp="1"/>
          </p:cNvSpPr>
          <p:nvPr>
            <p:ph sz="quarter" idx="1"/>
          </p:nvPr>
        </p:nvSpPr>
        <p:spPr>
          <a:xfrm>
            <a:off x="457200" y="836712"/>
            <a:ext cx="7643192" cy="5400600"/>
          </a:xfrm>
        </p:spPr>
        <p:style>
          <a:lnRef idx="1">
            <a:schemeClr val="accent4"/>
          </a:lnRef>
          <a:fillRef idx="2">
            <a:schemeClr val="accent4"/>
          </a:fillRef>
          <a:effectRef idx="1">
            <a:schemeClr val="accent4"/>
          </a:effectRef>
          <a:fontRef idx="minor">
            <a:schemeClr val="dk1"/>
          </a:fontRef>
        </p:style>
        <p:txBody>
          <a:bodyPr>
            <a:normAutofit fontScale="92500"/>
          </a:bodyPr>
          <a:lstStyle/>
          <a:p>
            <a:pPr marL="457200" indent="-457200">
              <a:buSzPct val="71000"/>
              <a:buFont typeface="+mj-lt"/>
              <a:buAutoNum type="arabicPeriod" startAt="116"/>
            </a:pPr>
            <a:r>
              <a:rPr lang="es-ES_tradnl" i="1" dirty="0"/>
              <a:t>¿Qué quiere decir que el Espíritu Santo «habló por los profetas»?</a:t>
            </a:r>
            <a:endParaRPr lang="es-ES_tradnl" i="1" dirty="0" smtClean="0"/>
          </a:p>
          <a:p>
            <a:pPr marL="421200" indent="0">
              <a:buNone/>
            </a:pPr>
            <a:r>
              <a:rPr lang="es-ES_tradnl" b="1" dirty="0"/>
              <a:t>Ya en la antigua alianza Dios colmó a hombres y mujeres con el Espíritu Santo, de modo que alzaran su voz en favor de Dios, hablaran en su nombre y prepararan al pueblo para la llegada del Mesías. [683-688, 702-720]</a:t>
            </a:r>
            <a:r>
              <a:rPr lang="es-ES_tradnl" b="1" dirty="0" smtClean="0"/>
              <a:t> </a:t>
            </a:r>
            <a:endParaRPr lang="es-ES" dirty="0" smtClean="0"/>
          </a:p>
          <a:p>
            <a:pPr marL="421200" indent="0">
              <a:buNone/>
            </a:pPr>
            <a:r>
              <a:rPr lang="es-ES_tradnl" dirty="0"/>
              <a:t>En la antigua alianza Dios escogió hombres y mujeres que estuvieran dispuestos a dejarse convertir por él en consoladores, guías y amonestadores de su pueblo. Fue el Espíritu de Dios el que habló por boca de Isaías, Jeremías, Ezequiel y los demás profetas. Juan el Bautista, el último de estos profetas, no sólo predijo la llegada del Mesías. Se encontró con él y lo proclamó como el liberador del poder del pecado.</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118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6494486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a:bodyPr>
          <a:lstStyle/>
          <a:p>
            <a:r>
              <a:rPr lang="es-ES" sz="2600" dirty="0" smtClean="0"/>
              <a:t>Capítulo III: Creo en el Espíritu Santo</a:t>
            </a:r>
            <a:endParaRPr lang="es-ES" sz="2600" dirty="0"/>
          </a:p>
        </p:txBody>
      </p:sp>
      <p:sp>
        <p:nvSpPr>
          <p:cNvPr id="3" name="2 Marcador de contenido"/>
          <p:cNvSpPr>
            <a:spLocks noGrp="1"/>
          </p:cNvSpPr>
          <p:nvPr>
            <p:ph sz="quarter" idx="1"/>
          </p:nvPr>
        </p:nvSpPr>
        <p:spPr>
          <a:xfrm>
            <a:off x="457200" y="836712"/>
            <a:ext cx="7643192" cy="5400600"/>
          </a:xfrm>
        </p:spPr>
        <p:style>
          <a:lnRef idx="1">
            <a:schemeClr val="accent4"/>
          </a:lnRef>
          <a:fillRef idx="2">
            <a:schemeClr val="accent4"/>
          </a:fillRef>
          <a:effectRef idx="1">
            <a:schemeClr val="accent4"/>
          </a:effectRef>
          <a:fontRef idx="minor">
            <a:schemeClr val="dk1"/>
          </a:fontRef>
        </p:style>
        <p:txBody>
          <a:bodyPr>
            <a:normAutofit fontScale="92500"/>
          </a:bodyPr>
          <a:lstStyle/>
          <a:p>
            <a:pPr marL="457200" indent="-457200">
              <a:buSzPct val="71000"/>
              <a:buFont typeface="+mj-lt"/>
              <a:buAutoNum type="arabicPeriod" startAt="117"/>
            </a:pPr>
            <a:r>
              <a:rPr lang="es-ES_tradnl" i="1" dirty="0"/>
              <a:t>¿Cómo pudo el Espíritu Santo obrar en, con </a:t>
            </a:r>
            <a:r>
              <a:rPr lang="es-ES_tradnl" dirty="0"/>
              <a:t>y </a:t>
            </a:r>
            <a:r>
              <a:rPr lang="es-ES_tradnl" i="1" dirty="0"/>
              <a:t>por medio de María?</a:t>
            </a:r>
            <a:endParaRPr lang="es-ES_tradnl" i="1" dirty="0" smtClean="0"/>
          </a:p>
          <a:p>
            <a:pPr marL="421200" indent="0">
              <a:buNone/>
            </a:pPr>
            <a:r>
              <a:rPr lang="es-ES_tradnl" b="1" dirty="0"/>
              <a:t>María estaba totalmente disponible y abierta a Dios (</a:t>
            </a:r>
            <a:r>
              <a:rPr lang="es-ES_tradnl" b="1" dirty="0" err="1"/>
              <a:t>Lc</a:t>
            </a:r>
            <a:r>
              <a:rPr lang="es-ES_tradnl" b="1" dirty="0"/>
              <a:t> 1,38). De este modo pudo convertirse, por la acción del Espíritu Santo, en «Madre de Dios», y como Madre de Cristo también en Madre de los cristianos, y más aún, de todos los hombres. [721</a:t>
            </a:r>
            <a:r>
              <a:rPr lang="es-ES_tradnl" dirty="0"/>
              <a:t>-7</a:t>
            </a:r>
            <a:r>
              <a:rPr lang="es-ES_tradnl" b="1" dirty="0"/>
              <a:t>26]</a:t>
            </a:r>
            <a:r>
              <a:rPr lang="es-ES_tradnl" b="1" dirty="0" smtClean="0"/>
              <a:t> </a:t>
            </a:r>
            <a:endParaRPr lang="es-ES" dirty="0" smtClean="0"/>
          </a:p>
          <a:p>
            <a:pPr marL="421200" indent="0">
              <a:buNone/>
            </a:pPr>
            <a:r>
              <a:rPr lang="es-ES_tradnl" dirty="0"/>
              <a:t>María posibilitó al Espíritu Santo el milagro de los milagros: la Encarnación de Dios. Ella dio su </a:t>
            </a:r>
            <a:r>
              <a:rPr lang="es-ES_tradnl" i="1" dirty="0"/>
              <a:t>si </a:t>
            </a:r>
            <a:r>
              <a:rPr lang="es-ES_tradnl" dirty="0"/>
              <a:t>a Dios: «He aquí la esclava del Señor; hágase en mí según tu palabra» (</a:t>
            </a:r>
            <a:r>
              <a:rPr lang="es-ES_tradnl" dirty="0" err="1"/>
              <a:t>Lc</a:t>
            </a:r>
            <a:r>
              <a:rPr lang="es-ES_tradnl" dirty="0"/>
              <a:t> 1,38). Confortada por el Espíritu Santo estuvo con Jesús a las duras y a las maduras, hasta la Cruz. Allí Jesús nos la dio a todos nosotros como Madre (</a:t>
            </a:r>
            <a:r>
              <a:rPr lang="es-ES_tradnl" dirty="0" err="1"/>
              <a:t>Jn</a:t>
            </a:r>
            <a:r>
              <a:rPr lang="es-ES_tradnl" dirty="0"/>
              <a:t> 19,25-27). </a:t>
            </a:r>
            <a:r>
              <a:rPr lang="es-ES_tradnl" dirty="0">
                <a:sym typeface="Wingdings 3"/>
              </a:rPr>
              <a:t></a:t>
            </a:r>
            <a:r>
              <a:rPr lang="es-ES_tradnl" dirty="0">
                <a:hlinkClick r:id="rId2" action="ppaction://hlinksldjump"/>
              </a:rPr>
              <a:t>80</a:t>
            </a:r>
            <a:r>
              <a:rPr lang="es-ES_tradnl" dirty="0"/>
              <a:t>-</a:t>
            </a:r>
            <a:r>
              <a:rPr lang="es-ES_tradnl" dirty="0">
                <a:hlinkClick r:id="rId3" action="ppaction://hlinksldjump"/>
              </a:rPr>
              <a:t>85</a:t>
            </a:r>
            <a:r>
              <a:rPr lang="es-ES_tradnl" dirty="0"/>
              <a:t>,</a:t>
            </a:r>
            <a:r>
              <a:rPr lang="es-ES_tradnl" dirty="0">
                <a:hlinkClick r:id="rId4" action="ppaction://hlinksldjump"/>
              </a:rPr>
              <a:t>479</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119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extLst>
      <p:ext uri="{BB962C8B-B14F-4D97-AF65-F5344CB8AC3E}">
        <p14:creationId xmlns:p14="http://schemas.microsoft.com/office/powerpoint/2010/main" val="8290168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580926"/>
          </a:xfrm>
        </p:spPr>
        <p:txBody>
          <a:bodyPr>
            <a:normAutofit/>
          </a:bodyPr>
          <a:lstStyle/>
          <a:p>
            <a:r>
              <a:rPr lang="es-ES" sz="2600" dirty="0" smtClean="0"/>
              <a:t>Capítulo II: Dios nos sale al encuentro</a:t>
            </a:r>
            <a:endParaRPr lang="es-ES" sz="2600" dirty="0"/>
          </a:p>
        </p:txBody>
      </p:sp>
      <p:sp>
        <p:nvSpPr>
          <p:cNvPr id="3" name="2 Marcador de contenido"/>
          <p:cNvSpPr>
            <a:spLocks noGrp="1"/>
          </p:cNvSpPr>
          <p:nvPr>
            <p:ph sz="quarter" idx="1"/>
          </p:nvPr>
        </p:nvSpPr>
        <p:spPr>
          <a:xfrm>
            <a:off x="457200" y="836712"/>
            <a:ext cx="7467600" cy="5544616"/>
          </a:xfrm>
          <a:solidFill>
            <a:srgbClr val="FAFA78"/>
          </a:solidFill>
        </p:spPr>
        <p:txBody>
          <a:bodyPr lIns="0" tIns="0" rIns="0" bIns="0">
            <a:normAutofit fontScale="92500" lnSpcReduction="20000"/>
          </a:bodyPr>
          <a:lstStyle/>
          <a:p>
            <a:pPr marL="457200" indent="-457200">
              <a:buFont typeface="+mj-lt"/>
              <a:buAutoNum type="arabicPeriod" startAt="10"/>
            </a:pPr>
            <a:r>
              <a:rPr lang="es-ES_tradnl" i="1" dirty="0" smtClean="0"/>
              <a:t>¿Está dicho todo con Jesucristo </a:t>
            </a:r>
            <a:r>
              <a:rPr lang="es-ES_tradnl" dirty="0" smtClean="0"/>
              <a:t>o </a:t>
            </a:r>
            <a:r>
              <a:rPr lang="es-ES_tradnl" i="1" dirty="0" smtClean="0"/>
              <a:t>continúa todavía después de él la revelación?</a:t>
            </a:r>
          </a:p>
          <a:p>
            <a:pPr marL="457200" indent="0">
              <a:buNone/>
            </a:pPr>
            <a:r>
              <a:rPr lang="es-ES_tradnl" b="1" dirty="0" smtClean="0"/>
              <a:t>En Jesucristo Dios mismo ha venido al mundo. Él es la última Palabra de Dios. Oyéndole a él los hombres de todos los tiempos pueden saber quién es Dios y lo que es necesario para su salvación. [66-67]</a:t>
            </a:r>
          </a:p>
          <a:p>
            <a:pPr marL="457200" indent="0">
              <a:buNone/>
            </a:pPr>
            <a:r>
              <a:rPr lang="es-ES_tradnl" dirty="0" smtClean="0"/>
              <a:t>Con el Evangelio de Jesucristo la </a:t>
            </a:r>
            <a:r>
              <a:rPr lang="es-ES_tradnl" dirty="0" smtClean="0">
                <a:sym typeface="Wingdings 3"/>
              </a:rPr>
              <a:t></a:t>
            </a:r>
            <a:r>
              <a:rPr lang="es-ES_tradnl" dirty="0" smtClean="0">
                <a:hlinkClick r:id="rId3" action="ppaction://hlinkpres?slideindex=1&amp;slidetitle="/>
              </a:rPr>
              <a:t>REVELACIÓN</a:t>
            </a:r>
            <a:r>
              <a:rPr lang="es-ES_tradnl" dirty="0" smtClean="0"/>
              <a:t> de Dios está concluida y completa. Para que la comprendamos, el Espíritu Santo nos introduce cada vez más profundamente en la verdad. En la vida de algunas personas entra la luz de Dios de un modo tan fuerte que ven «los cielos abiertos» (</a:t>
            </a:r>
            <a:r>
              <a:rPr lang="es-ES_tradnl" dirty="0" err="1" smtClean="0"/>
              <a:t>Hch</a:t>
            </a:r>
            <a:r>
              <a:rPr lang="es-ES_tradnl" dirty="0" smtClean="0"/>
              <a:t> 7,56). Así han surgido los grandes lugares de peregrinación como Guadalupe en México y Lourdes en Francia. Las «revelaciones privadas» de los videntes no pueden mejorar el Evangelio de Cristo. Pero nos pueden ayudar a comprenderlo mejor. Estas revelaciones no son vinculantes para todos. Su veracidad es comprobada por la Iglesia.</a:t>
            </a:r>
          </a:p>
          <a:p>
            <a:pPr marL="457200" indent="0">
              <a:buNone/>
            </a:pPr>
            <a:endParaRPr lang="es-ES" b="1" dirty="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12</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a:bodyPr>
          <a:lstStyle/>
          <a:p>
            <a:r>
              <a:rPr lang="es-ES" sz="2600" dirty="0" smtClean="0"/>
              <a:t>Capítulo III: Creo en el Espíritu Santo</a:t>
            </a:r>
            <a:endParaRPr lang="es-ES" sz="2600" dirty="0"/>
          </a:p>
        </p:txBody>
      </p:sp>
      <p:sp>
        <p:nvSpPr>
          <p:cNvPr id="3" name="2 Marcador de contenido"/>
          <p:cNvSpPr>
            <a:spLocks noGrp="1"/>
          </p:cNvSpPr>
          <p:nvPr>
            <p:ph sz="quarter" idx="1"/>
          </p:nvPr>
        </p:nvSpPr>
        <p:spPr>
          <a:xfrm>
            <a:off x="457200" y="836712"/>
            <a:ext cx="7643192" cy="5256584"/>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457200" indent="-457200">
              <a:buSzPct val="71000"/>
              <a:buFont typeface="+mj-lt"/>
              <a:buAutoNum type="arabicPeriod" startAt="118"/>
            </a:pPr>
            <a:r>
              <a:rPr lang="es-ES_tradnl" i="1" dirty="0"/>
              <a:t>¿Qué sucedió en Pentecostés?</a:t>
            </a:r>
            <a:endParaRPr lang="es-ES_tradnl" i="1" dirty="0" smtClean="0"/>
          </a:p>
          <a:p>
            <a:pPr marL="421200" indent="0">
              <a:buNone/>
            </a:pPr>
            <a:r>
              <a:rPr lang="es-ES_tradnl" b="1" dirty="0"/>
              <a:t>Cincuenta días después de su Resurrección </a:t>
            </a:r>
            <a:r>
              <a:rPr lang="es-ES_tradnl" dirty="0"/>
              <a:t>.envió </a:t>
            </a:r>
            <a:r>
              <a:rPr lang="es-ES_tradnl" b="1" dirty="0"/>
              <a:t>Jesús desde el cielo el Espíritu Santo sobre </a:t>
            </a:r>
            <a:r>
              <a:rPr lang="es-ES_tradnl" dirty="0"/>
              <a:t>sus </a:t>
            </a:r>
            <a:r>
              <a:rPr lang="es-ES_tradnl" b="1" dirty="0"/>
              <a:t>discípulos. Dio comienzo entonces el tiempo de la Iglesia. [731</a:t>
            </a:r>
            <a:r>
              <a:rPr lang="es-ES_tradnl" dirty="0"/>
              <a:t>-</a:t>
            </a:r>
            <a:r>
              <a:rPr lang="es-ES_tradnl" b="1" dirty="0"/>
              <a:t>733]</a:t>
            </a:r>
            <a:r>
              <a:rPr lang="es-ES_tradnl" b="1" dirty="0" smtClean="0"/>
              <a:t> </a:t>
            </a:r>
            <a:endParaRPr lang="es-ES" dirty="0" smtClean="0"/>
          </a:p>
          <a:p>
            <a:pPr marL="421200" indent="0">
              <a:buNone/>
            </a:pPr>
            <a:r>
              <a:rPr lang="es-ES_tradnl" dirty="0"/>
              <a:t>El día de Pentecostés el Espíritu Santo hizo de los temerosos </a:t>
            </a:r>
            <a:r>
              <a:rPr lang="es-ES_tradnl" dirty="0">
                <a:hlinkClick r:id="rId2" action="ppaction://hlinkpres?slideindex=1&amp;slidetitle="/>
              </a:rPr>
              <a:t>APÓSTOLES</a:t>
            </a:r>
            <a:r>
              <a:rPr lang="es-ES_tradnl" dirty="0"/>
              <a:t> testigos valientes de Cristo. En poquísimo tiempo se bautizaron miles de personas: era la hora del nacimiento de la Iglesia. El prodigio de las lenguas de </a:t>
            </a:r>
            <a:r>
              <a:rPr lang="es-ES_tradnl" dirty="0">
                <a:sym typeface="Wingdings 3"/>
              </a:rPr>
              <a:t></a:t>
            </a:r>
            <a:r>
              <a:rPr lang="es-ES_tradnl" dirty="0">
                <a:hlinkClick r:id="rId2" action="ppaction://hlinkpres?slideindex=1&amp;slidetitle="/>
              </a:rPr>
              <a:t>PENTECOSTÉS</a:t>
            </a:r>
            <a:r>
              <a:rPr lang="es-ES_tradnl" dirty="0"/>
              <a:t> nos muestra que la Iglesia existe desde el comienzo para todos; es universal (término latino para el griego </a:t>
            </a:r>
            <a:r>
              <a:rPr lang="es-ES_tradnl" i="1" dirty="0"/>
              <a:t>católica) </a:t>
            </a:r>
            <a:r>
              <a:rPr lang="es-ES_tradnl" dirty="0"/>
              <a:t>y misionera. Se dirige a todos los hombres, supera barreras étnicas y lingüísticas y puede ser entendida por todos. Hasta hoy el Espíritu Santo es el elixir vital de la Iglesia.</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120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26389186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a:bodyPr>
          <a:lstStyle/>
          <a:p>
            <a:r>
              <a:rPr lang="es-ES" sz="2600" dirty="0" smtClean="0"/>
              <a:t>Capítulo III: Creo en el Espíritu Santo</a:t>
            </a:r>
            <a:endParaRPr lang="es-ES" sz="2600" dirty="0"/>
          </a:p>
        </p:txBody>
      </p:sp>
      <p:sp>
        <p:nvSpPr>
          <p:cNvPr id="3" name="2 Marcador de contenido"/>
          <p:cNvSpPr>
            <a:spLocks noGrp="1"/>
          </p:cNvSpPr>
          <p:nvPr>
            <p:ph sz="quarter" idx="1"/>
          </p:nvPr>
        </p:nvSpPr>
        <p:spPr>
          <a:xfrm>
            <a:off x="457200" y="836712"/>
            <a:ext cx="7643192" cy="5544616"/>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457200" indent="-457200">
              <a:buSzPct val="71000"/>
              <a:buFont typeface="+mj-lt"/>
              <a:buAutoNum type="arabicPeriod" startAt="119"/>
            </a:pPr>
            <a:r>
              <a:rPr lang="es-ES_tradnl" i="1" dirty="0" smtClean="0"/>
              <a:t>¿Qué </a:t>
            </a:r>
            <a:r>
              <a:rPr lang="es-ES_tradnl" i="1" dirty="0"/>
              <a:t>hace el Espíritu Santo en la Iglesia?</a:t>
            </a:r>
            <a:endParaRPr lang="es-ES_tradnl" i="1" dirty="0" smtClean="0"/>
          </a:p>
          <a:p>
            <a:pPr marL="421200" indent="0">
              <a:buNone/>
            </a:pPr>
            <a:r>
              <a:rPr lang="es-ES_tradnl" b="1" dirty="0"/>
              <a:t>El Espíritu Santo construye la Iglesia y la i</a:t>
            </a:r>
            <a:r>
              <a:rPr lang="es-ES_tradnl" dirty="0"/>
              <a:t>mpulsa, </a:t>
            </a:r>
            <a:r>
              <a:rPr lang="es-ES_tradnl" b="1" dirty="0"/>
              <a:t>le recuerda su </a:t>
            </a:r>
            <a:r>
              <a:rPr lang="es-ES_tradnl" b="1" dirty="0">
                <a:sym typeface="Wingdings 3"/>
              </a:rPr>
              <a:t></a:t>
            </a:r>
            <a:r>
              <a:rPr lang="es-ES_tradnl" b="1" dirty="0">
                <a:hlinkClick r:id="rId2" action="ppaction://hlinkpres?slideindex=1&amp;slidetitle="/>
              </a:rPr>
              <a:t>MISIÓN</a:t>
            </a:r>
            <a:r>
              <a:rPr lang="es-ES_tradnl" b="1" dirty="0"/>
              <a:t>. Llama a </a:t>
            </a:r>
            <a:r>
              <a:rPr lang="es-ES_tradnl" dirty="0"/>
              <a:t>hombres a </a:t>
            </a:r>
            <a:r>
              <a:rPr lang="es-ES_tradnl" b="1" dirty="0"/>
              <a:t>su servicio y les concede las gracias necesarias. Nos introduce cada vez más profundamente en la comunión con el Dios trino. [733-741, 747]</a:t>
            </a:r>
            <a:r>
              <a:rPr lang="es-ES_tradnl" b="1" dirty="0" smtClean="0"/>
              <a:t> </a:t>
            </a:r>
            <a:endParaRPr lang="es-ES" dirty="0" smtClean="0"/>
          </a:p>
          <a:p>
            <a:pPr marL="421200" indent="0">
              <a:buNone/>
            </a:pPr>
            <a:r>
              <a:rPr lang="es-ES_tradnl" dirty="0"/>
              <a:t>Aunque la Iglesia, en su larga historia, en ocasiones haya dado la impresión de estar «dejada de la mano de Dios», a pesar de todas las faltas y deficiencias humanas, siempre está actuando en ella el Espíritu Santo. Sus dos mil años de existencia y los numerosos santos de todas las épocas y culturas son ya la prueba visible de su presencia en ella. Es el Espíritu Santo quien mantiene a la Iglesia en su conjunto en la verdad y la introduce cada vez más profundamente en el conocimiento de. Dios. Es el Espíritu Santo quien actúa en los </a:t>
            </a:r>
            <a:r>
              <a:rPr lang="es-ES_tradnl" dirty="0">
                <a:sym typeface="Wingdings 3"/>
              </a:rPr>
              <a:t></a:t>
            </a:r>
            <a:r>
              <a:rPr lang="es-ES_tradnl" dirty="0"/>
              <a:t> </a:t>
            </a:r>
            <a:r>
              <a:rPr lang="es-ES_tradnl" dirty="0">
                <a:hlinkClick r:id="rId2" action="ppaction://hlinkpres?slideindex=1&amp;slidetitle="/>
              </a:rPr>
              <a:t>SACRAMENTOS</a:t>
            </a:r>
            <a:r>
              <a:rPr lang="es-ES_tradnl" dirty="0"/>
              <a:t> Y quien hace viva para nosotros la Sagrada Escritura. A las personas que se abren totalmente a él, les otorga también hoy sus gracias y dones (</a:t>
            </a:r>
            <a:r>
              <a:rPr lang="es-ES_tradnl" dirty="0">
                <a:sym typeface="Wingdings 3"/>
              </a:rPr>
              <a:t></a:t>
            </a:r>
            <a:r>
              <a:rPr lang="es-ES_tradnl" dirty="0"/>
              <a:t> </a:t>
            </a:r>
            <a:r>
              <a:rPr lang="es-ES_tradnl" dirty="0">
                <a:hlinkClick r:id="rId2" action="ppaction://hlinkpres?slideindex=1&amp;slidetitle="/>
              </a:rPr>
              <a:t>CARISMAS</a:t>
            </a:r>
            <a:r>
              <a:rPr lang="es-ES_tradnl" dirty="0"/>
              <a:t>). </a:t>
            </a:r>
            <a:r>
              <a:rPr lang="es-ES_tradnl" dirty="0">
                <a:sym typeface="Wingdings 3"/>
              </a:rPr>
              <a:t></a:t>
            </a:r>
            <a:r>
              <a:rPr lang="es-ES_tradnl" dirty="0">
                <a:hlinkClick r:id="rId3" action="ppaction://hlinksldjump"/>
              </a:rPr>
              <a:t>203</a:t>
            </a:r>
            <a:r>
              <a:rPr lang="es-ES_tradnl" dirty="0"/>
              <a:t>-</a:t>
            </a:r>
            <a:r>
              <a:rPr lang="es-ES_tradnl" dirty="0">
                <a:hlinkClick r:id="rId4" action="ppaction://hlinksldjump"/>
              </a:rPr>
              <a:t>206</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121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extLst>
      <p:ext uri="{BB962C8B-B14F-4D97-AF65-F5344CB8AC3E}">
        <p14:creationId xmlns:p14="http://schemas.microsoft.com/office/powerpoint/2010/main" val="40088579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a:bodyPr>
          <a:lstStyle/>
          <a:p>
            <a:r>
              <a:rPr lang="es-ES" sz="2600" dirty="0" smtClean="0"/>
              <a:t>Capítulo III: Creo en el Espíritu Santo</a:t>
            </a:r>
            <a:endParaRPr lang="es-ES" sz="2600" dirty="0"/>
          </a:p>
        </p:txBody>
      </p:sp>
      <p:sp>
        <p:nvSpPr>
          <p:cNvPr id="3" name="2 Marcador de contenido"/>
          <p:cNvSpPr>
            <a:spLocks noGrp="1"/>
          </p:cNvSpPr>
          <p:nvPr>
            <p:ph sz="quarter" idx="1"/>
          </p:nvPr>
        </p:nvSpPr>
        <p:spPr>
          <a:xfrm>
            <a:off x="457200" y="836712"/>
            <a:ext cx="7643192" cy="5544616"/>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457200" indent="-457200">
              <a:buSzPct val="71000"/>
              <a:buFont typeface="+mj-lt"/>
              <a:buAutoNum type="arabicPeriod" startAt="120"/>
            </a:pPr>
            <a:r>
              <a:rPr lang="es-ES_tradnl" i="1" dirty="0" smtClean="0"/>
              <a:t>¿</a:t>
            </a:r>
            <a:r>
              <a:rPr lang="es-ES_tradnl" i="1" dirty="0"/>
              <a:t>Qué hace el Espíritu Santo en mi vida?</a:t>
            </a:r>
            <a:endParaRPr lang="es-ES_tradnl" i="1" dirty="0" smtClean="0"/>
          </a:p>
          <a:p>
            <a:pPr marL="421200" indent="0">
              <a:buNone/>
            </a:pPr>
            <a:r>
              <a:rPr lang="es-ES_tradnl" b="1" dirty="0"/>
              <a:t>El Espíritu Santo me abre a Dios; me enseña a orar y me ayuda a estar disponible para los demás. (738-741)</a:t>
            </a:r>
            <a:r>
              <a:rPr lang="es-ES_tradnl" b="1" dirty="0" smtClean="0"/>
              <a:t> </a:t>
            </a:r>
            <a:endParaRPr lang="es-ES" dirty="0" smtClean="0"/>
          </a:p>
          <a:p>
            <a:pPr marL="421200" indent="0">
              <a:buNone/>
            </a:pPr>
            <a:r>
              <a:rPr lang="es-ES_tradnl" dirty="0"/>
              <a:t>«El huésped silencioso de nuestra alma», así llama san Agustín al Espíritu Santo. Quien quiera percibirlo debe hacer silencio. Con frecuencia este huésped habla bajito dentro de nosotros, por ejemplo en la voz de nuestra conciencia o mediante otros impulsos internos y externos. Ser «templo del Espíritu Santo» quiere decir estar en cuerpo y alma a disposición de este huésped, del </a:t>
            </a:r>
            <a:r>
              <a:rPr lang="es-ES_tradnl" i="1" dirty="0"/>
              <a:t>Dios en nosotros. </a:t>
            </a:r>
            <a:r>
              <a:rPr lang="es-ES_tradnl" dirty="0"/>
              <a:t>Nuestro cuerpo es por tanto, en cierto modo, el cuarto de estar de Dios. Cuanto más nos abramos al Espíritu Santo en nosotros, tanto más se convertirá en maestro de nuestra vida, tanto más nos concederá también hoy sus </a:t>
            </a:r>
            <a:r>
              <a:rPr lang="es-ES_tradnl" dirty="0">
                <a:sym typeface="Wingdings 3"/>
              </a:rPr>
              <a:t></a:t>
            </a:r>
            <a:r>
              <a:rPr lang="es-ES_tradnl" dirty="0"/>
              <a:t> </a:t>
            </a:r>
            <a:r>
              <a:rPr lang="es-ES_tradnl" dirty="0">
                <a:hlinkClick r:id="rId2" action="ppaction://hlinkpres?slideindex=1&amp;slidetitle="/>
              </a:rPr>
              <a:t>CARISMAS</a:t>
            </a:r>
            <a:r>
              <a:rPr lang="es-ES_tradnl" dirty="0"/>
              <a:t> para la edificación de la Iglesia. De este modo, en lugar de las </a:t>
            </a:r>
            <a:r>
              <a:rPr lang="es-ES_tradnl" dirty="0">
                <a:sym typeface="Wingdings 3"/>
              </a:rPr>
              <a:t></a:t>
            </a:r>
            <a:r>
              <a:rPr lang="es-ES_tradnl" dirty="0"/>
              <a:t> </a:t>
            </a:r>
            <a:r>
              <a:rPr lang="es-ES_tradnl" dirty="0">
                <a:hlinkClick r:id="rId2" action="ppaction://hlinkpres?slideindex=1&amp;slidetitle="/>
              </a:rPr>
              <a:t>OBRAS DE LA CARNE</a:t>
            </a:r>
            <a:r>
              <a:rPr lang="es-ES_tradnl" dirty="0"/>
              <a:t>, crecerán en nosotros los </a:t>
            </a:r>
            <a:r>
              <a:rPr lang="es-ES_tradnl" dirty="0">
                <a:sym typeface="Wingdings 3"/>
              </a:rPr>
              <a:t></a:t>
            </a:r>
            <a:r>
              <a:rPr lang="es-ES_tradnl" dirty="0"/>
              <a:t> </a:t>
            </a:r>
            <a:r>
              <a:rPr lang="es-ES_tradnl" dirty="0">
                <a:hlinkClick r:id="rId2" action="ppaction://hlinkpres?slideindex=1&amp;slidetitle="/>
              </a:rPr>
              <a:t>FRUTOS DEL ESPÍRITU</a:t>
            </a:r>
            <a:r>
              <a:rPr lang="es-ES_tradnl" dirty="0"/>
              <a:t>. </a:t>
            </a:r>
            <a:r>
              <a:rPr lang="es-ES_tradnl" dirty="0">
                <a:sym typeface="Wingdings 3"/>
              </a:rPr>
              <a:t></a:t>
            </a:r>
            <a:r>
              <a:rPr lang="es-ES_tradnl" dirty="0">
                <a:hlinkClick r:id="rId3" action="ppaction://hlinksldjump"/>
              </a:rPr>
              <a:t>290</a:t>
            </a:r>
            <a:r>
              <a:rPr lang="es-ES_tradnl" dirty="0"/>
              <a:t>-</a:t>
            </a:r>
            <a:r>
              <a:rPr lang="es-ES_tradnl" dirty="0">
                <a:hlinkClick r:id="rId4" action="ppaction://hlinksldjump"/>
              </a:rPr>
              <a:t>291</a:t>
            </a:r>
            <a:r>
              <a:rPr lang="es-ES_tradnl" dirty="0"/>
              <a:t>,</a:t>
            </a:r>
            <a:r>
              <a:rPr lang="es-ES_tradnl" dirty="0">
                <a:hlinkClick r:id="rId5" action="ppaction://hlinksldjump"/>
              </a:rPr>
              <a:t>295</a:t>
            </a:r>
            <a:r>
              <a:rPr lang="es-ES_tradnl" dirty="0"/>
              <a:t>-</a:t>
            </a:r>
            <a:r>
              <a:rPr lang="es-ES_tradnl" dirty="0">
                <a:hlinkClick r:id="rId6" action="ppaction://hlinksldjump"/>
              </a:rPr>
              <a:t>297</a:t>
            </a:r>
            <a:r>
              <a:rPr lang="es-ES_tradnl" dirty="0"/>
              <a:t>,</a:t>
            </a:r>
            <a:r>
              <a:rPr lang="es-ES_tradnl" dirty="0">
                <a:hlinkClick r:id="rId7" action="ppaction://hlinksldjump"/>
              </a:rPr>
              <a:t>310</a:t>
            </a:r>
            <a:r>
              <a:rPr lang="es-ES_tradnl" dirty="0"/>
              <a:t>-</a:t>
            </a:r>
            <a:r>
              <a:rPr lang="es-ES_tradnl" dirty="0">
                <a:hlinkClick r:id="rId8" action="ppaction://hlinksldjump"/>
              </a:rPr>
              <a:t>311</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122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9" action="ppaction://hlinksldjump"/>
              </a:rPr>
              <a:t>I</a:t>
            </a:r>
            <a:r>
              <a:rPr lang="es-ES" sz="1400" dirty="0" smtClean="0"/>
              <a:t> (1-165), </a:t>
            </a:r>
            <a:r>
              <a:rPr lang="es-ES" sz="1400" dirty="0" smtClean="0">
                <a:hlinkClick r:id="rId10" action="ppaction://hlinksldjump"/>
              </a:rPr>
              <a:t>II</a:t>
            </a:r>
            <a:r>
              <a:rPr lang="es-ES" sz="1400" dirty="0" smtClean="0"/>
              <a:t> (166-278), </a:t>
            </a:r>
            <a:r>
              <a:rPr lang="es-ES" sz="1400" dirty="0" smtClean="0">
                <a:hlinkClick r:id="rId11" action="ppaction://hlinksldjump"/>
              </a:rPr>
              <a:t>III</a:t>
            </a:r>
            <a:r>
              <a:rPr lang="es-ES" sz="1400" dirty="0" smtClean="0"/>
              <a:t> (279-468), </a:t>
            </a:r>
            <a:r>
              <a:rPr lang="es-ES" sz="1400" dirty="0" smtClean="0">
                <a:hlinkClick r:id="rId12"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95676474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III:</a:t>
            </a:r>
            <a:r>
              <a:rPr lang="es-ES_tradnl" sz="2800" dirty="0"/>
              <a:t> Creo en la Santa Iglesia católica</a:t>
            </a:r>
            <a:endParaRPr lang="es-ES" sz="2600" dirty="0"/>
          </a:p>
        </p:txBody>
      </p:sp>
      <p:sp>
        <p:nvSpPr>
          <p:cNvPr id="3" name="2 Marcador de contenido"/>
          <p:cNvSpPr>
            <a:spLocks noGrp="1"/>
          </p:cNvSpPr>
          <p:nvPr>
            <p:ph sz="quarter" idx="1"/>
          </p:nvPr>
        </p:nvSpPr>
        <p:spPr>
          <a:xfrm>
            <a:off x="457200" y="836712"/>
            <a:ext cx="7643192" cy="5544616"/>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marL="457200" indent="-457200">
              <a:buSzPct val="71000"/>
              <a:buFont typeface="+mj-lt"/>
              <a:buAutoNum type="arabicPeriod" startAt="121"/>
            </a:pPr>
            <a:r>
              <a:rPr lang="es-ES_tradnl" dirty="0"/>
              <a:t>¿</a:t>
            </a:r>
            <a:r>
              <a:rPr lang="es-ES_tradnl" i="1" dirty="0"/>
              <a:t>Qué significa «Iglesia»</a:t>
            </a:r>
            <a:r>
              <a:rPr lang="es-ES_tradnl" dirty="0"/>
              <a:t>?</a:t>
            </a:r>
            <a:endParaRPr lang="es-ES_tradnl" i="1" dirty="0" smtClean="0"/>
          </a:p>
          <a:p>
            <a:pPr marL="421200" indent="0">
              <a:buNone/>
            </a:pPr>
            <a:r>
              <a:rPr lang="es-ES_tradnl" b="1" dirty="0"/>
              <a:t>Iglesia viene del griego </a:t>
            </a:r>
            <a:r>
              <a:rPr lang="es-ES_tradnl" b="1" i="1" dirty="0" err="1"/>
              <a:t>ekklesía</a:t>
            </a:r>
            <a:r>
              <a:rPr lang="es-ES_tradnl" b="1" dirty="0"/>
              <a:t> = los convocados. Todos nosotros, quienes hemos sido bautizados y creemos en Dios, somos convocados por el Señor. Y juntos somos la Iglesia. Como dice san Pablo, Cristo es la Cabeza de la Iglesia. Nosotros somos su Cuerpo. [748-757]</a:t>
            </a:r>
            <a:r>
              <a:rPr lang="es-ES_tradnl" b="1" dirty="0" smtClean="0"/>
              <a:t> </a:t>
            </a:r>
          </a:p>
          <a:p>
            <a:pPr marL="421200" indent="0">
              <a:buNone/>
            </a:pPr>
            <a:r>
              <a:rPr lang="es-ES_tradnl" dirty="0"/>
              <a:t>Cuando recibimos los </a:t>
            </a:r>
            <a:r>
              <a:rPr lang="es-ES_tradnl" dirty="0" smtClean="0">
                <a:sym typeface="Wingdings 3"/>
              </a:rPr>
              <a:t></a:t>
            </a:r>
            <a:r>
              <a:rPr lang="es-ES_tradnl" dirty="0" smtClean="0">
                <a:hlinkClick r:id="rId2" action="ppaction://hlinkpres?slideindex=1&amp;slidetitle="/>
              </a:rPr>
              <a:t>SACRAMENTOS</a:t>
            </a:r>
            <a:r>
              <a:rPr lang="es-ES_tradnl" dirty="0" smtClean="0"/>
              <a:t> </a:t>
            </a:r>
            <a:r>
              <a:rPr lang="es-ES_tradnl" dirty="0"/>
              <a:t>y escuchamos </a:t>
            </a:r>
            <a:r>
              <a:rPr lang="es-ES_tradnl" dirty="0" smtClean="0"/>
              <a:t>la </a:t>
            </a:r>
            <a:r>
              <a:rPr lang="es-ES_tradnl" dirty="0"/>
              <a:t>Palabra de Dios, Cristo está en nosotros y nosotros estamos en él: esto es la </a:t>
            </a:r>
            <a:r>
              <a:rPr lang="es-ES_tradnl" dirty="0" smtClean="0">
                <a:sym typeface="Wingdings 3"/>
              </a:rPr>
              <a:t></a:t>
            </a:r>
            <a:r>
              <a:rPr lang="es-ES_tradnl" dirty="0" smtClean="0">
                <a:hlinkClick r:id="rId2" action="ppaction://hlinkpres?slideindex=1&amp;slidetitle="/>
              </a:rPr>
              <a:t>IGLESIA</a:t>
            </a:r>
            <a:r>
              <a:rPr lang="es-ES_tradnl" dirty="0"/>
              <a:t>. La estrecha comunión de vida de todos los bautizados con Cristo es descrita en la Sagrada Escritura con una gran riqueza de imágenes. A veces se habla del Pueblo de Dios, otras de la esposa de Cristo; unas veces se llama madre a la Iglesia, otras, la familia de Dios o se la compara con los invitados a una </a:t>
            </a:r>
            <a:r>
              <a:rPr lang="es-ES_tradnl" dirty="0" smtClean="0"/>
              <a:t>boda. Nunca </a:t>
            </a:r>
            <a:r>
              <a:rPr lang="es-ES_tradnl" dirty="0"/>
              <a:t>es la Iglesia una mera institución, nunca sólo la «Iglesia oficial», que uno podría rechazar. Nos irritarán las faltas y los defectos que se dan </a:t>
            </a:r>
            <a:r>
              <a:rPr lang="es-ES_tradnl" dirty="0" smtClean="0"/>
              <a:t>en la </a:t>
            </a:r>
            <a:r>
              <a:rPr lang="es-ES_tradnl" dirty="0"/>
              <a:t>Iglesia, pero no nos podemos distanciar nunca de ella, porque Dios ha optado por ella de forma irrevocable y no se aleja de ella a pesar de todos sus pecados. La Iglesia es la presencia de Dios entre nosotros los hombres. Por eso debemos amarla.</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123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7176947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III:</a:t>
            </a:r>
            <a:r>
              <a:rPr lang="es-ES_tradnl" sz="2800" dirty="0"/>
              <a:t> Creo en la Santa Iglesia católica</a:t>
            </a:r>
            <a:endParaRPr lang="es-ES" sz="2600" dirty="0"/>
          </a:p>
        </p:txBody>
      </p:sp>
      <p:sp>
        <p:nvSpPr>
          <p:cNvPr id="3" name="2 Marcador de contenido"/>
          <p:cNvSpPr>
            <a:spLocks noGrp="1"/>
          </p:cNvSpPr>
          <p:nvPr>
            <p:ph sz="quarter" idx="1"/>
          </p:nvPr>
        </p:nvSpPr>
        <p:spPr>
          <a:xfrm>
            <a:off x="457200" y="836712"/>
            <a:ext cx="7643192" cy="5544616"/>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a:buSzPct val="71000"/>
              <a:buFont typeface="+mj-lt"/>
              <a:buAutoNum type="arabicPeriod" startAt="122"/>
            </a:pPr>
            <a:r>
              <a:rPr lang="es-ES_tradnl" i="1" dirty="0"/>
              <a:t>¿Para qué quiere Dios la Iglesia?</a:t>
            </a:r>
            <a:endParaRPr lang="es-ES_tradnl" i="1" dirty="0" smtClean="0"/>
          </a:p>
          <a:p>
            <a:pPr marL="421200" indent="0">
              <a:buNone/>
            </a:pPr>
            <a:r>
              <a:rPr lang="es-ES_tradnl" b="1" dirty="0"/>
              <a:t>Dios quiere la Iglesia porque no nos quiere salvar individualmente, sino juntos. Quiere convertir a toda la humanidad en su pueblo. [758-781,802-804]</a:t>
            </a:r>
            <a:r>
              <a:rPr lang="es-ES_tradnl" b="1" dirty="0" smtClean="0"/>
              <a:t> </a:t>
            </a:r>
          </a:p>
          <a:p>
            <a:pPr marL="421200" indent="0">
              <a:buNone/>
            </a:pPr>
            <a:r>
              <a:rPr lang="es-ES_tradnl" dirty="0"/>
              <a:t>Nadie alcanza el cielo de forma asocial. Quien sólo se preocupa de sí mismo y de la salvación de su alma, vive de forma asocial. Esto es imposible, tanto en el cielo como en la tierra. El mismo Dios no es asocial; no es un ser solitario, que se baste a sí mismo. El Dios trinitario es en sí «social», una comunión, un eterno intercambio de amor. Según el modelo de Dios, el hombre está hecho para la relación, el intercambio, el compartir y el amor. Somos responsables unos de otros.</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124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3342453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III:</a:t>
            </a:r>
            <a:r>
              <a:rPr lang="es-ES_tradnl" sz="2800" dirty="0"/>
              <a:t> Creo en la Santa Iglesia católica</a:t>
            </a:r>
            <a:endParaRPr lang="es-ES" sz="2600" dirty="0"/>
          </a:p>
        </p:txBody>
      </p:sp>
      <p:sp>
        <p:nvSpPr>
          <p:cNvPr id="3" name="2 Marcador de contenido"/>
          <p:cNvSpPr>
            <a:spLocks noGrp="1"/>
          </p:cNvSpPr>
          <p:nvPr>
            <p:ph sz="quarter" idx="1"/>
          </p:nvPr>
        </p:nvSpPr>
        <p:spPr>
          <a:xfrm>
            <a:off x="457200" y="836712"/>
            <a:ext cx="7643192" cy="5328592"/>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a:buSzPct val="71000"/>
              <a:buFont typeface="+mj-lt"/>
              <a:buAutoNum type="arabicPeriod" startAt="123"/>
            </a:pPr>
            <a:r>
              <a:rPr lang="es-ES_tradnl" i="1" dirty="0"/>
              <a:t>¿Cuál es la misión de la Iglesia?</a:t>
            </a:r>
            <a:endParaRPr lang="es-ES_tradnl" i="1" dirty="0" smtClean="0"/>
          </a:p>
          <a:p>
            <a:pPr marL="421200" indent="0">
              <a:buNone/>
            </a:pPr>
            <a:r>
              <a:rPr lang="es-ES_tradnl" b="1" dirty="0"/>
              <a:t>La misión de la Iglesia es hacer brotar y crecer en todos los pueblos el reino de Dios, que ha comenzado ya con Jesús. [763-769,774-776,780]</a:t>
            </a:r>
            <a:r>
              <a:rPr lang="es-ES_tradnl" b="1" dirty="0" smtClean="0"/>
              <a:t> </a:t>
            </a:r>
          </a:p>
          <a:p>
            <a:pPr marL="421200" indent="0">
              <a:buNone/>
            </a:pPr>
            <a:r>
              <a:rPr lang="es-ES_tradnl" dirty="0"/>
              <a:t>Allí donde estuvo Jesús, el cielo tocó la tierra: Comenzaba el reino de Dios, un reino de paz y justicia. La Iglesia sirve a este reino de Dios. No es un fin en sí misma. Tiene que continuar lo que ha comenzado con Cristo. Debe actuar como lo haría Jesús. Continúa realizando los signos sagrados de Jesús (</a:t>
            </a:r>
            <a:r>
              <a:rPr lang="es-ES_tradnl" dirty="0">
                <a:sym typeface="Wingdings 3"/>
              </a:rPr>
              <a:t></a:t>
            </a:r>
            <a:r>
              <a:rPr lang="es-ES_tradnl" dirty="0"/>
              <a:t> </a:t>
            </a:r>
            <a:r>
              <a:rPr lang="es-ES_tradnl" dirty="0">
                <a:hlinkClick r:id="rId2" action="ppaction://hlinkpres?slideindex=1&amp;slidetitle="/>
              </a:rPr>
              <a:t>SACRAMENTOS</a:t>
            </a:r>
            <a:r>
              <a:rPr lang="es-ES_tradnl" dirty="0"/>
              <a:t>). Transmite las palabras de Jesús. Por eso la Iglesia, con todas sus debilidades, es realmente un fragmento de cielo en la tierra.</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125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3613323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III:</a:t>
            </a:r>
            <a:r>
              <a:rPr lang="es-ES_tradnl" sz="2800" dirty="0"/>
              <a:t> Creo en la Santa Iglesia católica</a:t>
            </a:r>
            <a:endParaRPr lang="es-ES" sz="2600" dirty="0"/>
          </a:p>
        </p:txBody>
      </p:sp>
      <p:sp>
        <p:nvSpPr>
          <p:cNvPr id="3" name="2 Marcador de contenido"/>
          <p:cNvSpPr>
            <a:spLocks noGrp="1"/>
          </p:cNvSpPr>
          <p:nvPr>
            <p:ph sz="quarter" idx="1"/>
          </p:nvPr>
        </p:nvSpPr>
        <p:spPr>
          <a:xfrm>
            <a:off x="457200" y="836712"/>
            <a:ext cx="7643192" cy="5472608"/>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457200" indent="-457200">
              <a:buSzPct val="71000"/>
              <a:buFont typeface="+mj-lt"/>
              <a:buAutoNum type="arabicPeriod" startAt="124"/>
            </a:pPr>
            <a:r>
              <a:rPr lang="es-ES_tradnl" i="1" dirty="0" smtClean="0"/>
              <a:t>¿Por </a:t>
            </a:r>
            <a:r>
              <a:rPr lang="es-ES_tradnl" i="1" dirty="0"/>
              <a:t>qué la Iglesia es más que una institución?</a:t>
            </a:r>
            <a:endParaRPr lang="es-ES_tradnl" i="1" dirty="0" smtClean="0"/>
          </a:p>
          <a:p>
            <a:pPr marL="421200" indent="0">
              <a:buNone/>
            </a:pPr>
            <a:r>
              <a:rPr lang="es-ES_tradnl" b="1" dirty="0"/>
              <a:t>La Iglesia es más que una institución porque es un (</a:t>
            </a:r>
            <a:r>
              <a:rPr lang="es-ES_tradnl" b="1" dirty="0">
                <a:sym typeface="Wingdings 3"/>
              </a:rPr>
              <a:t></a:t>
            </a:r>
            <a:r>
              <a:rPr lang="es-ES_tradnl" b="1" dirty="0"/>
              <a:t> </a:t>
            </a:r>
            <a:r>
              <a:rPr lang="es-ES_tradnl" b="1" dirty="0">
                <a:hlinkClick r:id="rId2" action="ppaction://hlinkpres?slideindex=1&amp;slidetitle="/>
              </a:rPr>
              <a:t>MISTERIO</a:t>
            </a:r>
            <a:r>
              <a:rPr lang="es-ES_tradnl" b="1" dirty="0"/>
              <a:t>) que es a la vez humano y divino. [770-773, 779]</a:t>
            </a:r>
            <a:r>
              <a:rPr lang="es-ES_tradnl" b="1" dirty="0" smtClean="0"/>
              <a:t> </a:t>
            </a:r>
          </a:p>
          <a:p>
            <a:pPr marL="421200" indent="0">
              <a:buNone/>
            </a:pPr>
            <a:r>
              <a:rPr lang="es-ES_tradnl" dirty="0"/>
              <a:t>El amor verdadero no es ciego, sino que hace ver. Lo mismo ocurre cuando miramos a la Iglesia: vista desde fuera la Iglesia es únicamente una institución histórica, con logros históricos, pero también con errores e incluso crímenes: una Iglesia de pecadores. Pero esta mirada no es suficientemente profunda. Porque Cristo se ha comprometido de tal modo con nosotros pecadores que no abandona nunca a la Iglesia, incluso si le traicionáramos a diario. Esta unión inseparable de lo humano y lo divino, de pecado y de gracia, forma parte del misterio de la Iglesia. Por eso, vista con los ojos de la fe, la Iglesia es 	indestructiblemente santa. </a:t>
            </a:r>
            <a:r>
              <a:rPr lang="es-ES_tradnl" dirty="0">
                <a:sym typeface="Wingdings 3"/>
              </a:rPr>
              <a:t></a:t>
            </a:r>
            <a:r>
              <a:rPr lang="es-ES_tradnl" dirty="0">
                <a:hlinkClick r:id="rId3" action="ppaction://hlinksldjump"/>
              </a:rPr>
              <a:t>132</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126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40651677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III:</a:t>
            </a:r>
            <a:r>
              <a:rPr lang="es-ES_tradnl" sz="2800" dirty="0"/>
              <a:t> Creo en la Santa Iglesia católica</a:t>
            </a:r>
            <a:endParaRPr lang="es-ES" sz="2600" dirty="0"/>
          </a:p>
        </p:txBody>
      </p:sp>
      <p:sp>
        <p:nvSpPr>
          <p:cNvPr id="3" name="2 Marcador de contenido"/>
          <p:cNvSpPr>
            <a:spLocks noGrp="1"/>
          </p:cNvSpPr>
          <p:nvPr>
            <p:ph sz="quarter" idx="1"/>
          </p:nvPr>
        </p:nvSpPr>
        <p:spPr>
          <a:xfrm>
            <a:off x="457200" y="836712"/>
            <a:ext cx="7643192" cy="5400600"/>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a:buSzPct val="71000"/>
              <a:buFont typeface="+mj-lt"/>
              <a:buAutoNum type="arabicPeriod" startAt="125"/>
            </a:pPr>
            <a:r>
              <a:rPr lang="es-ES_tradnl" i="1" dirty="0"/>
              <a:t>¿Qué es lo que hace único al Pueblo de Dios?</a:t>
            </a:r>
            <a:endParaRPr lang="es-ES_tradnl" i="1" dirty="0" smtClean="0"/>
          </a:p>
          <a:p>
            <a:pPr marL="421200" indent="0">
              <a:buNone/>
            </a:pPr>
            <a:r>
              <a:rPr lang="es-ES_tradnl" b="1" dirty="0"/>
              <a:t>El fundador de este pueblo es Dios Padre. Su líder es Jesucristo. Su fuente de energía es el Espíritu Santo. La puerta de entrada al Pueblo de Dios es el bautismo. Su dignidad es la libertad de los hijos de Dios. Su ley es el amor. Si este pueblo permanece fiel a Dios y busca ante todo el reino de Dios, transforma el mundo. [781-786]</a:t>
            </a:r>
            <a:r>
              <a:rPr lang="es-ES_tradnl" b="1" dirty="0" smtClean="0"/>
              <a:t> </a:t>
            </a:r>
          </a:p>
          <a:p>
            <a:pPr marL="421200" indent="0">
              <a:buNone/>
            </a:pPr>
            <a:r>
              <a:rPr lang="es-ES_tradnl" dirty="0"/>
              <a:t>En medio de todos los pueblos de la tierra existe un pueblo que no es como ningún otro. No se somete a nadie, sólo a Dios. Debe ser como la sal, que da sabor; como la levadura, que lo penetra todo; como la luz, que aleja las oscuridades. Quien pertenece al Pueblo de Dios debe contar con entrar en contradicción abierta con las personas que niegan la existencia de Dios y desprecian sus mandamientos. Pero en la libertad de los hijos de Dios no hay que tener miedo a nada, ni siquiera a la muerte.</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127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7456884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III:</a:t>
            </a:r>
            <a:r>
              <a:rPr lang="es-ES_tradnl" sz="2800" dirty="0"/>
              <a:t> Creo en la Santa Iglesia católica</a:t>
            </a:r>
            <a:endParaRPr lang="es-ES" sz="2600" dirty="0"/>
          </a:p>
        </p:txBody>
      </p:sp>
      <p:sp>
        <p:nvSpPr>
          <p:cNvPr id="3" name="2 Marcador de contenido"/>
          <p:cNvSpPr>
            <a:spLocks noGrp="1"/>
          </p:cNvSpPr>
          <p:nvPr>
            <p:ph sz="quarter" idx="1"/>
          </p:nvPr>
        </p:nvSpPr>
        <p:spPr>
          <a:xfrm>
            <a:off x="457200" y="836712"/>
            <a:ext cx="7643192" cy="5112568"/>
          </a:xfrm>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SzPct val="71000"/>
              <a:buFont typeface="+mj-lt"/>
              <a:buAutoNum type="arabicPeriod" startAt="126"/>
            </a:pPr>
            <a:r>
              <a:rPr lang="es-ES_tradnl" i="1" dirty="0"/>
              <a:t>¿Qué quiere decir que «la Iglesia es el Cuerpo de Cristo»?</a:t>
            </a:r>
            <a:endParaRPr lang="es-ES_tradnl" i="1" dirty="0" smtClean="0"/>
          </a:p>
          <a:p>
            <a:pPr marL="421200" indent="0">
              <a:buNone/>
            </a:pPr>
            <a:r>
              <a:rPr lang="es-ES_tradnl" b="1" dirty="0"/>
              <a:t>Especialmente mediante los </a:t>
            </a:r>
            <a:r>
              <a:rPr lang="es-ES_tradnl" b="1" dirty="0" smtClean="0">
                <a:sym typeface="Wingdings 3"/>
              </a:rPr>
              <a:t></a:t>
            </a:r>
            <a:r>
              <a:rPr lang="es-ES_tradnl" b="1" dirty="0" smtClean="0">
                <a:hlinkClick r:id="rId2" action="ppaction://hlinkpres?slideindex=1&amp;slidetitle="/>
              </a:rPr>
              <a:t>SACRAMENTOS </a:t>
            </a:r>
            <a:r>
              <a:rPr lang="es-ES_tradnl" b="1" dirty="0"/>
              <a:t>del Bautismo y la </a:t>
            </a:r>
            <a:r>
              <a:rPr lang="es-ES_tradnl" b="1" dirty="0" smtClean="0">
                <a:sym typeface="Wingdings 3"/>
              </a:rPr>
              <a:t></a:t>
            </a:r>
            <a:r>
              <a:rPr lang="es-ES_tradnl" b="1" dirty="0" smtClean="0">
                <a:hlinkClick r:id="rId2" action="ppaction://hlinkpres?slideindex=1&amp;slidetitle="/>
              </a:rPr>
              <a:t>EUCARISTÍA</a:t>
            </a:r>
            <a:r>
              <a:rPr lang="es-ES_tradnl" b="1" dirty="0" smtClean="0"/>
              <a:t> </a:t>
            </a:r>
            <a:r>
              <a:rPr lang="es-ES_tradnl" b="1" dirty="0"/>
              <a:t>se establece una unión indisoluble entre Jesucristo y los cristianos. Esta unión es tan fuerte que nos junta a él y a nosotros como cabeza y miembros de un cuerpo humano y nos convierte en una unidad. [787-795] </a:t>
            </a:r>
            <a:r>
              <a:rPr lang="es-ES_tradnl" b="1" dirty="0">
                <a:sym typeface="Wingdings 3"/>
              </a:rPr>
              <a:t></a:t>
            </a:r>
            <a:r>
              <a:rPr lang="es-ES_tradnl" b="1" dirty="0">
                <a:hlinkClick r:id="rId3" action="ppaction://hlinksldjump"/>
              </a:rPr>
              <a:t>146</a:t>
            </a:r>
            <a:r>
              <a:rPr lang="es-ES_tradnl" b="1" dirty="0"/>
              <a:t>, </a:t>
            </a:r>
            <a:r>
              <a:rPr lang="es-ES_tradnl" b="1" dirty="0">
                <a:hlinkClick r:id="rId4" action="ppaction://hlinksldjump"/>
              </a:rPr>
              <a:t>175</a:t>
            </a:r>
            <a:r>
              <a:rPr lang="es-ES_tradnl" b="1" dirty="0"/>
              <a:t>, </a:t>
            </a:r>
            <a:r>
              <a:rPr lang="es-ES_tradnl" b="1" dirty="0">
                <a:hlinkClick r:id="rId5" action="ppaction://hlinksldjump"/>
              </a:rPr>
              <a:t>200</a:t>
            </a:r>
            <a:r>
              <a:rPr lang="es-ES_tradnl" b="1" dirty="0"/>
              <a:t>, </a:t>
            </a:r>
            <a:r>
              <a:rPr lang="es-ES_tradnl" b="1" dirty="0">
                <a:hlinkClick r:id="rId6" action="ppaction://hlinksldjump"/>
              </a:rPr>
              <a:t>208</a:t>
            </a:r>
            <a:r>
              <a:rPr lang="es-ES_tradnl" b="1" dirty="0"/>
              <a:t>, </a:t>
            </a:r>
            <a:r>
              <a:rPr lang="es-ES_tradnl" b="1" dirty="0" smtClean="0">
                <a:hlinkClick r:id="rId7" action="ppaction://hlinksldjump"/>
              </a:rPr>
              <a:t>217</a:t>
            </a:r>
            <a:r>
              <a:rPr lang="es-ES_tradnl" b="1" dirty="0" smtClean="0"/>
              <a:t> </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128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8" action="ppaction://hlinksldjump"/>
              </a:rPr>
              <a:t>I</a:t>
            </a:r>
            <a:r>
              <a:rPr lang="es-ES" sz="1400" dirty="0" smtClean="0"/>
              <a:t> (1-165), </a:t>
            </a:r>
            <a:r>
              <a:rPr lang="es-ES" sz="1400" dirty="0" smtClean="0">
                <a:hlinkClick r:id="rId9" action="ppaction://hlinksldjump"/>
              </a:rPr>
              <a:t>II</a:t>
            </a:r>
            <a:r>
              <a:rPr lang="es-ES" sz="1400" dirty="0" smtClean="0"/>
              <a:t> (166-278), </a:t>
            </a:r>
            <a:r>
              <a:rPr lang="es-ES" sz="1400" dirty="0" smtClean="0">
                <a:hlinkClick r:id="rId10" action="ppaction://hlinksldjump"/>
              </a:rPr>
              <a:t>III</a:t>
            </a:r>
            <a:r>
              <a:rPr lang="es-ES" sz="1400" dirty="0" smtClean="0"/>
              <a:t> (279-468), </a:t>
            </a:r>
            <a:r>
              <a:rPr lang="es-ES" sz="1400" dirty="0" smtClean="0">
                <a:hlinkClick r:id="rId11"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2767682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III:</a:t>
            </a:r>
            <a:r>
              <a:rPr lang="es-ES_tradnl" sz="2800" dirty="0"/>
              <a:t> Creo en la Santa Iglesia católica</a:t>
            </a:r>
            <a:endParaRPr lang="es-ES" sz="2600" dirty="0"/>
          </a:p>
        </p:txBody>
      </p:sp>
      <p:sp>
        <p:nvSpPr>
          <p:cNvPr id="3" name="2 Marcador de contenido"/>
          <p:cNvSpPr>
            <a:spLocks noGrp="1"/>
          </p:cNvSpPr>
          <p:nvPr>
            <p:ph sz="quarter" idx="1"/>
          </p:nvPr>
        </p:nvSpPr>
        <p:spPr>
          <a:xfrm>
            <a:off x="457200" y="836712"/>
            <a:ext cx="7643192" cy="5328592"/>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457200" indent="-457200">
              <a:buSzPct val="71000"/>
              <a:buFont typeface="+mj-lt"/>
              <a:buAutoNum type="arabicPeriod" startAt="127"/>
            </a:pPr>
            <a:r>
              <a:rPr lang="es-ES_tradnl" i="1" dirty="0"/>
              <a:t>¿Qué quiere decir que «la Iglesia es la esposa de Cristo»?</a:t>
            </a:r>
            <a:endParaRPr lang="es-ES_tradnl" i="1" dirty="0" smtClean="0"/>
          </a:p>
          <a:p>
            <a:pPr marL="421200" indent="0">
              <a:buNone/>
            </a:pPr>
            <a:r>
              <a:rPr lang="es-ES_tradnl" b="1" dirty="0"/>
              <a:t>Jesucristo ama a la Iglesia como un esposo ama a su esposa. Se vincula para siempre a ella y entrega su vida por ella. [796]</a:t>
            </a:r>
            <a:r>
              <a:rPr lang="es-ES_tradnl" b="1" dirty="0" smtClean="0"/>
              <a:t> </a:t>
            </a:r>
          </a:p>
          <a:p>
            <a:pPr marL="421200" indent="0">
              <a:buNone/>
            </a:pPr>
            <a:r>
              <a:rPr lang="es-ES_tradnl" dirty="0"/>
              <a:t>Quien ha estado enamorado una vez, intuye lo que es el amor. Jesús lo sabe y se denomina a sí mismo esposo, que corteja a su esposa con amor ardiente y que desea celebrar la fiesta del amor con ella. Su esposa somos nosotros, la Iglesia. Ya en </a:t>
            </a:r>
            <a:r>
              <a:rPr lang="es-ES_tradnl" dirty="0" smtClean="0"/>
              <a:t>el </a:t>
            </a:r>
            <a:r>
              <a:rPr lang="es-ES_tradnl" dirty="0" smtClean="0">
                <a:sym typeface="Wingdings 3"/>
              </a:rPr>
              <a:t></a:t>
            </a:r>
            <a:r>
              <a:rPr lang="es-ES_tradnl" dirty="0" smtClean="0">
                <a:hlinkClick r:id="rId2" action="ppaction://hlinkpres?slideindex=1&amp;slidetitle="/>
              </a:rPr>
              <a:t>ANTIGUO </a:t>
            </a:r>
            <a:r>
              <a:rPr lang="es-ES_tradnl" dirty="0">
                <a:hlinkClick r:id="rId2" action="ppaction://hlinkpres?slideindex=1&amp;slidetitle="/>
              </a:rPr>
              <a:t>TESTAMENTO</a:t>
            </a:r>
            <a:r>
              <a:rPr lang="es-ES_tradnl" dirty="0"/>
              <a:t> se compara el amor de Dios por su pueblo con el amor entre esposo y esposa. Cuando Jesús nos corteja a cada uno de nosotros, ¡cuántas veces es un </a:t>
            </a:r>
            <a:r>
              <a:rPr lang="es-ES_tradnl" i="1" dirty="0"/>
              <a:t>amante desgraciado, </a:t>
            </a:r>
            <a:r>
              <a:rPr lang="es-ES_tradnl" dirty="0"/>
              <a:t>por así decir, enamorado de aquellos que no quieren saber nada de su amor y no le corresponden!</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129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4484963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580926"/>
          </a:xfrm>
        </p:spPr>
        <p:txBody>
          <a:bodyPr>
            <a:normAutofit/>
          </a:bodyPr>
          <a:lstStyle/>
          <a:p>
            <a:r>
              <a:rPr lang="es-ES" sz="2600" dirty="0" smtClean="0"/>
              <a:t>Capítulo II: Dios nos sale al encuentro</a:t>
            </a:r>
            <a:endParaRPr lang="es-ES" sz="2600" dirty="0"/>
          </a:p>
        </p:txBody>
      </p:sp>
      <p:sp>
        <p:nvSpPr>
          <p:cNvPr id="3" name="2 Marcador de contenido"/>
          <p:cNvSpPr>
            <a:spLocks noGrp="1"/>
          </p:cNvSpPr>
          <p:nvPr>
            <p:ph sz="quarter" idx="1"/>
          </p:nvPr>
        </p:nvSpPr>
        <p:spPr>
          <a:xfrm>
            <a:off x="457200" y="836712"/>
            <a:ext cx="7467600" cy="5904656"/>
          </a:xfrm>
          <a:solidFill>
            <a:srgbClr val="FAFA78"/>
          </a:solidFill>
        </p:spPr>
        <p:txBody>
          <a:bodyPr lIns="0" tIns="0" rIns="0" bIns="0">
            <a:normAutofit fontScale="92500" lnSpcReduction="20000"/>
          </a:bodyPr>
          <a:lstStyle/>
          <a:p>
            <a:pPr marL="457200" indent="-457200">
              <a:buFont typeface="+mj-lt"/>
              <a:buAutoNum type="arabicPeriod" startAt="11"/>
            </a:pPr>
            <a:r>
              <a:rPr lang="es-ES_tradnl" i="1" dirty="0" smtClean="0"/>
              <a:t>¿Por qué transmitimos la fe?</a:t>
            </a:r>
          </a:p>
          <a:p>
            <a:pPr marL="457200" indent="0">
              <a:buNone/>
            </a:pPr>
            <a:r>
              <a:rPr lang="es-ES_tradnl" b="1" dirty="0" smtClean="0"/>
              <a:t>Transmitimos la fe porque Jesús nos encarga: «Id, pues, y haced discípulos a todos los pueblos» (Mt 28,19). [91]</a:t>
            </a:r>
          </a:p>
          <a:p>
            <a:pPr marL="457200" indent="0">
              <a:buNone/>
            </a:pPr>
            <a:r>
              <a:rPr lang="es-ES_tradnl" dirty="0" smtClean="0"/>
              <a:t>Ningún cristiano auténtico deja la transmisión de la fe sólo en manos de los especialistas (maestros, sacerdo­tes, misioneros). Uno es cristiano para los demás. Esto quiere decir que todo cristiano auténtico desea que Dios llegue también a los demás. Se dice: «¡El Señor me necesita! Estoy bautizado, confirmado y soy responsable de que las personas de mi entorno tengan noticia de Dios y 'lleguen al conocimiento de la verdad'» (1 Tim 2,4b). La Madre Teresa empleaba una buena comparación: «A menudo puedes ver cables que cruzan las calles. Antes de que la corriente fluya por ellos no hay luz. El cable somos tú y yo. ¡La corriente es Dios! Tenemos el poder de dejar pasar la corriente a través de nosotros y de este modo generar la luz del mundo -JESÚS- o de negarnos a ser utilizados y de este modo permitir que se extienda la oscuridad». </a:t>
            </a:r>
            <a:r>
              <a:rPr lang="es-ES_tradnl" dirty="0" smtClean="0">
                <a:sym typeface="Wingdings 3"/>
              </a:rPr>
              <a:t></a:t>
            </a:r>
            <a:r>
              <a:rPr lang="es-ES_tradnl" dirty="0" smtClean="0">
                <a:hlinkClick r:id="rId3" action="ppaction://hlinksldjump"/>
              </a:rPr>
              <a:t>123</a:t>
            </a:r>
            <a:endParaRPr lang="es-ES_tradnl" dirty="0" smtClean="0"/>
          </a:p>
          <a:p>
            <a:pPr marL="457200" indent="0">
              <a:buNone/>
            </a:pPr>
            <a:endParaRPr lang="es-ES" b="1" dirty="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13</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III:</a:t>
            </a:r>
            <a:r>
              <a:rPr lang="es-ES_tradnl" sz="2800" dirty="0"/>
              <a:t> Creo en la Santa Iglesia católica</a:t>
            </a:r>
            <a:endParaRPr lang="es-ES" sz="2600" dirty="0"/>
          </a:p>
        </p:txBody>
      </p:sp>
      <p:sp>
        <p:nvSpPr>
          <p:cNvPr id="3" name="2 Marcador de contenido"/>
          <p:cNvSpPr>
            <a:spLocks noGrp="1"/>
          </p:cNvSpPr>
          <p:nvPr>
            <p:ph sz="quarter" idx="1"/>
          </p:nvPr>
        </p:nvSpPr>
        <p:spPr>
          <a:xfrm>
            <a:off x="457200" y="836712"/>
            <a:ext cx="7643192" cy="5328592"/>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457200" indent="-457200">
              <a:buSzPct val="71000"/>
              <a:buFont typeface="+mj-lt"/>
              <a:buAutoNum type="arabicPeriod" startAt="128"/>
            </a:pPr>
            <a:r>
              <a:rPr lang="es-ES_tradnl" i="1" dirty="0"/>
              <a:t>¿Qué quiere decir que la Iglesia es «templo del Espíritu Santo»?</a:t>
            </a:r>
            <a:endParaRPr lang="es-ES_tradnl" i="1" dirty="0" smtClean="0"/>
          </a:p>
          <a:p>
            <a:pPr marL="421200" indent="0">
              <a:buNone/>
            </a:pPr>
            <a:r>
              <a:rPr lang="es-ES_tradnl" b="1" dirty="0"/>
              <a:t>La Iglesia es el lugar del mundo donde el Espíritu Santo está plenamente presente. [797-801,809]</a:t>
            </a:r>
            <a:r>
              <a:rPr lang="es-ES_tradnl" b="1" dirty="0" smtClean="0"/>
              <a:t> </a:t>
            </a:r>
          </a:p>
          <a:p>
            <a:pPr marL="421200" indent="0">
              <a:buNone/>
            </a:pPr>
            <a:r>
              <a:rPr lang="es-ES_tradnl" dirty="0"/>
              <a:t>El pueblo de Israel adoraba a Dios en el templo de Jerusalén. Este templo ya no existe. Su puesto lo ha ocupado la Iglesia, que no está sujeta a un lugar determinado. «Donde dos o tres están reunidos en mi nombre, allí estoy yo en medio de ellos» (Mt 18,20). Quien vivifica a la Iglesia es el Espíritu de Cristo: habita en la palabra de la Sagrada Escritura y está presente en los signos sagrados de los </a:t>
            </a:r>
            <a:r>
              <a:rPr lang="es-ES_tradnl" dirty="0" smtClean="0">
                <a:sym typeface="Wingdings 3"/>
              </a:rPr>
              <a:t></a:t>
            </a:r>
            <a:r>
              <a:rPr lang="es-ES_tradnl" dirty="0" smtClean="0">
                <a:hlinkClick r:id="rId2" action="ppaction://hlinkpres?slideindex=1&amp;slidetitle="/>
              </a:rPr>
              <a:t>SACRAMENTOS</a:t>
            </a:r>
            <a:r>
              <a:rPr lang="es-ES_tradnl" dirty="0"/>
              <a:t>. Habita en los corazones de los fieles y habla en sus oraciones. Conduce a la Iglesia y le otorga sus dones (</a:t>
            </a:r>
            <a:r>
              <a:rPr lang="es-ES_tradnl" dirty="0" smtClean="0">
                <a:sym typeface="Wingdings 3"/>
              </a:rPr>
              <a:t></a:t>
            </a:r>
            <a:r>
              <a:rPr lang="es-ES_tradnl" dirty="0" smtClean="0">
                <a:hlinkClick r:id="rId2" action="ppaction://hlinkpres?slideindex=1&amp;slidetitle="/>
              </a:rPr>
              <a:t>CARISMAS</a:t>
            </a:r>
            <a:r>
              <a:rPr lang="es-ES_tradnl" dirty="0"/>
              <a:t>), tanto los sencillos como los extraordinarios. Quien se confía al Espíritu Santo puede experimentar también hoy verdaderos milagros. </a:t>
            </a:r>
            <a:r>
              <a:rPr lang="es-ES_tradnl" dirty="0" smtClean="0">
                <a:sym typeface="Wingdings 3"/>
              </a:rPr>
              <a:t></a:t>
            </a:r>
            <a:r>
              <a:rPr lang="es-ES_tradnl" dirty="0" smtClean="0">
                <a:hlinkClick r:id="rId3" action="ppaction://hlinksldjump"/>
              </a:rPr>
              <a:t>113</a:t>
            </a:r>
            <a:r>
              <a:rPr lang="es-ES_tradnl" dirty="0" smtClean="0"/>
              <a:t>-</a:t>
            </a:r>
            <a:r>
              <a:rPr lang="es-ES_tradnl" dirty="0" smtClean="0">
                <a:hlinkClick r:id="rId4" action="ppaction://hlinksldjump"/>
              </a:rPr>
              <a:t>120</a:t>
            </a:r>
            <a:r>
              <a:rPr lang="es-ES_tradnl" dirty="0" smtClean="0"/>
              <a:t>,</a:t>
            </a:r>
            <a:r>
              <a:rPr lang="es-ES_tradnl" dirty="0" smtClean="0">
                <a:hlinkClick r:id="rId5" action="ppaction://hlinksldjump"/>
              </a:rPr>
              <a:t>203</a:t>
            </a:r>
            <a:r>
              <a:rPr lang="es-ES_tradnl" dirty="0" smtClean="0"/>
              <a:t>-</a:t>
            </a:r>
            <a:r>
              <a:rPr lang="es-ES_tradnl" dirty="0" smtClean="0">
                <a:hlinkClick r:id="rId6" action="ppaction://hlinksldjump"/>
              </a:rPr>
              <a:t>205</a:t>
            </a:r>
            <a:r>
              <a:rPr lang="es-ES_tradnl" dirty="0" smtClean="0"/>
              <a:t>,</a:t>
            </a:r>
            <a:r>
              <a:rPr lang="es-ES_tradnl" dirty="0" smtClean="0">
                <a:hlinkClick r:id="rId7" action="ppaction://hlinksldjump"/>
              </a:rPr>
              <a:t>310</a:t>
            </a:r>
            <a:r>
              <a:rPr lang="es-ES_tradnl" dirty="0" smtClean="0"/>
              <a:t>-</a:t>
            </a:r>
            <a:r>
              <a:rPr lang="es-ES_tradnl" dirty="0" smtClean="0">
                <a:hlinkClick r:id="rId8" action="ppaction://hlinksldjump"/>
              </a:rPr>
              <a:t>311</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130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9" action="ppaction://hlinksldjump"/>
              </a:rPr>
              <a:t>I</a:t>
            </a:r>
            <a:r>
              <a:rPr lang="es-ES" sz="1400" dirty="0" smtClean="0"/>
              <a:t> (1-165), </a:t>
            </a:r>
            <a:r>
              <a:rPr lang="es-ES" sz="1400" dirty="0" smtClean="0">
                <a:hlinkClick r:id="rId10" action="ppaction://hlinksldjump"/>
              </a:rPr>
              <a:t>II</a:t>
            </a:r>
            <a:r>
              <a:rPr lang="es-ES" sz="1400" dirty="0" smtClean="0"/>
              <a:t> (166-278), </a:t>
            </a:r>
            <a:r>
              <a:rPr lang="es-ES" sz="1400" dirty="0" smtClean="0">
                <a:hlinkClick r:id="rId11" action="ppaction://hlinksldjump"/>
              </a:rPr>
              <a:t>III</a:t>
            </a:r>
            <a:r>
              <a:rPr lang="es-ES" sz="1400" dirty="0" smtClean="0"/>
              <a:t> (279-468), </a:t>
            </a:r>
            <a:r>
              <a:rPr lang="es-ES" sz="1400" dirty="0" smtClean="0">
                <a:hlinkClick r:id="rId12" action="ppaction://hlinksldjump"/>
              </a:rPr>
              <a:t>IV</a:t>
            </a:r>
            <a:r>
              <a:rPr lang="es-ES" sz="1400" dirty="0" smtClean="0"/>
              <a:t> (469-527)</a:t>
            </a:r>
            <a:endParaRPr lang="es-ES" sz="1400" dirty="0"/>
          </a:p>
        </p:txBody>
      </p:sp>
    </p:spTree>
    <p:extLst>
      <p:ext uri="{BB962C8B-B14F-4D97-AF65-F5344CB8AC3E}">
        <p14:creationId xmlns:p14="http://schemas.microsoft.com/office/powerpoint/2010/main" val="21071885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796950"/>
          </a:xfrm>
        </p:spPr>
        <p:txBody>
          <a:bodyPr>
            <a:normAutofit fontScale="90000"/>
          </a:bodyPr>
          <a:lstStyle/>
          <a:p>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5400600"/>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457200" indent="-457200">
              <a:buSzPct val="71000"/>
              <a:buFont typeface="+mj-lt"/>
              <a:buAutoNum type="arabicPeriod" startAt="129"/>
            </a:pPr>
            <a:r>
              <a:rPr lang="es-ES_tradnl" dirty="0"/>
              <a:t>¿</a:t>
            </a:r>
            <a:r>
              <a:rPr lang="es-ES_tradnl" i="1" dirty="0"/>
              <a:t>Por qué sólo puede haber </a:t>
            </a:r>
            <a:r>
              <a:rPr lang="es-ES_tradnl" i="1" u="sng" dirty="0"/>
              <a:t>una</a:t>
            </a:r>
            <a:r>
              <a:rPr lang="es-ES_tradnl" i="1" dirty="0"/>
              <a:t> Iglesia?</a:t>
            </a:r>
            <a:endParaRPr lang="es-ES_tradnl" i="1" dirty="0" smtClean="0"/>
          </a:p>
          <a:p>
            <a:pPr marL="421200" indent="0">
              <a:buNone/>
            </a:pPr>
            <a:r>
              <a:rPr lang="es-ES_tradnl" b="1" dirty="0"/>
              <a:t>Así como sólo existe un único Cristo, sólo puede existir un único cuerpo de Cristo, una única esposa de Cristo, y por tanto sólo una única Iglesia de Cristo. Él es la Cabeza; la Iglesia, su Cuerpo. Juntos forman el «Cristo total» (san Agustín). Así como el cuerpo tiene muchos miembros, pero es solamente uno, así la Iglesia una existe en y está formada por muchas Iglesias particulares (diócesis). [811-816, 866, 870]</a:t>
            </a:r>
            <a:r>
              <a:rPr lang="es-ES_tradnl" b="1" dirty="0" smtClean="0"/>
              <a:t> </a:t>
            </a:r>
          </a:p>
          <a:p>
            <a:pPr marL="421200" indent="0">
              <a:buNone/>
            </a:pPr>
            <a:r>
              <a:rPr lang="es-ES_tradnl" dirty="0"/>
              <a:t>Jesús edificó su Iglesia sobre el fundamento de los </a:t>
            </a:r>
            <a:r>
              <a:rPr lang="es-ES_tradnl" dirty="0" smtClean="0">
                <a:sym typeface="Wingdings 3"/>
              </a:rPr>
              <a:t></a:t>
            </a:r>
            <a:r>
              <a:rPr lang="es-ES_tradnl" dirty="0" smtClean="0">
                <a:hlinkClick r:id="rId2" action="ppaction://hlinkpres?slideindex=1&amp;slidetitle="/>
              </a:rPr>
              <a:t>APÓSTOLES</a:t>
            </a:r>
            <a:r>
              <a:rPr lang="es-ES_tradnl" dirty="0"/>
              <a:t>, que permanece hasta hoy. Es la Iglesia que subsiste en la Iglesia católica. La fe de los </a:t>
            </a:r>
            <a:r>
              <a:rPr lang="es-ES_tradnl" dirty="0">
                <a:hlinkClick r:id="rId2" action="ppaction://hlinkpres?slideindex=1&amp;slidetitle="/>
              </a:rPr>
              <a:t>APÓSTOLES</a:t>
            </a:r>
            <a:r>
              <a:rPr lang="es-ES_tradnl" dirty="0"/>
              <a:t>, bajo la dirección del ministerio de Pedro, que «preside en la caridad» (san Ignacio de Antioquía), se transmitió en la Iglesia de generación en generación. También los </a:t>
            </a:r>
            <a:r>
              <a:rPr lang="es-ES_tradnl" dirty="0" smtClean="0">
                <a:sym typeface="Wingdings 3"/>
              </a:rPr>
              <a:t></a:t>
            </a:r>
            <a:r>
              <a:rPr lang="es-ES_tradnl" dirty="0" smtClean="0">
                <a:hlinkClick r:id="rId2" action="ppaction://hlinkpres?slideindex=1&amp;slidetitle="/>
              </a:rPr>
              <a:t>SACRAMENTOS</a:t>
            </a:r>
            <a:r>
              <a:rPr lang="es-ES_tradnl" dirty="0"/>
              <a:t>, que Jesús confió al colegio apostólico, siguen actuando con la misma fuerza de su origen.</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131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5321678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796950"/>
          </a:xfrm>
        </p:spPr>
        <p:txBody>
          <a:bodyPr>
            <a:normAutofit fontScale="90000"/>
          </a:bodyPr>
          <a:lstStyle/>
          <a:p>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5400600"/>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457200" indent="-457200">
              <a:buSzPct val="71000"/>
              <a:buFont typeface="+mj-lt"/>
              <a:buAutoNum type="arabicPeriod" startAt="130"/>
            </a:pPr>
            <a:r>
              <a:rPr lang="es-ES_tradnl" dirty="0"/>
              <a:t>¿</a:t>
            </a:r>
            <a:r>
              <a:rPr lang="es-ES_tradnl" i="1" dirty="0"/>
              <a:t>También los cristianos no católicos son nuestros hermanos </a:t>
            </a:r>
            <a:r>
              <a:rPr lang="es-ES_tradnl" dirty="0"/>
              <a:t>y </a:t>
            </a:r>
            <a:r>
              <a:rPr lang="es-ES_tradnl" i="1" dirty="0"/>
              <a:t>hermanas?</a:t>
            </a:r>
            <a:endParaRPr lang="es-ES_tradnl" i="1" dirty="0" smtClean="0"/>
          </a:p>
          <a:p>
            <a:pPr marL="421200" indent="0">
              <a:buNone/>
            </a:pPr>
            <a:r>
              <a:rPr lang="es-ES_tradnl" b="1" dirty="0"/>
              <a:t>Todos los bautizados pertenecen a la Iglesia de Cristo. Por eso también los bautizados que están separados de la plena comunión con la Iglesia católica se llaman con razón cristianos y son por ello nuestros hermanos y hermanas. [817-819]</a:t>
            </a:r>
            <a:r>
              <a:rPr lang="es-ES_tradnl" b="1" dirty="0" smtClean="0"/>
              <a:t> </a:t>
            </a:r>
          </a:p>
          <a:p>
            <a:pPr marL="421200" indent="0">
              <a:buNone/>
            </a:pPr>
            <a:r>
              <a:rPr lang="es-ES_tradnl" dirty="0"/>
              <a:t>Las rupturas de la única Iglesia de Cristo surgieron por falsificaciones de la doctrina de Cristo, por faltas humanas y por escasa disposición a la reconciliación (con frecuencia en los representantes de ambas partes). Los cristianos de hoy no son responsables de las divisiones históricas de la Iglesia. El Espíritu Santo actúa también en las </a:t>
            </a:r>
            <a:r>
              <a:rPr lang="es-ES_tradnl" dirty="0" smtClean="0">
                <a:sym typeface="Wingdings 3"/>
              </a:rPr>
              <a:t></a:t>
            </a:r>
            <a:r>
              <a:rPr lang="es-ES_tradnl" dirty="0" smtClean="0">
                <a:hlinkClick r:id="rId2" action="ppaction://hlinkpres?slideindex=1&amp;slidetitle="/>
              </a:rPr>
              <a:t>IGLESIAS </a:t>
            </a:r>
            <a:r>
              <a:rPr lang="es-ES_tradnl" dirty="0">
                <a:hlinkClick r:id="rId2" action="ppaction://hlinkpres?slideindex=1&amp;slidetitle="/>
              </a:rPr>
              <a:t>y COMUNIDADES ECLESIALES </a:t>
            </a:r>
            <a:r>
              <a:rPr lang="es-ES_tradnl" dirty="0"/>
              <a:t>separadas de la Iglesia católica para la salvación de los hombres. Todos los dones en ellas presentes, como por ejemplo la Sagrada Escritura, los </a:t>
            </a:r>
            <a:r>
              <a:rPr lang="es-ES_tradnl" dirty="0" smtClean="0">
                <a:sym typeface="Wingdings 3"/>
              </a:rPr>
              <a:t></a:t>
            </a:r>
            <a:r>
              <a:rPr lang="es-ES_tradnl" dirty="0" smtClean="0">
                <a:hlinkClick r:id="rId2" action="ppaction://hlinkpres?slideindex=1&amp;slidetitle="/>
              </a:rPr>
              <a:t>SACRAMENTOS</a:t>
            </a:r>
            <a:r>
              <a:rPr lang="es-ES_tradnl" dirty="0"/>
              <a:t>, la fe, la esperanza, la caridad y otros </a:t>
            </a:r>
            <a:r>
              <a:rPr lang="es-ES_tradnl" dirty="0" smtClean="0">
                <a:sym typeface="Wingdings 3"/>
              </a:rPr>
              <a:t></a:t>
            </a:r>
            <a:r>
              <a:rPr lang="es-ES_tradnl" dirty="0" smtClean="0">
                <a:hlinkClick r:id="rId2" action="ppaction://hlinkpres?slideindex=1&amp;slidetitle="/>
              </a:rPr>
              <a:t>CARISMAS</a:t>
            </a:r>
            <a:r>
              <a:rPr lang="es-ES_tradnl" dirty="0"/>
              <a:t>, proceden de Cristo. Donde habita el Espíritu de Cristo, hay una dinámica interna en dirección a la «reunificación», porque lo que pertenece a un mismo ser tiende a unirse.</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132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6458543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796950"/>
          </a:xfrm>
        </p:spPr>
        <p:txBody>
          <a:bodyPr>
            <a:normAutofit fontScale="90000"/>
          </a:bodyPr>
          <a:lstStyle/>
          <a:p>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5472608"/>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457200" indent="-457200">
              <a:buSzPct val="71000"/>
              <a:buFont typeface="+mj-lt"/>
              <a:buAutoNum type="arabicPeriod" startAt="131"/>
            </a:pPr>
            <a:r>
              <a:rPr lang="es-ES_tradnl" i="1" dirty="0"/>
              <a:t>¿Qué debemos hacer por la unidad de los cristianos?</a:t>
            </a:r>
            <a:endParaRPr lang="es-ES_tradnl" i="1" dirty="0" smtClean="0"/>
          </a:p>
          <a:p>
            <a:pPr marL="421200" indent="0">
              <a:buNone/>
            </a:pPr>
            <a:r>
              <a:rPr lang="es-ES_tradnl" b="1" dirty="0"/>
              <a:t>Debemos escuchar las palabras y los hechos de Cristo, cuya voluntad declarada es «que todos sean uno» (</a:t>
            </a:r>
            <a:r>
              <a:rPr lang="es-ES_tradnl" b="1" dirty="0" err="1"/>
              <a:t>Jn</a:t>
            </a:r>
            <a:r>
              <a:rPr lang="es-ES_tradnl" b="1" dirty="0"/>
              <a:t> 17,21). [820-822]</a:t>
            </a:r>
            <a:r>
              <a:rPr lang="es-ES_tradnl" b="1" dirty="0" smtClean="0"/>
              <a:t> </a:t>
            </a:r>
          </a:p>
          <a:p>
            <a:pPr marL="421200" indent="0">
              <a:buNone/>
            </a:pPr>
            <a:r>
              <a:rPr lang="es-ES_tradnl" dirty="0"/>
              <a:t>Independientemente de la edad de cada cual, la unidad de los cristianos nos afecta a todos. La unidad fue uno de los deseos más importantes de Jesús: «Que todos sean uno [ ... ] para que el mundo crea que tú me has enviado» (</a:t>
            </a:r>
            <a:r>
              <a:rPr lang="es-ES_tradnl" dirty="0" err="1"/>
              <a:t>Jn</a:t>
            </a:r>
            <a:r>
              <a:rPr lang="es-ES_tradnl" dirty="0"/>
              <a:t> 17,21). Las divisiones son como heridas en el Cuerpo de Cristo, duelen y supuran. Las divisiones conducen a enemistades y debilitan la fe y la credibilidad de los cristianos. Para que el escándalo de la separación desaparezca del mundo es necesaria la conversión de todos los afectados, también el conocimiento de las propias convicciones de fe y las controversias con las de los otros, pero especialmente es necesaria la oración común y el servicio común de los cristianos a los hombres. Los responsables de la Iglesia no deben dejar que se interrumpa el diálogo teológico.</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133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432115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796950"/>
          </a:xfrm>
        </p:spPr>
        <p:txBody>
          <a:bodyPr>
            <a:normAutofit fontScale="90000"/>
          </a:bodyPr>
          <a:lstStyle/>
          <a:p>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5400600"/>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457200" indent="-457200">
              <a:buSzPct val="71000"/>
              <a:buFont typeface="+mj-lt"/>
              <a:buAutoNum type="arabicPeriod" startAt="132"/>
            </a:pPr>
            <a:r>
              <a:rPr lang="es-ES_tradnl" dirty="0"/>
              <a:t>¿</a:t>
            </a:r>
            <a:r>
              <a:rPr lang="es-ES_tradnl" i="1" dirty="0"/>
              <a:t>Por qué es santa la Iglesia?</a:t>
            </a:r>
            <a:endParaRPr lang="es-ES_tradnl" i="1" dirty="0" smtClean="0"/>
          </a:p>
          <a:p>
            <a:pPr marL="421200" indent="0">
              <a:buNone/>
            </a:pPr>
            <a:r>
              <a:rPr lang="es-ES_tradnl" b="1" dirty="0"/>
              <a:t>La Iglesia no es santa porque todos sus miembros sean santos, sino porque Dios es santo y actúa en ella y por ella. Todos los miembros de la Iglesia están santificados por el bautismo. [823-829]</a:t>
            </a:r>
            <a:r>
              <a:rPr lang="es-ES_tradnl" b="1" dirty="0" smtClean="0"/>
              <a:t> </a:t>
            </a:r>
          </a:p>
          <a:p>
            <a:pPr marL="421200" indent="0">
              <a:buNone/>
            </a:pPr>
            <a:r>
              <a:rPr lang="es-ES_tradnl" dirty="0"/>
              <a:t>Siempre que nos dejamos tocar por el Dios trino, crecemos en el amor, somos </a:t>
            </a:r>
            <a:r>
              <a:rPr lang="es-ES_tradnl" i="1" dirty="0"/>
              <a:t>santificados </a:t>
            </a:r>
            <a:r>
              <a:rPr lang="es-ES_tradnl" dirty="0"/>
              <a:t>y santos. Los santos son amantes, no porque ellos sean capaces de amar por sí mismos, sino porque Dios los ha tocado. Ellos transmiten a los hombres el amor que han experimentado de Dios, cada uno en su modo propio, a menudo original. Llegados junto a Dios santifican también a la Iglesia, porque «pasan su cielo» apoyándonos a nosotros en el camino de la </a:t>
            </a:r>
            <a:r>
              <a:rPr lang="es-ES_tradnl" dirty="0" smtClean="0">
                <a:sym typeface="Wingdings 3"/>
              </a:rPr>
              <a:t></a:t>
            </a:r>
            <a:r>
              <a:rPr lang="es-ES_tradnl" dirty="0" smtClean="0">
                <a:hlinkClick r:id="rId2" action="ppaction://hlinkpres?slideindex=1&amp;slidetitle="/>
              </a:rPr>
              <a:t>SANTIDAD</a:t>
            </a:r>
            <a:r>
              <a:rPr lang="es-ES_tradnl" dirty="0"/>
              <a:t>. </a:t>
            </a:r>
            <a:r>
              <a:rPr lang="es-ES_tradnl" dirty="0" smtClean="0">
                <a:sym typeface="Wingdings 3"/>
              </a:rPr>
              <a:t></a:t>
            </a:r>
            <a:r>
              <a:rPr lang="es-ES_tradnl" dirty="0" smtClean="0">
                <a:sym typeface="Wingdings 3"/>
                <a:hlinkClick r:id="rId3" action="ppaction://hlinksldjump"/>
              </a:rPr>
              <a:t>1</a:t>
            </a:r>
            <a:r>
              <a:rPr lang="es-ES_tradnl" dirty="0" smtClean="0">
                <a:hlinkClick r:id="rId3" action="ppaction://hlinksldjump"/>
              </a:rPr>
              <a:t>24</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134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2603219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796950"/>
          </a:xfrm>
        </p:spPr>
        <p:txBody>
          <a:bodyPr>
            <a:normAutofit fontScale="90000"/>
          </a:bodyPr>
          <a:lstStyle/>
          <a:p>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4968552"/>
          </a:xfrm>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SzPct val="71000"/>
              <a:buFont typeface="+mj-lt"/>
              <a:buAutoNum type="arabicPeriod" startAt="133"/>
            </a:pPr>
            <a:r>
              <a:rPr lang="es-ES_tradnl" dirty="0"/>
              <a:t>¿</a:t>
            </a:r>
            <a:r>
              <a:rPr lang="es-ES_tradnl" i="1" dirty="0"/>
              <a:t>Por qué se llama católica la Iglesia?</a:t>
            </a:r>
            <a:endParaRPr lang="es-ES_tradnl" i="1" dirty="0" smtClean="0"/>
          </a:p>
          <a:p>
            <a:pPr marL="421200" indent="0">
              <a:buNone/>
            </a:pPr>
            <a:r>
              <a:rPr lang="es-ES_tradnl" b="1" dirty="0"/>
              <a:t>«Católico» (del griego </a:t>
            </a:r>
            <a:r>
              <a:rPr lang="es-ES_tradnl" b="1" i="1" dirty="0" err="1"/>
              <a:t>katholon</a:t>
            </a:r>
            <a:r>
              <a:rPr lang="es-ES_tradnl" b="1" i="1" dirty="0"/>
              <a:t>) </a:t>
            </a:r>
            <a:r>
              <a:rPr lang="es-ES_tradnl" b="1" dirty="0"/>
              <a:t>quiere decir estar referido a la totalidad. La Iglesia es católica porque Cristo la ha llamado a confesar </a:t>
            </a:r>
            <a:r>
              <a:rPr lang="es-ES_tradnl" b="1" i="1" dirty="0"/>
              <a:t>toda </a:t>
            </a:r>
            <a:r>
              <a:rPr lang="es-ES_tradnl" b="1" dirty="0"/>
              <a:t>la fe, a conservar y dispensar </a:t>
            </a:r>
            <a:r>
              <a:rPr lang="es-ES_tradnl" b="1" i="1" dirty="0"/>
              <a:t>todos </a:t>
            </a:r>
            <a:r>
              <a:rPr lang="es-ES_tradnl" b="1" dirty="0"/>
              <a:t>los </a:t>
            </a:r>
            <a:r>
              <a:rPr lang="es-ES_tradnl" b="1" dirty="0">
                <a:sym typeface="Wingdings 3"/>
              </a:rPr>
              <a:t></a:t>
            </a:r>
            <a:r>
              <a:rPr lang="es-ES_tradnl" b="1" dirty="0">
                <a:hlinkClick r:id="rId2" action="ppaction://hlinkpres?slideindex=1&amp;slidetitle="/>
              </a:rPr>
              <a:t>SACRAMENTOS</a:t>
            </a:r>
            <a:r>
              <a:rPr lang="es-ES_tradnl" b="1" dirty="0"/>
              <a:t> y a anunciar a </a:t>
            </a:r>
            <a:r>
              <a:rPr lang="es-ES_tradnl" b="1" i="1" dirty="0"/>
              <a:t>todos </a:t>
            </a:r>
            <a:r>
              <a:rPr lang="es-ES_tradnl" b="1" dirty="0"/>
              <a:t>la Buena Noticia; y la ha enviado a </a:t>
            </a:r>
            <a:r>
              <a:rPr lang="es-ES_tradnl" b="1" i="1" dirty="0"/>
              <a:t>todos </a:t>
            </a:r>
            <a:r>
              <a:rPr lang="es-ES_tradnl" b="1" dirty="0"/>
              <a:t>los pueblos. [830-631,849-856]</a:t>
            </a:r>
            <a:r>
              <a:rPr lang="es-ES_tradnl" b="1" dirty="0" smtClean="0"/>
              <a:t> </a:t>
            </a:r>
          </a:p>
          <a:p>
            <a:pPr marL="421200" indent="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135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6355699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796950"/>
          </a:xfrm>
        </p:spPr>
        <p:txBody>
          <a:bodyPr>
            <a:normAutofit fontScale="90000"/>
          </a:bodyPr>
          <a:lstStyle/>
          <a:p>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5256584"/>
          </a:xfrm>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SzPct val="71000"/>
              <a:buFont typeface="+mj-lt"/>
              <a:buAutoNum type="arabicPeriod" startAt="134"/>
            </a:pPr>
            <a:r>
              <a:rPr lang="es-ES_tradnl" i="1" dirty="0"/>
              <a:t>¿Quién pertenece a la Iglesia católica?</a:t>
            </a:r>
            <a:endParaRPr lang="es-ES_tradnl" i="1" dirty="0" smtClean="0"/>
          </a:p>
          <a:p>
            <a:pPr marL="421200" indent="0">
              <a:buNone/>
            </a:pPr>
            <a:r>
              <a:rPr lang="es-ES_tradnl" b="1" dirty="0"/>
              <a:t>Pertenece a la plena comunión con la Iglesia católica quien se vincula a Jesucristo en unidad con el </a:t>
            </a:r>
            <a:r>
              <a:rPr lang="es-ES_tradnl" b="1" dirty="0" smtClean="0">
                <a:sym typeface="Wingdings 3"/>
              </a:rPr>
              <a:t></a:t>
            </a:r>
            <a:r>
              <a:rPr lang="es-ES_tradnl" b="1" dirty="0" smtClean="0">
                <a:sym typeface="Wingdings 3"/>
                <a:hlinkClick r:id="rId2" action="ppaction://hlinkpres?slideindex=1&amp;slidetitle="/>
              </a:rPr>
              <a:t>P</a:t>
            </a:r>
            <a:r>
              <a:rPr lang="es-ES_tradnl" b="1" dirty="0" smtClean="0">
                <a:hlinkClick r:id="rId2" action="ppaction://hlinkpres?slideindex=1&amp;slidetitle="/>
              </a:rPr>
              <a:t>APA</a:t>
            </a:r>
            <a:r>
              <a:rPr lang="es-ES_tradnl" b="1" dirty="0" smtClean="0"/>
              <a:t> </a:t>
            </a:r>
            <a:r>
              <a:rPr lang="es-ES_tradnl" b="1" dirty="0"/>
              <a:t>y los </a:t>
            </a:r>
            <a:r>
              <a:rPr lang="es-ES_tradnl" b="1" dirty="0" smtClean="0">
                <a:sym typeface="Wingdings 3"/>
              </a:rPr>
              <a:t></a:t>
            </a:r>
            <a:r>
              <a:rPr lang="es-ES_tradnl" b="1" dirty="0" smtClean="0">
                <a:hlinkClick r:id="rId2" action="ppaction://hlinkpres?slideindex=1&amp;slidetitle="/>
              </a:rPr>
              <a:t>OBISPOS</a:t>
            </a:r>
            <a:r>
              <a:rPr lang="es-ES_tradnl" b="1" dirty="0" smtClean="0"/>
              <a:t> </a:t>
            </a:r>
            <a:r>
              <a:rPr lang="es-ES_tradnl" b="1" dirty="0"/>
              <a:t>mediante la confesión de la fe católica y la recepción de los </a:t>
            </a:r>
            <a:r>
              <a:rPr lang="es-ES_tradnl" b="1" dirty="0" smtClean="0">
                <a:sym typeface="Wingdings 3"/>
              </a:rPr>
              <a:t></a:t>
            </a:r>
            <a:r>
              <a:rPr lang="es-ES_tradnl" b="1" dirty="0" smtClean="0">
                <a:hlinkClick r:id="rId2" action="ppaction://hlinkpres?slideindex=1&amp;slidetitle="/>
              </a:rPr>
              <a:t>SACRAMENTOS</a:t>
            </a:r>
            <a:r>
              <a:rPr lang="es-ES_tradnl" b="1" dirty="0"/>
              <a:t>. [836-838]</a:t>
            </a:r>
            <a:r>
              <a:rPr lang="es-ES_tradnl" b="1" dirty="0" smtClean="0"/>
              <a:t> </a:t>
            </a:r>
          </a:p>
          <a:p>
            <a:pPr marL="421200" indent="0">
              <a:buNone/>
            </a:pPr>
            <a:r>
              <a:rPr lang="es-ES_tradnl" dirty="0" smtClean="0"/>
              <a:t>Dios </a:t>
            </a:r>
            <a:r>
              <a:rPr lang="es-ES_tradnl" dirty="0"/>
              <a:t>quiso </a:t>
            </a:r>
            <a:r>
              <a:rPr lang="es-ES_tradnl" i="1" dirty="0"/>
              <a:t>una </a:t>
            </a:r>
            <a:r>
              <a:rPr lang="es-ES_tradnl" dirty="0"/>
              <a:t>Iglesia para </a:t>
            </a:r>
            <a:r>
              <a:rPr lang="es-ES_tradnl" i="1" dirty="0"/>
              <a:t>todos. </a:t>
            </a:r>
            <a:r>
              <a:rPr lang="es-ES_tradnl" dirty="0"/>
              <a:t>Por desgracia los cristianos hemos sido infieles a este deseo de Cristo. Sin embargo hoy estamos aún unidos entre nosotros estrechamente mediante la fe y el bautismo común.</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136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1263764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796950"/>
          </a:xfrm>
        </p:spPr>
        <p:txBody>
          <a:bodyPr>
            <a:normAutofit fontScale="90000"/>
          </a:bodyPr>
          <a:lstStyle/>
          <a:p>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5328592"/>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marL="457200" indent="-457200">
              <a:buSzPct val="71000"/>
              <a:buFont typeface="+mj-lt"/>
              <a:buAutoNum type="arabicPeriod" startAt="135"/>
            </a:pPr>
            <a:r>
              <a:rPr lang="es-ES_tradnl" i="1" dirty="0"/>
              <a:t>¿Qué relación tiene la Iglesia con los judíos?</a:t>
            </a:r>
            <a:endParaRPr lang="es-ES_tradnl" i="1" dirty="0" smtClean="0"/>
          </a:p>
          <a:p>
            <a:pPr marL="421200" indent="0">
              <a:buNone/>
            </a:pPr>
            <a:r>
              <a:rPr lang="es-ES_tradnl" b="1" dirty="0"/>
              <a:t>Los judíos son los «hermanos mayores» de los cristianos, porque Dios los amó en primer lugar y les habló primero a ellos. El hecho de que Jesucristo, como hombre, sea un judío, nos une. Que la Iglesia </a:t>
            </a:r>
            <a:r>
              <a:rPr lang="es-ES_tradnl" b="1" i="1" dirty="0"/>
              <a:t>reconozca </a:t>
            </a:r>
            <a:r>
              <a:rPr lang="es-ES_tradnl" b="1" dirty="0"/>
              <a:t>en él al Hijo de Dios vivo, nos separa. Estamos unidos en la espera de la venida definitiva del Mesías. [839-840]</a:t>
            </a:r>
            <a:r>
              <a:rPr lang="es-ES_tradnl" b="1" dirty="0" smtClean="0"/>
              <a:t> </a:t>
            </a:r>
          </a:p>
          <a:p>
            <a:pPr marL="421200" indent="0">
              <a:buNone/>
            </a:pPr>
            <a:r>
              <a:rPr lang="es-ES_tradnl" dirty="0"/>
              <a:t>La fe judía es la raíz de nuestra fe. La Sagrada Escritura de los judíos, que nosotros llamamos </a:t>
            </a:r>
            <a:r>
              <a:rPr lang="es-ES_tradnl" dirty="0" smtClean="0">
                <a:sym typeface="Wingdings 3"/>
              </a:rPr>
              <a:t></a:t>
            </a:r>
            <a:r>
              <a:rPr lang="es-ES_tradnl" dirty="0" smtClean="0">
                <a:hlinkClick r:id="rId2" action="ppaction://hlinkpres?slideindex=1&amp;slidetitle="/>
              </a:rPr>
              <a:t>ANTIGUO </a:t>
            </a:r>
            <a:r>
              <a:rPr lang="es-ES_tradnl" dirty="0">
                <a:hlinkClick r:id="rId2" action="ppaction://hlinkpres?slideindex=1&amp;slidetitle="/>
              </a:rPr>
              <a:t>TESTAMENTO</a:t>
            </a:r>
            <a:r>
              <a:rPr lang="es-ES_tradnl" dirty="0"/>
              <a:t>, es la primera parte de nuestra Sagrada Escritura. La visión judeocristiana del hombre, cuya ética está marcada por los diez mandamientos, es el fundamento de las democracias occidentales. Es vergonzoso que los cristianos, a lo largo de muchos siglos, no hayan querido admitir este parentesco tan estrecho con el judaísmo y, con justificaciones </a:t>
            </a:r>
            <a:r>
              <a:rPr lang="es-ES_tradnl" dirty="0" err="1"/>
              <a:t>pseudoteológicas</a:t>
            </a:r>
            <a:r>
              <a:rPr lang="es-ES_tradnl" dirty="0"/>
              <a:t>, hayan contribuido a fomentar un odio a los judíos que a menudo ha tenido efectos mortales. El papa beato Juan Pablo II, con motivo del Jubileo del año 2000, pidió expresamente perdón por ello. El Concilio Vaticano II deja claro que no se debe imputar a los judíos como pueblo ninguna culpa colectiva en la muerte en cruz de Jesús. </a:t>
            </a:r>
            <a:r>
              <a:rPr lang="es-ES_tradnl" dirty="0">
                <a:sym typeface="Wingdings 3"/>
              </a:rPr>
              <a:t></a:t>
            </a:r>
            <a:r>
              <a:rPr lang="es-ES_tradnl" dirty="0">
                <a:hlinkClick r:id="rId3" action="ppaction://hlinksldjump"/>
              </a:rPr>
              <a:t>96</a:t>
            </a:r>
            <a:r>
              <a:rPr lang="es-ES_tradnl" dirty="0"/>
              <a:t>-</a:t>
            </a:r>
            <a:r>
              <a:rPr lang="es-ES_tradnl" dirty="0">
                <a:hlinkClick r:id="rId4" action="ppaction://hlinksldjump"/>
              </a:rPr>
              <a:t>97</a:t>
            </a:r>
            <a:r>
              <a:rPr lang="es-ES_tradnl" dirty="0"/>
              <a:t>,</a:t>
            </a:r>
            <a:r>
              <a:rPr lang="es-ES_tradnl" dirty="0">
                <a:hlinkClick r:id="rId5" action="ppaction://hlinksldjump"/>
              </a:rPr>
              <a:t>335</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137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6" action="ppaction://hlinksldjump"/>
              </a:rPr>
              <a:t>I</a:t>
            </a:r>
            <a:r>
              <a:rPr lang="es-ES" sz="1400" dirty="0" smtClean="0"/>
              <a:t> (1-165), </a:t>
            </a:r>
            <a:r>
              <a:rPr lang="es-ES" sz="1400" dirty="0" smtClean="0">
                <a:hlinkClick r:id="rId7" action="ppaction://hlinksldjump"/>
              </a:rPr>
              <a:t>II</a:t>
            </a:r>
            <a:r>
              <a:rPr lang="es-ES" sz="1400" dirty="0" smtClean="0"/>
              <a:t> (166-278), </a:t>
            </a:r>
            <a:r>
              <a:rPr lang="es-ES" sz="1400" dirty="0" smtClean="0">
                <a:hlinkClick r:id="rId8" action="ppaction://hlinksldjump"/>
              </a:rPr>
              <a:t>III</a:t>
            </a:r>
            <a:r>
              <a:rPr lang="es-ES" sz="1400" dirty="0" smtClean="0"/>
              <a:t> (279-468), </a:t>
            </a:r>
            <a:r>
              <a:rPr lang="es-ES" sz="1400" dirty="0" smtClean="0">
                <a:hlinkClick r:id="rId9" action="ppaction://hlinksldjump"/>
              </a:rPr>
              <a:t>IV</a:t>
            </a:r>
            <a:r>
              <a:rPr lang="es-ES" sz="1400" dirty="0" smtClean="0"/>
              <a:t> (469-527)</a:t>
            </a:r>
            <a:endParaRPr lang="es-ES" sz="1400" dirty="0"/>
          </a:p>
        </p:txBody>
      </p:sp>
    </p:spTree>
    <p:extLst>
      <p:ext uri="{BB962C8B-B14F-4D97-AF65-F5344CB8AC3E}">
        <p14:creationId xmlns:p14="http://schemas.microsoft.com/office/powerpoint/2010/main" val="2367745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796950"/>
          </a:xfrm>
        </p:spPr>
        <p:txBody>
          <a:bodyPr>
            <a:normAutofit fontScale="90000"/>
          </a:bodyPr>
          <a:lstStyle/>
          <a:p>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5472608"/>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marL="457200" indent="-457200">
              <a:buSzPct val="71000"/>
              <a:buFont typeface="+mj-lt"/>
              <a:buAutoNum type="arabicPeriod" startAt="136"/>
            </a:pPr>
            <a:r>
              <a:rPr lang="es-ES_tradnl" dirty="0"/>
              <a:t>¿</a:t>
            </a:r>
            <a:r>
              <a:rPr lang="es-ES_tradnl" i="1" dirty="0"/>
              <a:t>Cómo ve la Iglesia </a:t>
            </a:r>
            <a:r>
              <a:rPr lang="es-ES_tradnl" dirty="0"/>
              <a:t>a </a:t>
            </a:r>
            <a:r>
              <a:rPr lang="es-ES_tradnl" i="1" dirty="0"/>
              <a:t>las demás religiones?</a:t>
            </a:r>
            <a:endParaRPr lang="es-ES_tradnl" i="1" dirty="0" smtClean="0"/>
          </a:p>
          <a:p>
            <a:pPr marL="421200" indent="0">
              <a:buNone/>
            </a:pPr>
            <a:r>
              <a:rPr lang="es-ES_tradnl" b="1" dirty="0"/>
              <a:t>La Iglesia respeta todo lo que en las demás </a:t>
            </a:r>
            <a:r>
              <a:rPr lang="es-ES_tradnl" dirty="0" smtClean="0">
                <a:sym typeface="Wingdings 3"/>
              </a:rPr>
              <a:t></a:t>
            </a:r>
            <a:r>
              <a:rPr lang="es-ES_tradnl" b="1" dirty="0" smtClean="0"/>
              <a:t>RELIGIONES </a:t>
            </a:r>
            <a:r>
              <a:rPr lang="es-ES_tradnl" b="1" dirty="0"/>
              <a:t>es bueno y verdadero. Respeta y fomenta la libertad religiosa como derecho humano. Sin embargo, ella sabe que Jesucristo es el único Salvador de los hombres. Sólo él es «el camino y la verdad y la vida» (</a:t>
            </a:r>
            <a:r>
              <a:rPr lang="es-ES_tradnl" b="1" dirty="0" err="1"/>
              <a:t>Jn</a:t>
            </a:r>
            <a:r>
              <a:rPr lang="es-ES_tradnl" b="1" dirty="0"/>
              <a:t> 14,6). [841-845,846-848]</a:t>
            </a:r>
            <a:r>
              <a:rPr lang="es-ES_tradnl" b="1" dirty="0" smtClean="0"/>
              <a:t> </a:t>
            </a:r>
          </a:p>
          <a:p>
            <a:pPr marL="421200" indent="0">
              <a:buNone/>
            </a:pPr>
            <a:r>
              <a:rPr lang="es-ES_tradnl" dirty="0"/>
              <a:t>Todo aquel que busca a Dios nos resulta cercano a los cristianos. Hay un grado especial de «parentesco» con los musulmanes. Al igual que el judaísmo y el cristianismo, el islam pertenece también a las </a:t>
            </a:r>
            <a:r>
              <a:rPr lang="es-ES_tradnl" dirty="0" smtClean="0">
                <a:sym typeface="Wingdings 3"/>
              </a:rPr>
              <a:t></a:t>
            </a:r>
            <a:r>
              <a:rPr lang="es-ES_tradnl" dirty="0" smtClean="0">
                <a:hlinkClick r:id="rId2" action="ppaction://hlinkpres?slideindex=1&amp;slidetitle="/>
              </a:rPr>
              <a:t>RELIGIONES</a:t>
            </a:r>
            <a:r>
              <a:rPr lang="es-ES_tradnl" dirty="0" smtClean="0"/>
              <a:t> </a:t>
            </a:r>
            <a:r>
              <a:rPr lang="es-ES_tradnl" dirty="0"/>
              <a:t>monoteístas (</a:t>
            </a:r>
            <a:r>
              <a:rPr lang="es-ES_tradnl" dirty="0">
                <a:sym typeface="Wingdings 3"/>
              </a:rPr>
              <a:t></a:t>
            </a:r>
            <a:r>
              <a:rPr lang="es-ES_tradnl" dirty="0"/>
              <a:t> </a:t>
            </a:r>
            <a:r>
              <a:rPr lang="es-ES_tradnl" dirty="0">
                <a:hlinkClick r:id="rId2" action="ppaction://hlinkpres?slideindex=1&amp;slidetitle="/>
              </a:rPr>
              <a:t>MONOTEÍSMO</a:t>
            </a:r>
            <a:r>
              <a:rPr lang="es-ES_tradnl" dirty="0"/>
              <a:t>). También los musulmanes veneran al Dios creador ya Abraham como padre de su fe. Para el Corán, Jesús es un gran profeta. María, su Madre, es la madre del profeta. La Iglesia enseña que todos los hombres que sin culpa suya no conocen a Cristo ni a su Iglesia, pero buscan sinceramente a Dios y siguen la voz de su conciencia, pueden alcanzar la salvación con la ayuda de la gracia. Sin embargo, quien ha conocido que Jesucristo es «el camino, la verdad y la vida», pero no quiere seguirle, no alcanza la salvación. Esto es lo que se expresa con la frase «Extra </a:t>
            </a:r>
            <a:r>
              <a:rPr lang="es-ES_tradnl" dirty="0" err="1"/>
              <a:t>ecclesiam</a:t>
            </a:r>
            <a:r>
              <a:rPr lang="es-ES_tradnl" dirty="0"/>
              <a:t> </a:t>
            </a:r>
            <a:r>
              <a:rPr lang="es-ES_tradnl" dirty="0" err="1"/>
              <a:t>nulla</a:t>
            </a:r>
            <a:r>
              <a:rPr lang="es-ES_tradnl" dirty="0"/>
              <a:t> </a:t>
            </a:r>
            <a:r>
              <a:rPr lang="es-ES_tradnl" dirty="0" err="1"/>
              <a:t>salus</a:t>
            </a:r>
            <a:r>
              <a:rPr lang="es-ES_tradnl" dirty="0"/>
              <a:t>» (Fuera de la Iglesia no hay salvación).</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138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28962657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796950"/>
          </a:xfrm>
        </p:spPr>
        <p:txBody>
          <a:bodyPr>
            <a:normAutofit fontScale="90000"/>
          </a:bodyPr>
          <a:lstStyle/>
          <a:p>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5400600"/>
          </a:xfrm>
        </p:spPr>
        <p:style>
          <a:lnRef idx="1">
            <a:schemeClr val="accent4"/>
          </a:lnRef>
          <a:fillRef idx="2">
            <a:schemeClr val="accent4"/>
          </a:fillRef>
          <a:effectRef idx="1">
            <a:schemeClr val="accent4"/>
          </a:effectRef>
          <a:fontRef idx="minor">
            <a:schemeClr val="dk1"/>
          </a:fontRef>
        </p:style>
        <p:txBody>
          <a:bodyPr>
            <a:normAutofit fontScale="92500"/>
          </a:bodyPr>
          <a:lstStyle/>
          <a:p>
            <a:pPr marL="457200" indent="-457200">
              <a:buSzPct val="71000"/>
              <a:buFont typeface="+mj-lt"/>
              <a:buAutoNum type="arabicPeriod" startAt="137"/>
            </a:pPr>
            <a:r>
              <a:rPr lang="es-ES_tradnl" dirty="0"/>
              <a:t>¿</a:t>
            </a:r>
            <a:r>
              <a:rPr lang="es-ES_tradnl" i="1" dirty="0"/>
              <a:t>Por qué la Iglesia se llama apostólica?</a:t>
            </a:r>
            <a:endParaRPr lang="es-ES_tradnl" i="1" dirty="0" smtClean="0"/>
          </a:p>
          <a:p>
            <a:pPr marL="421200" indent="0">
              <a:buNone/>
            </a:pPr>
            <a:r>
              <a:rPr lang="es-ES_tradnl" b="1" dirty="0"/>
              <a:t>La </a:t>
            </a:r>
            <a:r>
              <a:rPr lang="es-ES_tradnl" dirty="0" smtClean="0">
                <a:sym typeface="Wingdings 3"/>
              </a:rPr>
              <a:t></a:t>
            </a:r>
            <a:r>
              <a:rPr lang="es-ES_tradnl" b="1" dirty="0" smtClean="0">
                <a:hlinkClick r:id="rId2" action="ppaction://hlinkpres?slideindex=1&amp;slidetitle="/>
              </a:rPr>
              <a:t>IGLESIA</a:t>
            </a:r>
            <a:r>
              <a:rPr lang="es-ES_tradnl" b="1" dirty="0" smtClean="0"/>
              <a:t> </a:t>
            </a:r>
            <a:r>
              <a:rPr lang="es-ES_tradnl" b="1" dirty="0"/>
              <a:t>se llama apostólica porque, fundada sobre los </a:t>
            </a:r>
            <a:r>
              <a:rPr lang="es-ES_tradnl" dirty="0" smtClean="0">
                <a:sym typeface="Wingdings 3"/>
              </a:rPr>
              <a:t></a:t>
            </a:r>
            <a:r>
              <a:rPr lang="es-ES_tradnl" b="1" dirty="0" smtClean="0">
                <a:hlinkClick r:id="rId2" action="ppaction://hlinkpres?slideindex=1&amp;slidetitle="/>
              </a:rPr>
              <a:t>APÓSTOLES</a:t>
            </a:r>
            <a:r>
              <a:rPr lang="es-ES_tradnl" b="1" dirty="0"/>
              <a:t>, mantiene su tradición y es guiada por sus sucesores. [857-860, 869,877</a:t>
            </a:r>
            <a:r>
              <a:rPr lang="es-ES_tradnl" b="1" dirty="0" smtClean="0"/>
              <a:t>]</a:t>
            </a:r>
          </a:p>
          <a:p>
            <a:pPr marL="421200" indent="0">
              <a:buNone/>
            </a:pPr>
            <a:r>
              <a:rPr lang="es-ES_tradnl" dirty="0"/>
              <a:t>Jesús llamó a los </a:t>
            </a:r>
            <a:r>
              <a:rPr lang="es-ES_tradnl" dirty="0">
                <a:sym typeface="Wingdings 3"/>
              </a:rPr>
              <a:t></a:t>
            </a:r>
            <a:r>
              <a:rPr lang="es-ES_tradnl" dirty="0">
                <a:hlinkClick r:id="rId2" action="ppaction://hlinkpres?slideindex=1&amp;slidetitle="/>
              </a:rPr>
              <a:t>APÓSTOLES</a:t>
            </a:r>
            <a:r>
              <a:rPr lang="es-ES_tradnl" dirty="0"/>
              <a:t> como sus más estrechos colaboradores. Fueron sus testigos oculares. Después de su Resurrección se les apareció en varias ocasiones. Les concedió el Espíritu Santo y los envió como sus mensajeros autorizados por todo el mundo. En la Iglesia primitiva eran los garantes de la unidad. Su misión y poder los transmitieron, mediante la </a:t>
            </a:r>
            <a:r>
              <a:rPr lang="es-ES_tradnl" dirty="0" smtClean="0"/>
              <a:t>de </a:t>
            </a:r>
            <a:r>
              <a:rPr lang="es-ES_tradnl" dirty="0"/>
              <a:t>las manos, a los </a:t>
            </a:r>
            <a:r>
              <a:rPr lang="es-ES_tradnl" dirty="0" smtClean="0">
                <a:sym typeface="Wingdings 3"/>
              </a:rPr>
              <a:t></a:t>
            </a:r>
            <a:r>
              <a:rPr lang="es-ES_tradnl" dirty="0" smtClean="0">
                <a:hlinkClick r:id="rId2" action="ppaction://hlinkpres?slideindex=1&amp;slidetitle="/>
              </a:rPr>
              <a:t>OBISPOS</a:t>
            </a:r>
            <a:r>
              <a:rPr lang="es-ES_tradnl" dirty="0"/>
              <a:t>, sus sucesores. Así se hace hasta hoy. Este proceso se denomina </a:t>
            </a:r>
            <a:r>
              <a:rPr lang="es-ES_tradnl" dirty="0" smtClean="0">
                <a:sym typeface="Wingdings 3"/>
              </a:rPr>
              <a:t></a:t>
            </a:r>
            <a:r>
              <a:rPr lang="es-ES_tradnl" dirty="0" smtClean="0">
                <a:hlinkClick r:id="rId2" action="ppaction://hlinkpres?slideindex=1&amp;slidetitle="/>
              </a:rPr>
              <a:t>SUCESIÓN </a:t>
            </a:r>
            <a:r>
              <a:rPr lang="es-ES_tradnl" dirty="0">
                <a:hlinkClick r:id="rId2" action="ppaction://hlinkpres?slideindex=1&amp;slidetitle="/>
              </a:rPr>
              <a:t>APOSTÓLICA</a:t>
            </a:r>
            <a:r>
              <a:rPr lang="es-ES_tradnl" dirty="0"/>
              <a:t>.</a:t>
            </a:r>
            <a:r>
              <a:rPr lang="es-ES_tradnl" dirty="0">
                <a:sym typeface="Wingdings 3"/>
              </a:rPr>
              <a:t></a:t>
            </a:r>
            <a:r>
              <a:rPr lang="es-ES_tradnl" dirty="0" smtClean="0">
                <a:hlinkClick r:id="rId3" action="ppaction://hlinksldjump"/>
              </a:rPr>
              <a:t>92</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139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349384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580926"/>
          </a:xfrm>
        </p:spPr>
        <p:txBody>
          <a:bodyPr>
            <a:normAutofit/>
          </a:bodyPr>
          <a:lstStyle/>
          <a:p>
            <a:r>
              <a:rPr lang="es-ES" sz="2600" dirty="0" smtClean="0"/>
              <a:t>Capítulo II: Dios nos sale al encuentro</a:t>
            </a:r>
            <a:endParaRPr lang="es-ES" sz="2600" dirty="0"/>
          </a:p>
        </p:txBody>
      </p:sp>
      <p:sp>
        <p:nvSpPr>
          <p:cNvPr id="3" name="2 Marcador de contenido"/>
          <p:cNvSpPr>
            <a:spLocks noGrp="1"/>
          </p:cNvSpPr>
          <p:nvPr>
            <p:ph sz="quarter" idx="1"/>
          </p:nvPr>
        </p:nvSpPr>
        <p:spPr>
          <a:xfrm>
            <a:off x="457200" y="836712"/>
            <a:ext cx="7467600" cy="5544616"/>
          </a:xfrm>
          <a:solidFill>
            <a:srgbClr val="FAFA78"/>
          </a:solidFill>
        </p:spPr>
        <p:txBody>
          <a:bodyPr lIns="0" tIns="0" rIns="0" bIns="0">
            <a:normAutofit fontScale="85000" lnSpcReduction="20000"/>
          </a:bodyPr>
          <a:lstStyle/>
          <a:p>
            <a:pPr marL="457200" indent="-457200">
              <a:buFont typeface="+mj-lt"/>
              <a:buAutoNum type="arabicPeriod" startAt="12"/>
            </a:pPr>
            <a:r>
              <a:rPr lang="es-ES_tradnl" i="1" dirty="0" smtClean="0"/>
              <a:t>¿Cómo sabemos qué </a:t>
            </a:r>
            <a:r>
              <a:rPr lang="es-ES_tradnl" dirty="0" smtClean="0"/>
              <a:t>es </a:t>
            </a:r>
            <a:r>
              <a:rPr lang="es-ES_tradnl" i="1" dirty="0" smtClean="0"/>
              <a:t>lo que pertenece a la verdadera fe?</a:t>
            </a:r>
          </a:p>
          <a:p>
            <a:pPr marL="457200" indent="0">
              <a:buNone/>
            </a:pPr>
            <a:r>
              <a:rPr lang="es-ES_tradnl" b="1" dirty="0" smtClean="0"/>
              <a:t>La verdadera fe la encontramos en la Sagrada Escritura y en la Tradición viva de la </a:t>
            </a:r>
            <a:r>
              <a:rPr lang="es-ES_tradnl" b="1" dirty="0" smtClean="0">
                <a:sym typeface="Wingdings 3"/>
              </a:rPr>
              <a:t></a:t>
            </a:r>
            <a:r>
              <a:rPr lang="es-ES_tradnl" b="1" dirty="0" smtClean="0"/>
              <a:t> </a:t>
            </a:r>
            <a:r>
              <a:rPr lang="es-ES_tradnl" b="1" dirty="0" smtClean="0">
                <a:hlinkClick r:id="rId3" action="ppaction://hlinkpres?slideindex=1&amp;slidetitle="/>
              </a:rPr>
              <a:t>IGLESIA</a:t>
            </a:r>
            <a:r>
              <a:rPr lang="es-ES_tradnl" b="1" dirty="0" smtClean="0"/>
              <a:t>. [76,80-82,85-87,97,100]</a:t>
            </a:r>
          </a:p>
          <a:p>
            <a:pPr marL="457200" indent="0">
              <a:buNone/>
            </a:pPr>
            <a:r>
              <a:rPr lang="es-ES_tradnl" dirty="0" smtClean="0"/>
              <a:t>El </a:t>
            </a:r>
            <a:r>
              <a:rPr lang="es-ES_tradnl" dirty="0" smtClean="0">
                <a:sym typeface="Wingdings 3"/>
              </a:rPr>
              <a:t></a:t>
            </a:r>
            <a:r>
              <a:rPr lang="es-ES_tradnl" dirty="0" smtClean="0"/>
              <a:t> NUEVO TESTAMENTO ha surgido de la fe de la Iglesia. Escritura y Tradición van unidas. La transmisión de la fe no se da en primer lugar a través de textos. En la Iglesia antigua se decía que la Sagrada Escritura estaba escrita «más en el corazón de la Iglesia que sobre pergamino». Ya los discípulos y los </a:t>
            </a:r>
            <a:r>
              <a:rPr lang="es-ES_tradnl" dirty="0" smtClean="0">
                <a:sym typeface="Wingdings 3"/>
              </a:rPr>
              <a:t> </a:t>
            </a:r>
            <a:r>
              <a:rPr lang="es-ES_tradnl" dirty="0" smtClean="0">
                <a:hlinkClick r:id="rId3" action="ppaction://hlinkpres?slideindex=1&amp;slidetitle="/>
              </a:rPr>
              <a:t>APÓSTOLES</a:t>
            </a:r>
            <a:r>
              <a:rPr lang="es-ES_tradnl" dirty="0" smtClean="0"/>
              <a:t> experimentaron la nueva vida ante todo a través de la comunión de vida con Jesús. A esta comunión, que se continuó de un modo diferente tras la Resurrección, invitaba la Iglesia naciente a los hombres. Los primeros cristianos «perseveraban en la enseñanza de los apóstoles, en la comunión, en la fracción del pan y en las oraciones» (</a:t>
            </a:r>
            <a:r>
              <a:rPr lang="es-ES_tradnl" dirty="0" err="1" smtClean="0"/>
              <a:t>Hch</a:t>
            </a:r>
            <a:r>
              <a:rPr lang="es-ES_tradnl" dirty="0" smtClean="0"/>
              <a:t> 2,42). Estaban unidos entre sí y sin embargo tenían espacio para otros. Esto es lo que constituye la fe hasta hoy: los cristianos invitan a otros hombres a conocer una comunión con Dios, que desde los tiempos de los apóstoles se ha mantenido inalterada en la Iglesia católica.</a:t>
            </a:r>
            <a:endParaRPr lang="es-ES" dirty="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14</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796950"/>
          </a:xfrm>
        </p:spPr>
        <p:txBody>
          <a:bodyPr>
            <a:normAutofit fontScale="90000"/>
          </a:bodyPr>
          <a:lstStyle/>
          <a:p>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5472608"/>
          </a:xfrm>
        </p:spPr>
        <p:style>
          <a:lnRef idx="1">
            <a:schemeClr val="accent4"/>
          </a:lnRef>
          <a:fillRef idx="2">
            <a:schemeClr val="accent4"/>
          </a:fillRef>
          <a:effectRef idx="1">
            <a:schemeClr val="accent4"/>
          </a:effectRef>
          <a:fontRef idx="minor">
            <a:schemeClr val="dk1"/>
          </a:fontRef>
        </p:style>
        <p:txBody>
          <a:bodyPr>
            <a:noAutofit/>
          </a:bodyPr>
          <a:lstStyle/>
          <a:p>
            <a:pPr marL="457200" indent="-457200">
              <a:buSzPct val="71000"/>
              <a:buFont typeface="+mj-lt"/>
              <a:buAutoNum type="arabicPeriod" startAt="138"/>
            </a:pPr>
            <a:r>
              <a:rPr lang="es-ES_tradnl" sz="1700" i="1" dirty="0"/>
              <a:t>¿Cómo está estructurada la Iglesia una, santa, católica </a:t>
            </a:r>
            <a:r>
              <a:rPr lang="es-ES_tradnl" sz="1700" dirty="0"/>
              <a:t>y </a:t>
            </a:r>
            <a:r>
              <a:rPr lang="es-ES_tradnl" sz="1700" i="1" dirty="0"/>
              <a:t>apostólica?</a:t>
            </a:r>
            <a:endParaRPr lang="es-ES_tradnl" sz="1700" i="1" dirty="0" smtClean="0"/>
          </a:p>
          <a:p>
            <a:pPr marL="421200" indent="0">
              <a:buNone/>
            </a:pPr>
            <a:r>
              <a:rPr lang="es-ES_tradnl" sz="1700" b="1" dirty="0"/>
              <a:t>En la Iglesia hay </a:t>
            </a:r>
            <a:r>
              <a:rPr lang="es-ES_tradnl" sz="1700" dirty="0">
                <a:sym typeface="Wingdings 3"/>
              </a:rPr>
              <a:t></a:t>
            </a:r>
            <a:r>
              <a:rPr lang="es-ES_tradnl" sz="1700" b="1" dirty="0"/>
              <a:t> </a:t>
            </a:r>
            <a:r>
              <a:rPr lang="es-ES_tradnl" sz="1700" b="1" dirty="0">
                <a:hlinkClick r:id="rId2" action="ppaction://hlinkpres?slideindex=1&amp;slidetitle="/>
              </a:rPr>
              <a:t>LAICOS</a:t>
            </a:r>
            <a:r>
              <a:rPr lang="es-ES_tradnl" sz="1700" b="1" dirty="0"/>
              <a:t> y clérigos (</a:t>
            </a:r>
            <a:r>
              <a:rPr lang="es-ES_tradnl" sz="1700" dirty="0">
                <a:sym typeface="Wingdings 3"/>
              </a:rPr>
              <a:t></a:t>
            </a:r>
            <a:r>
              <a:rPr lang="es-ES_tradnl" sz="1700" b="1" dirty="0"/>
              <a:t> </a:t>
            </a:r>
            <a:r>
              <a:rPr lang="es-ES_tradnl" sz="1700" b="1" dirty="0">
                <a:hlinkClick r:id="rId2" action="ppaction://hlinkpres?slideindex=1&amp;slidetitle="/>
              </a:rPr>
              <a:t>CLERO</a:t>
            </a:r>
            <a:r>
              <a:rPr lang="es-ES_tradnl" sz="1700" b="1" dirty="0"/>
              <a:t>). Como hijos de Dios tienen la misma dignidad. </a:t>
            </a:r>
            <a:r>
              <a:rPr lang="es-ES_tradnl" sz="1700" b="1" dirty="0" smtClean="0"/>
              <a:t>Tienen </a:t>
            </a:r>
            <a:r>
              <a:rPr lang="es-ES_tradnl" sz="1700" b="1" dirty="0"/>
              <a:t>misiones de igual valor, pero diferentes. La misión de los laicos es orientar el mundo entero hacia el reino de Dios. Junto a ellos están los ministros ordenados (clérigos) con los ministerios del gobierno de la Iglesia, de la enseñanza y de la santificación. En ambos estados de vida hay cristianos que, en castidad, pobreza y obediencia, se ponen de modo especial al servicio de Dios (por ejemplo, los religiosos). [871-876, 934, 935]</a:t>
            </a:r>
            <a:endParaRPr lang="es-ES_tradnl" sz="1700" b="1" dirty="0" smtClean="0"/>
          </a:p>
          <a:p>
            <a:pPr marL="421200" indent="0">
              <a:buNone/>
            </a:pPr>
            <a:r>
              <a:rPr lang="es-ES_tradnl" sz="1700" dirty="0"/>
              <a:t>Todo cristiano tiene la misión de testimoniar el evangelio con la propia vida. Pero Dios traza un camino propio para cada persona. A unos los envía como </a:t>
            </a:r>
            <a:r>
              <a:rPr lang="es-ES_tradnl" sz="1700" dirty="0" smtClean="0">
                <a:sym typeface="Wingdings 3"/>
              </a:rPr>
              <a:t></a:t>
            </a:r>
            <a:r>
              <a:rPr lang="es-ES_tradnl" sz="1700" dirty="0" smtClean="0">
                <a:hlinkClick r:id="rId2" action="ppaction://hlinkpres?slideindex=1&amp;slidetitle="/>
              </a:rPr>
              <a:t>LAICOS</a:t>
            </a:r>
            <a:r>
              <a:rPr lang="es-ES_tradnl" sz="1700" dirty="0"/>
              <a:t>, para que construyan el reino de Dios en medio del mundo, en la familia y en el trabajo. Para ello cuentan con los dones necesarios del Espíritu Santo en el bautismo y la </a:t>
            </a:r>
            <a:r>
              <a:rPr lang="es-ES_tradnl" sz="1700" dirty="0" smtClean="0">
                <a:sym typeface="Wingdings 3"/>
              </a:rPr>
              <a:t></a:t>
            </a:r>
            <a:r>
              <a:rPr lang="es-ES_tradnl" sz="1700" dirty="0" smtClean="0">
                <a:hlinkClick r:id="rId2" action="ppaction://hlinkpres?slideindex=1&amp;slidetitle="/>
              </a:rPr>
              <a:t>CONFIRMACIÓN</a:t>
            </a:r>
            <a:r>
              <a:rPr lang="es-ES_tradnl" sz="1700" dirty="0">
                <a:hlinkClick r:id="rId2" action="ppaction://hlinkpres?slideindex=1&amp;slidetitle="/>
              </a:rPr>
              <a:t>. </a:t>
            </a:r>
            <a:r>
              <a:rPr lang="es-ES_tradnl" sz="1700" dirty="0"/>
              <a:t>A otros les encomienda el ministerio pastoral; tienen que gobernar, enseñar y santificar a su pueblo. Nadie se puede atribuir este encargo; es el Señor mismo quien lo concede y confiere la fuerza divina mediante el orden sagrado. De este modo pueden actuar en lugar de Cristo y dispensar los </a:t>
            </a:r>
            <a:r>
              <a:rPr lang="es-ES_tradnl" sz="1700" dirty="0" smtClean="0">
                <a:sym typeface="Wingdings 3"/>
              </a:rPr>
              <a:t></a:t>
            </a:r>
            <a:r>
              <a:rPr lang="es-ES_tradnl" sz="1700" dirty="0" smtClean="0">
                <a:hlinkClick r:id="rId2" action="ppaction://hlinkpres?slideindex=1&amp;slidetitle="/>
              </a:rPr>
              <a:t>SACRAMENTOS</a:t>
            </a:r>
            <a:r>
              <a:rPr lang="es-ES_tradnl" sz="1700" dirty="0"/>
              <a:t>. </a:t>
            </a:r>
            <a:r>
              <a:rPr lang="es-ES_tradnl" sz="1700" dirty="0">
                <a:sym typeface="Wingdings 3"/>
              </a:rPr>
              <a:t></a:t>
            </a:r>
            <a:r>
              <a:rPr lang="es-ES_tradnl" sz="1700" dirty="0">
                <a:hlinkClick r:id="rId3" action="ppaction://hlinksldjump"/>
              </a:rPr>
              <a:t>259</a:t>
            </a:r>
            <a:endParaRPr lang="es-ES_tradnl" sz="1700"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140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6454758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796950"/>
          </a:xfrm>
        </p:spPr>
        <p:txBody>
          <a:bodyPr>
            <a:normAutofit fontScale="90000"/>
          </a:bodyPr>
          <a:lstStyle/>
          <a:p>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5256584"/>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a:buSzPct val="71000"/>
              <a:buFont typeface="+mj-lt"/>
              <a:buAutoNum type="arabicPeriod" startAt="139"/>
            </a:pPr>
            <a:r>
              <a:rPr lang="es-ES_tradnl" dirty="0"/>
              <a:t>¿</a:t>
            </a:r>
            <a:r>
              <a:rPr lang="es-ES_tradnl" i="1" dirty="0"/>
              <a:t>En qué consiste la vocación de los laicos?</a:t>
            </a:r>
            <a:endParaRPr lang="es-ES_tradnl" i="1" dirty="0" smtClean="0"/>
          </a:p>
          <a:p>
            <a:pPr marL="421200" indent="0">
              <a:buNone/>
            </a:pPr>
            <a:r>
              <a:rPr lang="es-ES_tradnl" b="1" dirty="0"/>
              <a:t>Los </a:t>
            </a:r>
            <a:r>
              <a:rPr lang="es-ES_tradnl" dirty="0">
                <a:sym typeface="Wingdings 3"/>
              </a:rPr>
              <a:t></a:t>
            </a:r>
            <a:r>
              <a:rPr lang="es-ES_tradnl" b="1" dirty="0"/>
              <a:t> </a:t>
            </a:r>
            <a:r>
              <a:rPr lang="es-ES_tradnl" b="1" dirty="0">
                <a:hlinkClick r:id="rId2" action="ppaction://hlinkpres?slideindex=1&amp;slidetitle="/>
              </a:rPr>
              <a:t>LAICOS</a:t>
            </a:r>
            <a:r>
              <a:rPr lang="es-ES_tradnl" b="1" dirty="0"/>
              <a:t> son enviados para comprometerse en la sociedad, para que el reino de Dios pueda crecer entre los hombres. [897-913,940-943]</a:t>
            </a:r>
            <a:endParaRPr lang="es-ES_tradnl" b="1" dirty="0" smtClean="0"/>
          </a:p>
          <a:p>
            <a:pPr marL="421200" indent="0">
              <a:buNone/>
            </a:pPr>
            <a:r>
              <a:rPr lang="es-ES_tradnl" dirty="0"/>
              <a:t>Un </a:t>
            </a:r>
            <a:r>
              <a:rPr lang="es-ES_tradnl" dirty="0">
                <a:sym typeface="Wingdings 3"/>
              </a:rPr>
              <a:t></a:t>
            </a:r>
            <a:r>
              <a:rPr lang="es-ES_tradnl" dirty="0"/>
              <a:t> </a:t>
            </a:r>
            <a:r>
              <a:rPr lang="es-ES_tradnl" dirty="0">
                <a:hlinkClick r:id="rId2" action="ppaction://hlinkpres?slideindex=1&amp;slidetitle="/>
              </a:rPr>
              <a:t>LAICO</a:t>
            </a:r>
            <a:r>
              <a:rPr lang="es-ES_tradnl" dirty="0"/>
              <a:t> no es un cristiano de segunda clase, porque participa del sacerdocio de Cristo (sacerdocio común). Se ocupa de que las personas de su entorno (en el colegio, la formación, la familia y el trabajo) conozcan el Evangelio y aprendan a amar a Cristo. Mediante su fe influye en la sociedad, la economía y la política. Respalda la vida eclesial, asumiendo por ejemplo servicios de acólito o lector, se ofrece como responsable de grupos, participa en consejos y comisiones eclesiales (por ejemplo el consejo pastoral parroquial o el consejo económico). Los jóvenes deben reflexionar especialmente sobre el lugar que Dios quiere que ocupen.</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141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8138970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796950"/>
          </a:xfrm>
        </p:spPr>
        <p:txBody>
          <a:bodyPr>
            <a:normAutofit fontScale="90000"/>
          </a:bodyPr>
          <a:lstStyle/>
          <a:p>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5400600"/>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marL="457200" indent="-457200">
              <a:buSzPct val="71000"/>
              <a:buFont typeface="+mj-lt"/>
              <a:buAutoNum type="arabicPeriod" startAt="140"/>
            </a:pPr>
            <a:r>
              <a:rPr lang="es-ES_tradnl" dirty="0"/>
              <a:t>¿</a:t>
            </a:r>
            <a:r>
              <a:rPr lang="es-ES_tradnl" i="1" dirty="0"/>
              <a:t>Por qué la Iglesia no es una organización democrática?</a:t>
            </a:r>
            <a:endParaRPr lang="es-ES_tradnl" i="1" dirty="0" smtClean="0"/>
          </a:p>
          <a:p>
            <a:pPr marL="421200" indent="0">
              <a:buNone/>
            </a:pPr>
            <a:r>
              <a:rPr lang="es-ES_tradnl" b="1" dirty="0"/>
              <a:t>El principio de la democracia es: todo poder emana del pueblo. Pero en la Iglesia todo poder emana de Cristo. por eso la Iglesia tiene una constitución jerárquica. Al mismo tiempo Cristo le otorgó, sin embargo, una estructura colegial. [874-879</a:t>
            </a:r>
            <a:r>
              <a:rPr lang="es-ES_tradnl" b="1" dirty="0" smtClean="0"/>
              <a:t>]</a:t>
            </a:r>
          </a:p>
          <a:p>
            <a:pPr marL="421200" indent="0">
              <a:buNone/>
            </a:pPr>
            <a:r>
              <a:rPr lang="es-ES_tradnl" dirty="0"/>
              <a:t>El </a:t>
            </a:r>
            <a:r>
              <a:rPr lang="es-ES_tradnl" i="1" dirty="0"/>
              <a:t>elemento jerárquico </a:t>
            </a:r>
            <a:r>
              <a:rPr lang="es-ES_tradnl" dirty="0"/>
              <a:t>en la Iglesia consiste en que es el mismo Cristo quien actúa en ella cuando los ministros sagrados por gracia de Dios hacen y dan lo que no podrían hacer ni dar por sí mismos, es decir, cuando dispensan, en lugar de Cristo, los </a:t>
            </a:r>
            <a:r>
              <a:rPr lang="es-ES_tradnl" dirty="0" smtClean="0">
                <a:sym typeface="Wingdings 3"/>
              </a:rPr>
              <a:t></a:t>
            </a:r>
            <a:r>
              <a:rPr lang="es-ES_tradnl" dirty="0" smtClean="0">
                <a:hlinkClick r:id="rId2" action="ppaction://hlinkpres?slideindex=1&amp;slidetitle="/>
              </a:rPr>
              <a:t>SACRAMENTOS</a:t>
            </a:r>
            <a:r>
              <a:rPr lang="es-ES_tradnl" dirty="0" smtClean="0"/>
              <a:t> y </a:t>
            </a:r>
            <a:r>
              <a:rPr lang="es-ES_tradnl" dirty="0"/>
              <a:t>enseñan con su </a:t>
            </a:r>
            <a:r>
              <a:rPr lang="es-ES_tradnl" dirty="0" smtClean="0"/>
              <a:t>autoridad.</a:t>
            </a:r>
          </a:p>
          <a:p>
            <a:pPr marL="421200" indent="0">
              <a:buNone/>
            </a:pPr>
            <a:r>
              <a:rPr lang="es-ES_tradnl" dirty="0" smtClean="0"/>
              <a:t>El </a:t>
            </a:r>
            <a:r>
              <a:rPr lang="es-ES_tradnl" dirty="0"/>
              <a:t>elemento </a:t>
            </a:r>
            <a:r>
              <a:rPr lang="es-ES_tradnl" i="1" dirty="0"/>
              <a:t>colegial </a:t>
            </a:r>
            <a:r>
              <a:rPr lang="es-ES_tradnl" dirty="0"/>
              <a:t>en la Iglesia consiste en que Cristo ha confiado la totalidad de la fe a una comunidad de doce </a:t>
            </a:r>
            <a:r>
              <a:rPr lang="es-ES_tradnl" dirty="0" smtClean="0">
                <a:sym typeface="Wingdings 3"/>
              </a:rPr>
              <a:t></a:t>
            </a:r>
            <a:r>
              <a:rPr lang="es-ES_tradnl" dirty="0" smtClean="0">
                <a:hlinkClick r:id="rId2" action="ppaction://hlinkpres?slideindex=1&amp;slidetitle="/>
              </a:rPr>
              <a:t>APÓSTOLES</a:t>
            </a:r>
            <a:r>
              <a:rPr lang="es-ES_tradnl" dirty="0"/>
              <a:t>, cuyos sucesores, bajo el primado de Pedro, dirigen la Iglesia. Partiendo de este enfoque colegial los concilios son un elemento irrenunciable de la Iglesia. Pero también en otros órganos colegiados de la Iglesia, en sínodos y consejos, pueden fructificar la multitud de los dones del Espíritu y la universalidad de la Iglesia de todo el mundo.</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142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414701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796950"/>
          </a:xfrm>
        </p:spPr>
        <p:txBody>
          <a:bodyPr>
            <a:normAutofit fontScale="90000"/>
          </a:bodyPr>
          <a:lstStyle/>
          <a:p>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5544616"/>
          </a:xfrm>
        </p:spPr>
        <p:style>
          <a:lnRef idx="1">
            <a:schemeClr val="accent4"/>
          </a:lnRef>
          <a:fillRef idx="2">
            <a:schemeClr val="accent4"/>
          </a:fillRef>
          <a:effectRef idx="1">
            <a:schemeClr val="accent4"/>
          </a:effectRef>
          <a:fontRef idx="minor">
            <a:schemeClr val="dk1"/>
          </a:fontRef>
        </p:style>
        <p:txBody>
          <a:bodyPr lIns="0" tIns="0" rIns="0" bIns="0">
            <a:normAutofit fontScale="77500" lnSpcReduction="20000"/>
          </a:bodyPr>
          <a:lstStyle/>
          <a:p>
            <a:pPr marL="457200" indent="-457200">
              <a:buSzPct val="71000"/>
              <a:buFont typeface="+mj-lt"/>
              <a:buAutoNum type="arabicPeriod" startAt="141"/>
            </a:pPr>
            <a:r>
              <a:rPr lang="es-ES_tradnl" i="1" dirty="0"/>
              <a:t>¿Cuál es la </a:t>
            </a:r>
            <a:r>
              <a:rPr lang="es-ES_tradnl" i="1" dirty="0" smtClean="0"/>
              <a:t>misión </a:t>
            </a:r>
            <a:r>
              <a:rPr lang="es-ES_tradnl" i="1" dirty="0"/>
              <a:t>del Papa?</a:t>
            </a:r>
            <a:endParaRPr lang="es-ES_tradnl" i="1" dirty="0" smtClean="0"/>
          </a:p>
          <a:p>
            <a:pPr marL="421200" indent="0">
              <a:buNone/>
            </a:pPr>
            <a:r>
              <a:rPr lang="es-ES_tradnl" b="1" dirty="0"/>
              <a:t>Como sucesor de san Pedro y cabeza del colegio episcopal, el </a:t>
            </a:r>
            <a:r>
              <a:rPr lang="es-ES_tradnl" dirty="0">
                <a:sym typeface="Wingdings 3"/>
              </a:rPr>
              <a:t></a:t>
            </a:r>
            <a:r>
              <a:rPr lang="es-ES_tradnl" b="1" dirty="0">
                <a:hlinkClick r:id="rId2" action="ppaction://hlinkpres?slideindex=1&amp;slidetitle="/>
              </a:rPr>
              <a:t>PAPA</a:t>
            </a:r>
            <a:r>
              <a:rPr lang="es-ES_tradnl" b="1" dirty="0"/>
              <a:t> es el garante de la unidad de la Iglesia. Tiene la potestad pastoral suprema y es la autoridad máxima en las decisiones doctrinales y disciplinares. [880-882,936-937]</a:t>
            </a:r>
            <a:endParaRPr lang="es-ES_tradnl" b="1" dirty="0" smtClean="0"/>
          </a:p>
          <a:p>
            <a:pPr marL="421200" indent="0">
              <a:buNone/>
            </a:pPr>
            <a:r>
              <a:rPr lang="es-ES_tradnl" dirty="0"/>
              <a:t>Jesús otorgó a Pedro una primacía única entre los </a:t>
            </a:r>
            <a:r>
              <a:rPr lang="es-ES_tradnl" dirty="0">
                <a:sym typeface="Wingdings 3"/>
              </a:rPr>
              <a:t></a:t>
            </a:r>
            <a:r>
              <a:rPr lang="es-ES_tradnl" dirty="0">
                <a:hlinkClick r:id="rId2" action="ppaction://hlinkpres?slideindex=1&amp;slidetitle="/>
              </a:rPr>
              <a:t>APÓSTOLES</a:t>
            </a:r>
            <a:r>
              <a:rPr lang="es-ES_tradnl" dirty="0"/>
              <a:t>. Esto le convirtió en la autoridad suprema de la Iglesia primitiva. </a:t>
            </a:r>
            <a:r>
              <a:rPr lang="es-ES_tradnl" dirty="0" smtClean="0">
                <a:sym typeface="Wingdings 3"/>
              </a:rPr>
              <a:t></a:t>
            </a:r>
            <a:r>
              <a:rPr lang="es-ES_tradnl" dirty="0" smtClean="0">
                <a:hlinkClick r:id="rId2" action="ppaction://hlinkpres?slideindex=1&amp;slidetitle="/>
              </a:rPr>
              <a:t>ROMA</a:t>
            </a:r>
            <a:r>
              <a:rPr lang="es-ES_tradnl" dirty="0"/>
              <a:t>, la Iglesia local al frente de la cual estaba Pedro, y el lugar de su martirio, se convirtió después de su muerte en la orientación interior de la Iglesia naciente. Toda comunidad debía estar de acuerdo con Roma; ésta era la regla de la fe recta, plena y apostólica. Hasta nuestros días, todo </a:t>
            </a:r>
            <a:r>
              <a:rPr lang="es-ES_tradnl" dirty="0" smtClean="0">
                <a:sym typeface="Wingdings 3"/>
              </a:rPr>
              <a:t></a:t>
            </a:r>
            <a:r>
              <a:rPr lang="es-ES_tradnl" dirty="0" smtClean="0">
                <a:hlinkClick r:id="rId2" action="ppaction://hlinkpres?slideindex=1&amp;slidetitle="/>
              </a:rPr>
              <a:t>OBISPO </a:t>
            </a:r>
            <a:r>
              <a:rPr lang="es-ES_tradnl" dirty="0"/>
              <a:t>de Roma, como Pedro, es el supremo Pastor de la Iglesia, cuya verdadera Cabeza es Cristo. Sólo en esta función es el</a:t>
            </a:r>
            <a:r>
              <a:rPr lang="es-ES_tradnl" dirty="0">
                <a:sym typeface="Wingdings 3"/>
              </a:rPr>
              <a:t></a:t>
            </a:r>
            <a:r>
              <a:rPr lang="es-ES_tradnl" dirty="0"/>
              <a:t> PAPA el «Vicario de Cristo en la tierra». Como autoridad suprema pastoral y doctrinal, vela por la transmisión auténtica de la fe. Si es necesario debe retirar el permiso de enseñanza o suspender a ministros ordenados en casos de faltas graves en su ministerio en cuestiones de fe y moral. La unidad en cuestiones de fe y moral, que está garantizada por </a:t>
            </a:r>
            <a:r>
              <a:rPr lang="es-ES_tradnl" dirty="0" smtClean="0"/>
              <a:t>el </a:t>
            </a:r>
            <a:r>
              <a:rPr lang="es-ES_tradnl" dirty="0" smtClean="0">
                <a:sym typeface="Wingdings 3"/>
              </a:rPr>
              <a:t></a:t>
            </a:r>
            <a:r>
              <a:rPr lang="es-ES_tradnl" dirty="0" smtClean="0">
                <a:hlinkClick r:id="rId2" action="ppaction://hlinkpres?slideindex=1&amp;slidetitle="/>
              </a:rPr>
              <a:t>MAGISTERIO</a:t>
            </a:r>
            <a:r>
              <a:rPr lang="es-ES_tradnl" dirty="0"/>
              <a:t>, al frente del cual está el Papa, constituye una parte de la capacidad de resistencia y del atractivo de la Iglesia católica.</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143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5530202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796950"/>
          </a:xfrm>
        </p:spPr>
        <p:txBody>
          <a:bodyPr>
            <a:normAutofit fontScale="90000"/>
          </a:bodyPr>
          <a:lstStyle/>
          <a:p>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5112568"/>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457200" indent="-457200">
              <a:buSzPct val="71000"/>
              <a:buFont typeface="+mj-lt"/>
              <a:buAutoNum type="arabicPeriod" startAt="142"/>
            </a:pPr>
            <a:r>
              <a:rPr lang="es-ES_tradnl" dirty="0"/>
              <a:t>¿</a:t>
            </a:r>
            <a:r>
              <a:rPr lang="es-ES_tradnl" i="1" dirty="0"/>
              <a:t>Pueden los obispos actuar </a:t>
            </a:r>
            <a:r>
              <a:rPr lang="es-ES_tradnl" dirty="0"/>
              <a:t>y </a:t>
            </a:r>
            <a:r>
              <a:rPr lang="es-ES_tradnl" i="1" dirty="0"/>
              <a:t>enseñar en contradicción con el Papa? ¿O el Papa contra los obispos?</a:t>
            </a:r>
            <a:endParaRPr lang="es-ES_tradnl" i="1" dirty="0" smtClean="0"/>
          </a:p>
          <a:p>
            <a:pPr marL="421200" indent="0">
              <a:buNone/>
            </a:pPr>
            <a:r>
              <a:rPr lang="es-ES_tradnl" b="1" dirty="0"/>
              <a:t>Los </a:t>
            </a:r>
            <a:r>
              <a:rPr lang="es-ES_tradnl" b="1" dirty="0">
                <a:sym typeface="Wingdings 3"/>
              </a:rPr>
              <a:t></a:t>
            </a:r>
            <a:r>
              <a:rPr lang="es-ES_tradnl" b="1" dirty="0"/>
              <a:t> </a:t>
            </a:r>
            <a:r>
              <a:rPr lang="es-ES_tradnl" b="1" dirty="0">
                <a:hlinkClick r:id="rId2" action="ppaction://hlinkpres?slideindex=1&amp;slidetitle="/>
              </a:rPr>
              <a:t>OBISPOS</a:t>
            </a:r>
            <a:r>
              <a:rPr lang="es-ES_tradnl" b="1" dirty="0"/>
              <a:t> no pueden actuar ni enseñar contra el </a:t>
            </a:r>
            <a:r>
              <a:rPr lang="es-ES_tradnl" b="1" dirty="0">
                <a:sym typeface="Wingdings 3"/>
              </a:rPr>
              <a:t></a:t>
            </a:r>
            <a:r>
              <a:rPr lang="es-ES_tradnl" b="1" dirty="0"/>
              <a:t> </a:t>
            </a:r>
            <a:r>
              <a:rPr lang="es-ES_tradnl" b="1" dirty="0">
                <a:hlinkClick r:id="rId2" action="ppaction://hlinkpres?slideindex=1&amp;slidetitle="/>
              </a:rPr>
              <a:t>PAPA</a:t>
            </a:r>
            <a:r>
              <a:rPr lang="es-ES_tradnl" b="1" dirty="0"/>
              <a:t>, sino únicamente junto con él. El Papa, por el contrario, puede, en casos claramente determinados, tomar decisiones sin el acuerdo de los obispos. </a:t>
            </a:r>
            <a:r>
              <a:rPr lang="es-ES" b="1" dirty="0"/>
              <a:t>[880-890]</a:t>
            </a:r>
            <a:endParaRPr lang="es-ES_tradnl" b="1" dirty="0" smtClean="0"/>
          </a:p>
          <a:p>
            <a:pPr marL="421200" indent="0">
              <a:buNone/>
            </a:pPr>
            <a:r>
              <a:rPr lang="es-ES_tradnl" dirty="0"/>
              <a:t>No obstante, </a:t>
            </a:r>
            <a:r>
              <a:rPr lang="es-ES_tradnl" dirty="0" smtClean="0"/>
              <a:t>el </a:t>
            </a:r>
            <a:r>
              <a:rPr lang="es-ES_tradnl" dirty="0" smtClean="0">
                <a:sym typeface="Wingdings 3"/>
              </a:rPr>
              <a:t></a:t>
            </a:r>
            <a:r>
              <a:rPr lang="es-ES_tradnl" dirty="0" smtClean="0">
                <a:hlinkClick r:id="rId2" action="ppaction://hlinkpres?slideindex=1&amp;slidetitle="/>
              </a:rPr>
              <a:t>PAPA</a:t>
            </a:r>
            <a:r>
              <a:rPr lang="es-ES_tradnl" dirty="0" smtClean="0"/>
              <a:t> </a:t>
            </a:r>
            <a:r>
              <a:rPr lang="es-ES_tradnl" dirty="0"/>
              <a:t>en sus decisiones está sujeto a la fe de la Iglesia. Existe algo así como el sentido general de la fe de la Iglesia; una convicción fundamental en asuntos de fe, presente en toda la Iglesia y obra del Espíritu Santo, por así decir, el sentido común de la Iglesia, es decir lo que «ha sido creído siempre, en todas partes y por todos» (san Vicente de </a:t>
            </a:r>
            <a:r>
              <a:rPr lang="es-ES_tradnl" dirty="0" err="1"/>
              <a:t>L</a:t>
            </a:r>
            <a:r>
              <a:rPr lang="es-ES_tradnl" dirty="0" err="1" smtClean="0"/>
              <a:t>érins</a:t>
            </a:r>
            <a:r>
              <a:rPr lang="es-ES_tradnl" dirty="0"/>
              <a:t>).</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144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344460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796950"/>
          </a:xfrm>
        </p:spPr>
        <p:txBody>
          <a:bodyPr>
            <a:normAutofit fontScale="90000"/>
          </a:bodyPr>
          <a:lstStyle/>
          <a:p>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5616624"/>
          </a:xfrm>
        </p:spPr>
        <p:style>
          <a:lnRef idx="1">
            <a:schemeClr val="accent4"/>
          </a:lnRef>
          <a:fillRef idx="2">
            <a:schemeClr val="accent4"/>
          </a:fillRef>
          <a:effectRef idx="1">
            <a:schemeClr val="accent4"/>
          </a:effectRef>
          <a:fontRef idx="minor">
            <a:schemeClr val="dk1"/>
          </a:fontRef>
        </p:style>
        <p:txBody>
          <a:bodyPr lIns="0" tIns="0" rIns="0" bIns="0">
            <a:normAutofit/>
          </a:bodyPr>
          <a:lstStyle/>
          <a:p>
            <a:pPr marL="457200" indent="-457200">
              <a:buSzPct val="71000"/>
              <a:buFont typeface="+mj-lt"/>
              <a:buAutoNum type="arabicPeriod" startAt="143"/>
            </a:pPr>
            <a:r>
              <a:rPr lang="es-ES_tradnl" sz="1700" i="1" dirty="0"/>
              <a:t>¿Es realmente infalible el Papa?</a:t>
            </a:r>
            <a:endParaRPr lang="es-ES_tradnl" sz="1700" i="1" dirty="0" smtClean="0"/>
          </a:p>
          <a:p>
            <a:pPr marL="421200" indent="0">
              <a:buNone/>
            </a:pPr>
            <a:r>
              <a:rPr lang="es-ES_tradnl" sz="1700" b="1" i="1" dirty="0"/>
              <a:t>Sí. </a:t>
            </a:r>
            <a:r>
              <a:rPr lang="es-ES_tradnl" sz="1700" b="1" dirty="0"/>
              <a:t>Pero el</a:t>
            </a:r>
            <a:r>
              <a:rPr lang="es-ES_tradnl" sz="1700" b="1" dirty="0">
                <a:sym typeface="Wingdings 3"/>
              </a:rPr>
              <a:t></a:t>
            </a:r>
            <a:r>
              <a:rPr lang="es-ES_tradnl" sz="1700" b="1" dirty="0"/>
              <a:t> </a:t>
            </a:r>
            <a:r>
              <a:rPr lang="es-ES_tradnl" sz="1700" b="1" dirty="0">
                <a:hlinkClick r:id="rId2" action="ppaction://hlinkpres?slideindex=1&amp;slidetitle="/>
              </a:rPr>
              <a:t>PAPA </a:t>
            </a:r>
            <a:r>
              <a:rPr lang="es-ES_tradnl" sz="1700" b="1" dirty="0"/>
              <a:t>sólo goza de esta infalibilidad cuando proclama con un acto definitivo la doctrina en cuestiones de fe y moral. También las decisiones magisteriales del colegio episcopal en comunión con el Papa pueden tener carácter infalible, por ejemplo las decisiones de un Concilio Ecuménico cuando proponen una doctrina como definitiva. </a:t>
            </a:r>
            <a:r>
              <a:rPr lang="es-ES" sz="1700" b="1" dirty="0"/>
              <a:t>[888-892]</a:t>
            </a:r>
            <a:endParaRPr lang="es-ES_tradnl" sz="1700" b="1" dirty="0" smtClean="0"/>
          </a:p>
          <a:p>
            <a:pPr marL="421200" indent="0">
              <a:buNone/>
            </a:pPr>
            <a:r>
              <a:rPr lang="es-ES_tradnl" sz="1700" dirty="0"/>
              <a:t>La infalibilidad del </a:t>
            </a:r>
            <a:r>
              <a:rPr lang="es-ES_tradnl" sz="1700" dirty="0">
                <a:sym typeface="Wingdings 3"/>
              </a:rPr>
              <a:t></a:t>
            </a:r>
            <a:r>
              <a:rPr lang="es-ES_tradnl" sz="1700" dirty="0">
                <a:hlinkClick r:id="rId2" action="ppaction://hlinkpres?slideindex=1&amp;slidetitle="/>
              </a:rPr>
              <a:t>PAPA </a:t>
            </a:r>
            <a:r>
              <a:rPr lang="es-ES_tradnl" sz="1700" dirty="0"/>
              <a:t>no tiene nada que ver con su integridad moral ni con su inteligencia. Infalible es en realidad la </a:t>
            </a:r>
            <a:r>
              <a:rPr lang="es-ES_tradnl" sz="1700" i="1" dirty="0"/>
              <a:t>Iglesia, </a:t>
            </a:r>
            <a:r>
              <a:rPr lang="es-ES_tradnl" sz="1700" dirty="0"/>
              <a:t>pues Jesús le ha prometido el Espíritu Santo, que la sostiene en la verdad y la introduce en ella cada vez más profundamente. Cuando una verdad de fe evidente es negada o tergiversada de repente, la Iglesia debe tener </a:t>
            </a:r>
            <a:r>
              <a:rPr lang="es-ES_tradnl" sz="1700" i="1" dirty="0"/>
              <a:t>una </a:t>
            </a:r>
            <a:r>
              <a:rPr lang="es-ES_tradnl" sz="1700" dirty="0"/>
              <a:t>última palabra que exprese de forma vinculante lo que es verdadero y lo que es falso. Esta palabra es la del Papa. Como sucesor de Pedro y primero de los </a:t>
            </a:r>
            <a:r>
              <a:rPr lang="es-ES_tradnl" sz="1700" dirty="0">
                <a:sym typeface="Wingdings 3"/>
              </a:rPr>
              <a:t></a:t>
            </a:r>
            <a:r>
              <a:rPr lang="es-ES_tradnl" sz="1700" dirty="0"/>
              <a:t> </a:t>
            </a:r>
            <a:r>
              <a:rPr lang="es-ES_tradnl" sz="1700" dirty="0">
                <a:hlinkClick r:id="rId2" action="ppaction://hlinkpres?slideindex=1&amp;slidetitle="/>
              </a:rPr>
              <a:t>OBISPOS,</a:t>
            </a:r>
            <a:r>
              <a:rPr lang="es-ES_tradnl" sz="1700" dirty="0"/>
              <a:t> tiene el poder de formular la verdad cuestionada según la tradición de la fe de la Iglesia, de tal modo que se presente a los fieles para todos los tiempos como «segura para ser creída o mantenida de manera definitiva». Un caso particular de esto se da cuando el Papa </a:t>
            </a:r>
            <a:r>
              <a:rPr lang="es-ES_tradnl" sz="1700" i="1" dirty="0"/>
              <a:t>proclama un dogma. </a:t>
            </a:r>
            <a:r>
              <a:rPr lang="es-ES_tradnl" sz="1700" dirty="0"/>
              <a:t>Por eso un dogma no puede nunca tener un contenido «nuevo». Un dogma se proclama muy raramente. El último es de 1950.</a:t>
            </a:r>
            <a:endParaRPr lang="es-ES_tradnl" sz="1700"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145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087380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796950"/>
          </a:xfrm>
        </p:spPr>
        <p:txBody>
          <a:bodyPr>
            <a:normAutofit fontScale="90000"/>
          </a:bodyPr>
          <a:lstStyle/>
          <a:p>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5328592"/>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a:buSzPct val="71000"/>
              <a:buFont typeface="+mj-lt"/>
              <a:buAutoNum type="arabicPeriod" startAt="144"/>
            </a:pPr>
            <a:r>
              <a:rPr lang="es-ES_tradnl" i="1" dirty="0"/>
              <a:t>¿Cuál es la misión de los obispos?</a:t>
            </a:r>
            <a:endParaRPr lang="es-ES_tradnl" i="1" dirty="0" smtClean="0"/>
          </a:p>
          <a:p>
            <a:pPr marL="421200" indent="0">
              <a:buNone/>
            </a:pPr>
            <a:r>
              <a:rPr lang="es-ES_tradnl" b="1" dirty="0"/>
              <a:t>Los </a:t>
            </a:r>
            <a:r>
              <a:rPr lang="es-ES_tradnl" b="1" dirty="0">
                <a:sym typeface="Wingdings 3"/>
              </a:rPr>
              <a:t></a:t>
            </a:r>
            <a:r>
              <a:rPr lang="es-ES_tradnl" b="1" dirty="0"/>
              <a:t> </a:t>
            </a:r>
            <a:r>
              <a:rPr lang="es-ES_tradnl" b="1" dirty="0">
                <a:hlinkClick r:id="rId2" action="ppaction://hlinkpres?slideindex=1&amp;slidetitle="/>
              </a:rPr>
              <a:t>OBISPOS</a:t>
            </a:r>
            <a:r>
              <a:rPr lang="es-ES_tradnl" b="1" dirty="0"/>
              <a:t> son los responsables de la Iglesia particular a ellos encomendada y son corresponsables de toda la Iglesia. Ejercen su autoridad en comunión de unos con otros y para toda la Iglesia bajo la autoridad del</a:t>
            </a:r>
            <a:r>
              <a:rPr lang="es-ES_tradnl" b="1" dirty="0">
                <a:sym typeface="Wingdings 3"/>
              </a:rPr>
              <a:t></a:t>
            </a:r>
            <a:r>
              <a:rPr lang="es-ES_tradnl" b="1" dirty="0"/>
              <a:t> </a:t>
            </a:r>
            <a:r>
              <a:rPr lang="es-ES_tradnl" b="1" dirty="0">
                <a:hlinkClick r:id="rId2" action="ppaction://hlinkpres?slideindex=1&amp;slidetitle="/>
              </a:rPr>
              <a:t>PAPA</a:t>
            </a:r>
            <a:r>
              <a:rPr lang="es-ES_tradnl" b="1" dirty="0"/>
              <a:t>. [886-887,893-896,938-939]</a:t>
            </a:r>
            <a:endParaRPr lang="es-ES_tradnl" b="1" dirty="0" smtClean="0"/>
          </a:p>
          <a:p>
            <a:pPr marL="421200" indent="0">
              <a:buNone/>
            </a:pPr>
            <a:r>
              <a:rPr lang="es-ES_tradnl" dirty="0"/>
              <a:t>Los </a:t>
            </a:r>
            <a:r>
              <a:rPr lang="es-ES_tradnl" dirty="0">
                <a:sym typeface="Wingdings 3"/>
              </a:rPr>
              <a:t></a:t>
            </a:r>
            <a:r>
              <a:rPr lang="es-ES_tradnl" dirty="0">
                <a:hlinkClick r:id="rId2" action="ppaction://hlinkpres?slideindex=1&amp;slidetitle="/>
              </a:rPr>
              <a:t>OBISPOS</a:t>
            </a:r>
            <a:r>
              <a:rPr lang="es-ES_tradnl" dirty="0"/>
              <a:t> tienen que ser ante todo </a:t>
            </a:r>
            <a:r>
              <a:rPr lang="es-ES_tradnl" dirty="0" smtClean="0">
                <a:sym typeface="Wingdings 3"/>
              </a:rPr>
              <a:t></a:t>
            </a:r>
            <a:r>
              <a:rPr lang="es-ES_tradnl" dirty="0" smtClean="0">
                <a:hlinkClick r:id="rId2" action="ppaction://hlinkpres?slideindex=1&amp;slidetitle="/>
              </a:rPr>
              <a:t>APÓSTOLES</a:t>
            </a:r>
            <a:r>
              <a:rPr lang="es-ES_tradnl" dirty="0"/>
              <a:t>, testigos fieles de Jesús, que los ha llamado personalmente a su lado y los ha enviado. De este modo llevan a Cristo a los hombres y a los hombres a Cristo. Esto se realiza mediante la predicación, la celebración de los sacramentos y el gobierno de la Iglesia. Como sucesor de los </a:t>
            </a:r>
            <a:r>
              <a:rPr lang="es-ES_tradnl" dirty="0">
                <a:hlinkClick r:id="rId2" action="ppaction://hlinkpres?slideindex=1&amp;slidetitle="/>
              </a:rPr>
              <a:t>APÓSTOLES</a:t>
            </a:r>
            <a:r>
              <a:rPr lang="es-ES_tradnl" dirty="0"/>
              <a:t>, el obispo ejerce su ministerio con su propia autoridad apostólica; no es un comisionado o una especie de asistente del Papa, sino que actúa junto con el. </a:t>
            </a:r>
            <a:r>
              <a:rPr lang="es-ES_tradnl" dirty="0">
                <a:sym typeface="Wingdings 3"/>
              </a:rPr>
              <a:t></a:t>
            </a:r>
            <a:r>
              <a:rPr lang="es-ES_tradnl" dirty="0">
                <a:hlinkClick r:id="rId2" action="ppaction://hlinkpres?slideindex=1&amp;slidetitle="/>
              </a:rPr>
              <a:t>PAPA</a:t>
            </a:r>
            <a:r>
              <a:rPr lang="es-ES_tradnl" dirty="0"/>
              <a:t> y bajo su autoridad.</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146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21635372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796950"/>
          </a:xfrm>
        </p:spPr>
        <p:txBody>
          <a:bodyPr>
            <a:normAutofit fontScale="90000"/>
          </a:bodyPr>
          <a:lstStyle/>
          <a:p>
            <a:r>
              <a:rPr lang="es-ES" sz="2600" dirty="0" smtClean="0"/>
              <a:t>Capítulo III: </a:t>
            </a:r>
            <a:r>
              <a:rPr lang="es-ES_tradnl" sz="2800" dirty="0"/>
              <a:t>Creo en la Iglesia, una, santa, católica y apostólica</a:t>
            </a:r>
            <a:endParaRPr lang="es-ES" sz="2600" dirty="0"/>
          </a:p>
        </p:txBody>
      </p:sp>
      <p:sp>
        <p:nvSpPr>
          <p:cNvPr id="3" name="2 Marcador de contenido"/>
          <p:cNvSpPr>
            <a:spLocks noGrp="1"/>
          </p:cNvSpPr>
          <p:nvPr>
            <p:ph sz="quarter" idx="1"/>
          </p:nvPr>
        </p:nvSpPr>
        <p:spPr>
          <a:xfrm>
            <a:off x="457200" y="836712"/>
            <a:ext cx="7643192" cy="5328592"/>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a:buSzPct val="71000"/>
              <a:buFont typeface="+mj-lt"/>
              <a:buAutoNum type="arabicPeriod" startAt="145"/>
            </a:pPr>
            <a:r>
              <a:rPr lang="es-ES_tradnl" dirty="0"/>
              <a:t>¿</a:t>
            </a:r>
            <a:r>
              <a:rPr lang="es-ES_tradnl" i="1" dirty="0"/>
              <a:t>Por qué quiere Jesús que existan personas que vivan para siempre una vida en pobreza, castidad </a:t>
            </a:r>
            <a:r>
              <a:rPr lang="es-ES_tradnl" dirty="0"/>
              <a:t>y </a:t>
            </a:r>
            <a:r>
              <a:rPr lang="es-ES_tradnl" i="1" dirty="0"/>
              <a:t>obediencia?</a:t>
            </a:r>
            <a:endParaRPr lang="es-ES_tradnl" i="1" dirty="0" smtClean="0"/>
          </a:p>
          <a:p>
            <a:pPr marL="421200" indent="0">
              <a:buNone/>
            </a:pPr>
            <a:r>
              <a:rPr lang="es-ES_tradnl" b="1" dirty="0"/>
              <a:t>Dios es amor. Él desea también nuestro amor. Una forma de entrega amorosa a Dios es </a:t>
            </a:r>
            <a:r>
              <a:rPr lang="es-ES_tradnl" b="1" i="1" dirty="0"/>
              <a:t>vivir como Jesús, </a:t>
            </a:r>
            <a:r>
              <a:rPr lang="es-ES_tradnl" b="1" dirty="0"/>
              <a:t>pobre, casto y obediente. Quien vive así tiene la cabeza, el corazón y las manos libres para Dios y para los hombres. [914-933, 944-945</a:t>
            </a:r>
            <a:r>
              <a:rPr lang="es-ES_tradnl" b="1" dirty="0" smtClean="0"/>
              <a:t>]</a:t>
            </a:r>
          </a:p>
          <a:p>
            <a:pPr marL="421200" indent="0">
              <a:buNone/>
            </a:pPr>
            <a:r>
              <a:rPr lang="es-ES_tradnl" dirty="0"/>
              <a:t>No faltan nunca personas que se dejan conquistar totalmente por Jesús, de modo que, «por el reino de los cielos» (Mt 19,12), lo dejan todo por Dios, incluso dones tan hermosos como la propiedad privada, la autodeterminación y el amor conyugal. Esta vida según los </a:t>
            </a:r>
            <a:r>
              <a:rPr lang="es-ES_tradnl" dirty="0">
                <a:sym typeface="Wingdings 3"/>
              </a:rPr>
              <a:t></a:t>
            </a:r>
            <a:r>
              <a:rPr lang="es-ES_tradnl" dirty="0">
                <a:hlinkClick r:id="rId2" action="ppaction://hlinkpres?slideindex=1&amp;slidetitle="/>
              </a:rPr>
              <a:t>CONSEJOS EVANGÉLICOS </a:t>
            </a:r>
            <a:r>
              <a:rPr lang="es-ES_tradnl" dirty="0"/>
              <a:t>en pobreza, castidad y obediencia muestra a todos los cristianos que el mundo no lo es todo. Sólo el encuentro «cara a cara» con el Esposo divino hará feliz al hombre de modo definitivo.</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147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2939571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08918"/>
          </a:xfrm>
        </p:spPr>
        <p:txBody>
          <a:bodyPr>
            <a:normAutofit fontScale="90000"/>
          </a:bodyPr>
          <a:lstStyle/>
          <a:p>
            <a:r>
              <a:rPr lang="es-ES" sz="2600" dirty="0" smtClean="0"/>
              <a:t>Capítulo III: </a:t>
            </a:r>
            <a:r>
              <a:rPr lang="es-ES_tradnl" sz="2800" dirty="0"/>
              <a:t>Creo en la comunión de los santos</a:t>
            </a:r>
            <a:endParaRPr lang="es-ES" sz="2600" dirty="0"/>
          </a:p>
        </p:txBody>
      </p:sp>
      <p:sp>
        <p:nvSpPr>
          <p:cNvPr id="3" name="2 Marcador de contenido"/>
          <p:cNvSpPr>
            <a:spLocks noGrp="1"/>
          </p:cNvSpPr>
          <p:nvPr>
            <p:ph sz="quarter" idx="1"/>
          </p:nvPr>
        </p:nvSpPr>
        <p:spPr>
          <a:xfrm>
            <a:off x="457200" y="836712"/>
            <a:ext cx="7643192" cy="5472608"/>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457200" indent="-457200">
              <a:buSzPct val="71000"/>
              <a:buFont typeface="+mj-lt"/>
              <a:buAutoNum type="arabicPeriod" startAt="146"/>
            </a:pPr>
            <a:r>
              <a:rPr lang="es-ES_tradnl" i="1" dirty="0"/>
              <a:t>¿Qué significa la «comunión de los santos»?</a:t>
            </a:r>
            <a:endParaRPr lang="es-ES_tradnl" i="1" dirty="0" smtClean="0"/>
          </a:p>
          <a:p>
            <a:pPr marL="421200" indent="0">
              <a:buNone/>
            </a:pPr>
            <a:r>
              <a:rPr lang="es-ES_tradnl" b="1" dirty="0"/>
              <a:t>De la «comunión de los santos» forman </a:t>
            </a:r>
            <a:r>
              <a:rPr lang="es-ES_tradnl" b="1"/>
              <a:t>parte </a:t>
            </a:r>
            <a:r>
              <a:rPr lang="es-ES_tradnl" b="1" smtClean="0"/>
              <a:t>todas las </a:t>
            </a:r>
            <a:r>
              <a:rPr lang="es-ES_tradnl" b="1" dirty="0"/>
              <a:t>personas que han puesto su esperanza en Cristo y le pertenecen por el bautismo, hayan muerto ya o vivan todavía. Puesto que somos un cuerpo en Cristo, vivimos en una comunión que abarca el cielo y la tierra. [946-962]</a:t>
            </a:r>
            <a:endParaRPr lang="es-ES_tradnl" b="1" dirty="0" smtClean="0"/>
          </a:p>
          <a:p>
            <a:pPr marL="421200" indent="0">
              <a:buNone/>
            </a:pPr>
            <a:r>
              <a:rPr lang="es-ES_tradnl" dirty="0"/>
              <a:t>La Iglesia es más grande y está más viva de lo que pensamos. A ella pertenecen los vivos y los muertos, ya se encuentren en un proceso de purificación o estén en la gloria de Dios. Conocidos y desconocidos, grandes santos y personas insignificantes. Nos podemos ayudar mutuamente sin que la muerte lo impida. Podemos invocar a nuestros santos patronos y a nuestros santos favoritos, pero también a nuestros parientes difuntos, de quienes pensamos que ya están junto a Dios. Yal contrario, podemos socorrer a nuestros difuntos que se encuentran aún en un proceso de purificación, mediante nuestras oraciones. Todo lo que cada uno hace o sufre en y para Cristo, beneficia a todos. La conclusión inversa supone, desgraciadamente, que cada pecado daña la comunión. </a:t>
            </a:r>
            <a:r>
              <a:rPr lang="es-ES_tradnl" dirty="0">
                <a:sym typeface="Wingdings 3"/>
              </a:rPr>
              <a:t></a:t>
            </a:r>
            <a:r>
              <a:rPr lang="es-ES_tradnl" dirty="0">
                <a:hlinkClick r:id="rId2" action="ppaction://hlinksldjump"/>
              </a:rPr>
              <a:t>126</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148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41106205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08918"/>
          </a:xfrm>
        </p:spPr>
        <p:txBody>
          <a:bodyPr>
            <a:normAutofit fontScale="90000"/>
          </a:bodyPr>
          <a:lstStyle/>
          <a:p>
            <a:r>
              <a:rPr lang="es-ES" sz="2600" dirty="0" smtClean="0"/>
              <a:t>Capítulo III: </a:t>
            </a:r>
            <a:r>
              <a:rPr lang="es-ES_tradnl" sz="2800" dirty="0"/>
              <a:t>Creo en la comunión de los santos</a:t>
            </a:r>
            <a:endParaRPr lang="es-ES" sz="2600" dirty="0"/>
          </a:p>
        </p:txBody>
      </p:sp>
      <p:sp>
        <p:nvSpPr>
          <p:cNvPr id="3" name="2 Marcador de contenido"/>
          <p:cNvSpPr>
            <a:spLocks noGrp="1"/>
          </p:cNvSpPr>
          <p:nvPr>
            <p:ph sz="quarter" idx="1"/>
          </p:nvPr>
        </p:nvSpPr>
        <p:spPr>
          <a:xfrm>
            <a:off x="457200" y="836712"/>
            <a:ext cx="7643192" cy="5400600"/>
          </a:xfrm>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SzPct val="71000"/>
              <a:buFont typeface="+mj-lt"/>
              <a:buAutoNum type="arabicPeriod" startAt="147"/>
            </a:pPr>
            <a:r>
              <a:rPr lang="es-ES_tradnl" i="1" dirty="0"/>
              <a:t>¿Por qué ocupa María un lugar tan destacado en la comunión de los santos?</a:t>
            </a:r>
            <a:endParaRPr lang="es-ES_tradnl" i="1" dirty="0" smtClean="0"/>
          </a:p>
          <a:p>
            <a:pPr marL="421200" indent="0">
              <a:buNone/>
            </a:pPr>
            <a:r>
              <a:rPr lang="es-ES_tradnl" b="1" dirty="0"/>
              <a:t>María es la Madre de Dios. Estuvo unida a Jesús en su vida terrena como ninguna otra persona, una cercanía que no se interrumpe tampoco en el cielo. María es la Reina del cielo y está muy cercana a nosotros en su sentimiento maternal. [972</a:t>
            </a:r>
            <a:r>
              <a:rPr lang="es-ES_tradnl" b="1" dirty="0" smtClean="0"/>
              <a:t>]</a:t>
            </a:r>
          </a:p>
          <a:p>
            <a:pPr marL="421200" indent="0">
              <a:buNone/>
            </a:pPr>
            <a:r>
              <a:rPr lang="es-ES_tradnl" dirty="0"/>
              <a:t>Porque ella se confió en cuerpo y alma y asumiendo el riesgo ante una empresa peligrosa, aunque fuera divina, María fue acogida en el cielo también en cuerpo y alma. Quien vive y cree como María, llega al cielo. </a:t>
            </a:r>
            <a:r>
              <a:rPr lang="es-ES_tradnl" dirty="0">
                <a:sym typeface="Wingdings 3"/>
              </a:rPr>
              <a:t></a:t>
            </a:r>
            <a:r>
              <a:rPr lang="es-ES_tradnl" dirty="0">
                <a:hlinkClick r:id="rId2" action="ppaction://hlinksldjump"/>
              </a:rPr>
              <a:t>80</a:t>
            </a:r>
            <a:r>
              <a:rPr lang="es-ES_tradnl" dirty="0"/>
              <a:t>-</a:t>
            </a:r>
            <a:r>
              <a:rPr lang="es-ES_tradnl" dirty="0">
                <a:hlinkClick r:id="rId3" action="ppaction://hlinksldjump"/>
              </a:rPr>
              <a:t>85</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149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3157631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580926"/>
          </a:xfrm>
        </p:spPr>
        <p:txBody>
          <a:bodyPr>
            <a:normAutofit/>
          </a:bodyPr>
          <a:lstStyle/>
          <a:p>
            <a:r>
              <a:rPr lang="es-ES" sz="2600" dirty="0" smtClean="0"/>
              <a:t>Capítulo II: Dios nos sale al encuentro</a:t>
            </a:r>
            <a:endParaRPr lang="es-ES" sz="2600" dirty="0"/>
          </a:p>
        </p:txBody>
      </p:sp>
      <p:sp>
        <p:nvSpPr>
          <p:cNvPr id="3" name="2 Marcador de contenido"/>
          <p:cNvSpPr>
            <a:spLocks noGrp="1"/>
          </p:cNvSpPr>
          <p:nvPr>
            <p:ph sz="quarter" idx="1"/>
          </p:nvPr>
        </p:nvSpPr>
        <p:spPr>
          <a:xfrm>
            <a:off x="611560" y="836712"/>
            <a:ext cx="7467600" cy="5904656"/>
          </a:xfrm>
          <a:solidFill>
            <a:srgbClr val="FAFA78"/>
          </a:solidFill>
        </p:spPr>
        <p:txBody>
          <a:bodyPr lIns="0" tIns="0" rIns="0" bIns="0">
            <a:normAutofit fontScale="85000" lnSpcReduction="10000"/>
          </a:bodyPr>
          <a:lstStyle/>
          <a:p>
            <a:pPr marL="457200" indent="-457200">
              <a:buFont typeface="+mj-lt"/>
              <a:buAutoNum type="arabicPeriod" startAt="13"/>
            </a:pPr>
            <a:r>
              <a:rPr lang="es-ES_tradnl" i="1" dirty="0" smtClean="0"/>
              <a:t>¿Se puede equivocar la Iglesia en cuestiones de fe?</a:t>
            </a:r>
          </a:p>
          <a:p>
            <a:pPr marL="457200" indent="0">
              <a:buNone/>
            </a:pPr>
            <a:r>
              <a:rPr lang="es-ES_tradnl" b="1" dirty="0" smtClean="0"/>
              <a:t>La totalidad de los fieles no puede equivocarse en la fe, porque Jesús prometió a sus discípulos que les enviaría el Espíritu de la verdad, que los sostendría en la verdad (</a:t>
            </a:r>
            <a:r>
              <a:rPr lang="es-ES_tradnl" b="1" dirty="0" err="1" smtClean="0"/>
              <a:t>Jn</a:t>
            </a:r>
            <a:r>
              <a:rPr lang="es-ES_tradnl" b="1" dirty="0" smtClean="0"/>
              <a:t> 14,17). [80-82,85-87,92,100]</a:t>
            </a:r>
          </a:p>
          <a:p>
            <a:pPr marL="457200" indent="0">
              <a:buNone/>
            </a:pPr>
            <a:r>
              <a:rPr lang="es-ES_tradnl" dirty="0" smtClean="0"/>
              <a:t>Así como los discípulos creyeron de corazón en Jesús, un cristiano cuando pregunta por el camino de la vida puede fiarse completamente de la </a:t>
            </a:r>
            <a:r>
              <a:rPr lang="es-ES_tradnl" dirty="0" smtClean="0">
                <a:sym typeface="Wingdings 3"/>
              </a:rPr>
              <a:t></a:t>
            </a:r>
            <a:r>
              <a:rPr lang="es-ES_tradnl" dirty="0" smtClean="0"/>
              <a:t> </a:t>
            </a:r>
            <a:r>
              <a:rPr lang="es-ES_tradnl" dirty="0" smtClean="0">
                <a:hlinkClick r:id="rId3" action="ppaction://hlinkpres?slideindex=1&amp;slidetitle="/>
              </a:rPr>
              <a:t>IGLESIA</a:t>
            </a:r>
            <a:r>
              <a:rPr lang="es-ES_tradnl" dirty="0" smtClean="0"/>
              <a:t>. Dado que Jesús mismo encargó a sus </a:t>
            </a:r>
            <a:r>
              <a:rPr lang="es-ES_tradnl" dirty="0" smtClean="0">
                <a:sym typeface="Wingdings 3"/>
              </a:rPr>
              <a:t></a:t>
            </a:r>
            <a:r>
              <a:rPr lang="es-ES_tradnl" dirty="0" smtClean="0"/>
              <a:t> </a:t>
            </a:r>
            <a:r>
              <a:rPr lang="es-ES_tradnl" dirty="0" smtClean="0">
                <a:hlinkClick r:id="rId3" action="ppaction://hlinkpres?slideindex=1&amp;slidetitle="/>
              </a:rPr>
              <a:t>APÓSTOLES</a:t>
            </a:r>
            <a:r>
              <a:rPr lang="es-ES_tradnl" dirty="0" smtClean="0"/>
              <a:t> el ministerio de la enseñanza, la Iglesia tiene un </a:t>
            </a:r>
            <a:r>
              <a:rPr lang="es-ES_tradnl" dirty="0" smtClean="0">
                <a:sym typeface="Wingdings 3"/>
              </a:rPr>
              <a:t></a:t>
            </a:r>
            <a:r>
              <a:rPr lang="es-ES_tradnl" dirty="0" smtClean="0"/>
              <a:t> </a:t>
            </a:r>
            <a:r>
              <a:rPr lang="es-ES_tradnl" dirty="0" smtClean="0">
                <a:hlinkClick r:id="rId3" action="ppaction://hlinkpres?slideindex=1&amp;slidetitle="/>
              </a:rPr>
              <a:t>MAGISTERIO</a:t>
            </a:r>
            <a:r>
              <a:rPr lang="es-ES_tradnl" dirty="0" smtClean="0"/>
              <a:t> y no puede callar. Ciertamente miembros aislados de la Iglesia pueden equivocarse e incluso cometer faltas graves, pero en su conjunto la Iglesia no puede desviarse de la verdad de Dios. La Iglesia es portadora a través de los tiempos de una verdad viva que es mayor que ella misma. Se habla del </a:t>
            </a:r>
            <a:r>
              <a:rPr lang="es-ES_tradnl" i="1" dirty="0" smtClean="0"/>
              <a:t>depositum </a:t>
            </a:r>
            <a:r>
              <a:rPr lang="es-ES_tradnl" i="1" dirty="0" err="1" smtClean="0"/>
              <a:t>fidei</a:t>
            </a:r>
            <a:r>
              <a:rPr lang="es-ES_tradnl" i="1" dirty="0" smtClean="0"/>
              <a:t>, </a:t>
            </a:r>
            <a:r>
              <a:rPr lang="es-ES_tradnl" dirty="0" smtClean="0"/>
              <a:t>del depósito de la fe que hay que custodiar. Si esa verdad es negada o deformada públicamente, la Iglesia debe hacer resplandecer de nuevo «lo que se ha creído en todas partes, siempre y por todos» (san Vicente de </a:t>
            </a:r>
            <a:r>
              <a:rPr lang="es-ES_tradnl" dirty="0" err="1" smtClean="0"/>
              <a:t>Lérins</a:t>
            </a:r>
            <a:r>
              <a:rPr lang="es-ES_tradnl" dirty="0" smtClean="0"/>
              <a:t>, </a:t>
            </a:r>
            <a:r>
              <a:rPr lang="es-ES_tradnl" dirty="0" smtClean="0">
                <a:sym typeface="Wingdings 2"/>
              </a:rPr>
              <a:t></a:t>
            </a:r>
            <a:r>
              <a:rPr lang="es-ES_tradnl" dirty="0" smtClean="0"/>
              <a:t> 450).</a:t>
            </a:r>
            <a:endParaRPr lang="es-ES_tradnl" b="1" dirty="0" smtClean="0"/>
          </a:p>
          <a:p>
            <a:pPr marL="457200" indent="0">
              <a:buNone/>
            </a:pPr>
            <a:endParaRPr lang="es-ES" dirty="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15</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08918"/>
          </a:xfrm>
        </p:spPr>
        <p:txBody>
          <a:bodyPr>
            <a:normAutofit fontScale="90000"/>
          </a:bodyPr>
          <a:lstStyle/>
          <a:p>
            <a:r>
              <a:rPr lang="es-ES" sz="2600" dirty="0" smtClean="0"/>
              <a:t>Capítulo III: </a:t>
            </a:r>
            <a:r>
              <a:rPr lang="es-ES_tradnl" sz="2800" dirty="0"/>
              <a:t>Creo en la comunión de los santos</a:t>
            </a:r>
            <a:endParaRPr lang="es-ES" sz="2600" dirty="0"/>
          </a:p>
        </p:txBody>
      </p:sp>
      <p:sp>
        <p:nvSpPr>
          <p:cNvPr id="3" name="2 Marcador de contenido"/>
          <p:cNvSpPr>
            <a:spLocks noGrp="1"/>
          </p:cNvSpPr>
          <p:nvPr>
            <p:ph sz="quarter" idx="1"/>
          </p:nvPr>
        </p:nvSpPr>
        <p:spPr>
          <a:xfrm>
            <a:off x="457200" y="836712"/>
            <a:ext cx="7643192" cy="5472608"/>
          </a:xfrm>
        </p:spPr>
        <p:style>
          <a:lnRef idx="1">
            <a:schemeClr val="accent4"/>
          </a:lnRef>
          <a:fillRef idx="2">
            <a:schemeClr val="accent4"/>
          </a:fillRef>
          <a:effectRef idx="1">
            <a:schemeClr val="accent4"/>
          </a:effectRef>
          <a:fontRef idx="minor">
            <a:schemeClr val="dk1"/>
          </a:fontRef>
        </p:style>
        <p:txBody>
          <a:bodyPr>
            <a:normAutofit fontScale="92500"/>
          </a:bodyPr>
          <a:lstStyle/>
          <a:p>
            <a:pPr marL="457200" indent="-457200">
              <a:buSzPct val="71000"/>
              <a:buFont typeface="+mj-lt"/>
              <a:buAutoNum type="arabicPeriod" startAt="148"/>
            </a:pPr>
            <a:r>
              <a:rPr lang="es-ES_tradnl" i="1" dirty="0"/>
              <a:t>¿Puede María ayudarnos realmente?</a:t>
            </a:r>
            <a:endParaRPr lang="es-ES_tradnl" i="1" dirty="0" smtClean="0"/>
          </a:p>
          <a:p>
            <a:pPr marL="421200" indent="0">
              <a:buNone/>
            </a:pPr>
            <a:r>
              <a:rPr lang="es-ES_tradnl" b="1" dirty="0"/>
              <a:t>Sí. Que María ayuda es una experiencia desde el comienzo de la Iglesia. Millones de cristianos lo testifican. [967-970]</a:t>
            </a:r>
            <a:endParaRPr lang="es-ES_tradnl" dirty="0" smtClean="0"/>
          </a:p>
          <a:p>
            <a:pPr marL="421200" indent="0">
              <a:buNone/>
            </a:pPr>
            <a:r>
              <a:rPr lang="es-ES_tradnl" dirty="0"/>
              <a:t>Como Madre de Jesús, María es también nuestra Madre. Las buenas madres interceden siempre por sus hijos. Y esta Madre con más motivo. Ya sobre la tierra abogó ante Jesús por otros: por ejemplo cuando libró de una situación embarazosa a una pareja de novios en </a:t>
            </a:r>
            <a:r>
              <a:rPr lang="es-ES_tradnl" dirty="0" err="1"/>
              <a:t>Caná</a:t>
            </a:r>
            <a:r>
              <a:rPr lang="es-ES_tradnl" dirty="0"/>
              <a:t>. En la sala de Pentecostés oró en medio de los discípulos. Puesto que su amor por nosotros no cesa nunca, podemos estar seguros de que intercede por nosotros en los dos momentos más importantes de nuestra vida: «ahora y en la hora de nuestra muerte». </a:t>
            </a:r>
            <a:r>
              <a:rPr lang="es-ES_tradnl" dirty="0">
                <a:sym typeface="Wingdings 3"/>
              </a:rPr>
              <a:t></a:t>
            </a:r>
            <a:r>
              <a:rPr lang="es-ES_tradnl" dirty="0">
                <a:hlinkClick r:id="rId2" action="ppaction://hlinksldjump"/>
              </a:rPr>
              <a:t>85</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150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42531792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08918"/>
          </a:xfrm>
        </p:spPr>
        <p:txBody>
          <a:bodyPr>
            <a:normAutofit fontScale="90000"/>
          </a:bodyPr>
          <a:lstStyle/>
          <a:p>
            <a:r>
              <a:rPr lang="es-ES" sz="2600" dirty="0" smtClean="0"/>
              <a:t>Capítulo III: </a:t>
            </a:r>
            <a:r>
              <a:rPr lang="es-ES_tradnl" sz="2800" dirty="0"/>
              <a:t>Creo en la comunión de los santos</a:t>
            </a:r>
            <a:endParaRPr lang="es-ES" sz="2600" dirty="0"/>
          </a:p>
        </p:txBody>
      </p:sp>
      <p:sp>
        <p:nvSpPr>
          <p:cNvPr id="3" name="2 Marcador de contenido"/>
          <p:cNvSpPr>
            <a:spLocks noGrp="1"/>
          </p:cNvSpPr>
          <p:nvPr>
            <p:ph sz="quarter" idx="1"/>
          </p:nvPr>
        </p:nvSpPr>
        <p:spPr>
          <a:xfrm>
            <a:off x="457200" y="836712"/>
            <a:ext cx="7643192" cy="5616624"/>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a:buSzPct val="71000"/>
              <a:buFont typeface="+mj-lt"/>
              <a:buAutoNum type="arabicPeriod" startAt="149"/>
            </a:pPr>
            <a:r>
              <a:rPr lang="es-ES_tradnl" i="1" dirty="0"/>
              <a:t>¿Se puede adorar a María?</a:t>
            </a:r>
            <a:endParaRPr lang="es-ES_tradnl" i="1" dirty="0" smtClean="0"/>
          </a:p>
          <a:p>
            <a:pPr marL="421200" indent="0">
              <a:buNone/>
            </a:pPr>
            <a:r>
              <a:rPr lang="es-ES_tradnl" b="1" dirty="0"/>
              <a:t>No. Sólo se debe adorar a Dios. Pero podemos venerar a María como Madre de nuestro Señor. [971]</a:t>
            </a:r>
            <a:endParaRPr lang="es-ES_tradnl" dirty="0" smtClean="0"/>
          </a:p>
          <a:p>
            <a:pPr marL="421200" indent="0">
              <a:buNone/>
            </a:pPr>
            <a:r>
              <a:rPr lang="es-ES_tradnl" dirty="0"/>
              <a:t>Entendemos por adoración el reconocimiento humilde e incondicional de la absoluta sublimidad de Dios por encima de todas las criaturas. María es una criatura como nosotros. En la fe es nuestra Madre. Y debemos honrar a los padres. Y esto se ajusta a la Biblia, porque María misma dice: «Me felicitarán todas las generaciones» (</a:t>
            </a:r>
            <a:r>
              <a:rPr lang="es-ES_tradnl" dirty="0" err="1"/>
              <a:t>Lc</a:t>
            </a:r>
            <a:r>
              <a:rPr lang="es-ES_tradnl" dirty="0"/>
              <a:t> 1,48b). Por eso la Iglesia tiene santuarios marianos de peregrinación, fiestas, canciones y oraciones marianas, como por ejemplo el </a:t>
            </a:r>
            <a:r>
              <a:rPr lang="es-ES_tradnl" dirty="0">
                <a:sym typeface="Wingdings 3"/>
              </a:rPr>
              <a:t></a:t>
            </a:r>
            <a:r>
              <a:rPr lang="es-ES_tradnl" dirty="0"/>
              <a:t> </a:t>
            </a:r>
            <a:r>
              <a:rPr lang="es-ES_tradnl" dirty="0">
                <a:hlinkClick r:id="rId2" action="ppaction://hlinkpres?slideindex=1&amp;slidetitle="/>
              </a:rPr>
              <a:t>ROSARIO</a:t>
            </a:r>
            <a:r>
              <a:rPr lang="es-ES_tradnl" dirty="0"/>
              <a:t>, que es un resumen de los evangelios. </a:t>
            </a:r>
            <a:r>
              <a:rPr lang="es-ES_tradnl" dirty="0">
                <a:sym typeface="Wingdings 3"/>
              </a:rPr>
              <a:t></a:t>
            </a:r>
            <a:r>
              <a:rPr lang="es-ES_tradnl" dirty="0"/>
              <a:t> </a:t>
            </a:r>
            <a:r>
              <a:rPr lang="es-ES_tradnl" dirty="0">
                <a:hlinkClick r:id="rId3" action="ppaction://hlinksldjump"/>
              </a:rPr>
              <a:t>353</a:t>
            </a:r>
            <a:r>
              <a:rPr lang="es-ES_tradnl" dirty="0"/>
              <a:t>,</a:t>
            </a:r>
            <a:r>
              <a:rPr lang="es-ES_tradnl" dirty="0">
                <a:hlinkClick r:id="rId4" action="ppaction://hlinksldjump"/>
              </a:rPr>
              <a:t>484</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151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11234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08918"/>
          </a:xfrm>
        </p:spPr>
        <p:txBody>
          <a:bodyPr>
            <a:normAutofit fontScale="90000"/>
          </a:bodyPr>
          <a:lstStyle/>
          <a:p>
            <a:r>
              <a:rPr lang="es-ES" sz="2600" dirty="0" smtClean="0"/>
              <a:t>Capítulo III: </a:t>
            </a:r>
            <a:r>
              <a:rPr lang="es-ES_tradnl" sz="2800" dirty="0"/>
              <a:t>Creo </a:t>
            </a:r>
            <a:r>
              <a:rPr lang="es-ES_tradnl" sz="2800" dirty="0" smtClean="0"/>
              <a:t>en el perdón de los pecados</a:t>
            </a:r>
            <a:endParaRPr lang="es-ES" sz="2600" dirty="0"/>
          </a:p>
        </p:txBody>
      </p:sp>
      <p:sp>
        <p:nvSpPr>
          <p:cNvPr id="3" name="2 Marcador de contenido"/>
          <p:cNvSpPr>
            <a:spLocks noGrp="1"/>
          </p:cNvSpPr>
          <p:nvPr>
            <p:ph sz="quarter" idx="1"/>
          </p:nvPr>
        </p:nvSpPr>
        <p:spPr>
          <a:xfrm>
            <a:off x="457200" y="836712"/>
            <a:ext cx="7643192" cy="5328592"/>
          </a:xfrm>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SzPct val="71000"/>
              <a:buFont typeface="+mj-lt"/>
              <a:buAutoNum type="arabicPeriod" startAt="150"/>
            </a:pPr>
            <a:r>
              <a:rPr lang="es-ES_tradnl" dirty="0"/>
              <a:t>¿</a:t>
            </a:r>
            <a:r>
              <a:rPr lang="es-ES_tradnl" i="1" dirty="0"/>
              <a:t>Puede realmente la Iglesia perdonar los pecados?</a:t>
            </a:r>
            <a:endParaRPr lang="es-ES_tradnl" i="1" dirty="0" smtClean="0"/>
          </a:p>
          <a:p>
            <a:pPr marL="421200" indent="0">
              <a:buNone/>
            </a:pPr>
            <a:r>
              <a:rPr lang="es-ES_tradnl" b="1" i="1" dirty="0"/>
              <a:t>Sí. </a:t>
            </a:r>
            <a:r>
              <a:rPr lang="es-ES_tradnl" b="1" dirty="0"/>
              <a:t>Jesús no sólo perdonó él mismo los pecados, también confió a la Iglesia la misión y el poder de librar a los hombres de sus pecados. [981-983,986-987]</a:t>
            </a:r>
            <a:endParaRPr lang="es-ES_tradnl" dirty="0" smtClean="0"/>
          </a:p>
          <a:p>
            <a:pPr marL="421200" indent="0">
              <a:buNone/>
            </a:pPr>
            <a:r>
              <a:rPr lang="es-ES_tradnl" dirty="0"/>
              <a:t>Mediante el ministerio del sacerdote se concede al pecador el perdón de Dios y la culpa queda borrada tan completamente como si nunca hubiera existido. Esto lo puede realizar un </a:t>
            </a:r>
            <a:r>
              <a:rPr lang="es-ES_tradnl" dirty="0" smtClean="0">
                <a:sym typeface="Wingdings 3"/>
              </a:rPr>
              <a:t></a:t>
            </a:r>
            <a:r>
              <a:rPr lang="es-ES_tradnl" dirty="0" smtClean="0">
                <a:hlinkClick r:id="rId2" action="ppaction://hlinkpres?slideindex=1&amp;slidetitle="/>
              </a:rPr>
              <a:t>PRESBÍTERO</a:t>
            </a:r>
            <a:r>
              <a:rPr lang="es-ES_tradnl" dirty="0" smtClean="0"/>
              <a:t> </a:t>
            </a:r>
            <a:r>
              <a:rPr lang="es-ES_tradnl" dirty="0"/>
              <a:t>sólo porque Jesús le hace partícipe de su propio poder divino de perdonar pecados. </a:t>
            </a:r>
            <a:r>
              <a:rPr lang="es-ES_tradnl" dirty="0">
                <a:sym typeface="Wingdings 3"/>
              </a:rPr>
              <a:t></a:t>
            </a:r>
            <a:r>
              <a:rPr lang="es-ES_tradnl" dirty="0">
                <a:hlinkClick r:id="rId3" action="ppaction://hlinksldjump"/>
              </a:rPr>
              <a:t>225</a:t>
            </a:r>
            <a:r>
              <a:rPr lang="es-ES_tradnl" dirty="0"/>
              <a:t>-</a:t>
            </a:r>
            <a:r>
              <a:rPr lang="es-ES_tradnl" dirty="0">
                <a:hlinkClick r:id="rId4" action="ppaction://hlinksldjump"/>
              </a:rPr>
              <a:t>239</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152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185514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08918"/>
          </a:xfrm>
        </p:spPr>
        <p:txBody>
          <a:bodyPr>
            <a:normAutofit fontScale="90000"/>
          </a:bodyPr>
          <a:lstStyle/>
          <a:p>
            <a:r>
              <a:rPr lang="es-ES" sz="2600" dirty="0" smtClean="0"/>
              <a:t>Capítulo III: </a:t>
            </a:r>
            <a:r>
              <a:rPr lang="es-ES_tradnl" sz="2800" dirty="0"/>
              <a:t>Creo </a:t>
            </a:r>
            <a:r>
              <a:rPr lang="es-ES_tradnl" sz="2800" dirty="0" smtClean="0"/>
              <a:t>en el perdón de los pecados</a:t>
            </a:r>
            <a:endParaRPr lang="es-ES" sz="2600" dirty="0"/>
          </a:p>
        </p:txBody>
      </p:sp>
      <p:sp>
        <p:nvSpPr>
          <p:cNvPr id="3" name="2 Marcador de contenido"/>
          <p:cNvSpPr>
            <a:spLocks noGrp="1"/>
          </p:cNvSpPr>
          <p:nvPr>
            <p:ph sz="quarter" idx="1"/>
          </p:nvPr>
        </p:nvSpPr>
        <p:spPr>
          <a:xfrm>
            <a:off x="457200" y="836712"/>
            <a:ext cx="7643192" cy="5472608"/>
          </a:xfrm>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SzPct val="71000"/>
              <a:buFont typeface="+mj-lt"/>
              <a:buAutoNum type="arabicPeriod" startAt="151"/>
            </a:pPr>
            <a:r>
              <a:rPr lang="es-ES_tradnl" i="1" dirty="0"/>
              <a:t>¿Qué posibilidades hay en la Iglesia para el perdón de los pecados?</a:t>
            </a:r>
            <a:endParaRPr lang="es-ES_tradnl" i="1" dirty="0" smtClean="0"/>
          </a:p>
          <a:p>
            <a:pPr marL="421200" indent="0">
              <a:buNone/>
            </a:pPr>
            <a:r>
              <a:rPr lang="es-ES_tradnl" b="1" dirty="0"/>
              <a:t>El perdón de los pecados se da fundamentalmente en </a:t>
            </a:r>
            <a:r>
              <a:rPr lang="es-ES_tradnl" b="1" dirty="0" smtClean="0"/>
              <a:t>el </a:t>
            </a:r>
            <a:r>
              <a:rPr lang="es-ES_tradnl" b="1" dirty="0" smtClean="0">
                <a:sym typeface="Wingdings 3"/>
              </a:rPr>
              <a:t></a:t>
            </a:r>
            <a:r>
              <a:rPr lang="es-ES_tradnl" b="1" dirty="0" smtClean="0"/>
              <a:t> </a:t>
            </a:r>
            <a:r>
              <a:rPr lang="es-ES_tradnl" b="1" dirty="0" smtClean="0">
                <a:hlinkClick r:id="rId2" action="ppaction://hlinkpres?slideindex=1&amp;slidetitle="/>
              </a:rPr>
              <a:t>SACRAMENTO </a:t>
            </a:r>
            <a:r>
              <a:rPr lang="es-ES_tradnl" b="1" dirty="0"/>
              <a:t>del Bautismo. Después es necesario el sacramento de la Reconciliación (Penitencia, Confesión) para el perdón de los pecados graves. Para los pecados veniales se recomienda también la Confesión. La lectura de la Sagrada Escritura, la oración, el ayuno y la realización de buenas obras tienen también un </a:t>
            </a:r>
            <a:r>
              <a:rPr lang="es-ES_tradnl" b="1" dirty="0">
                <a:sym typeface="Wingdings 3"/>
              </a:rPr>
              <a:t></a:t>
            </a:r>
            <a:r>
              <a:rPr lang="es-ES_tradnl" b="1" dirty="0"/>
              <a:t>efecto expiatorio. [976-980,984-987] </a:t>
            </a:r>
            <a:r>
              <a:rPr lang="es-ES_tradnl" b="1" dirty="0">
                <a:sym typeface="Wingdings 3"/>
              </a:rPr>
              <a:t></a:t>
            </a:r>
            <a:r>
              <a:rPr lang="es-ES_tradnl" b="1" dirty="0">
                <a:hlinkClick r:id="rId3" action="ppaction://hlinksldjump"/>
              </a:rPr>
              <a:t>226</a:t>
            </a:r>
            <a:r>
              <a:rPr lang="es-ES_tradnl" b="1" dirty="0"/>
              <a:t>-</a:t>
            </a:r>
            <a:r>
              <a:rPr lang="es-ES_tradnl" b="1" dirty="0">
                <a:hlinkClick r:id="rId4" action="ppaction://hlinksldjump"/>
              </a:rPr>
              <a:t>239</a:t>
            </a:r>
            <a:endParaRPr lang="es-ES_tradnl" dirty="0" smtClean="0"/>
          </a:p>
          <a:p>
            <a:pPr marL="421200" indent="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153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extLst>
      <p:ext uri="{BB962C8B-B14F-4D97-AF65-F5344CB8AC3E}">
        <p14:creationId xmlns:p14="http://schemas.microsoft.com/office/powerpoint/2010/main" val="8826819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III: </a:t>
            </a:r>
            <a:r>
              <a:rPr lang="es-ES_tradnl" sz="2800" dirty="0"/>
              <a:t>Creo </a:t>
            </a:r>
            <a:r>
              <a:rPr lang="es-ES_tradnl" sz="2800" dirty="0" smtClean="0"/>
              <a:t>en la resurrección de los muertos</a:t>
            </a:r>
            <a:endParaRPr lang="es-ES" sz="2600" dirty="0"/>
          </a:p>
        </p:txBody>
      </p:sp>
      <p:sp>
        <p:nvSpPr>
          <p:cNvPr id="3" name="2 Marcador de contenido"/>
          <p:cNvSpPr>
            <a:spLocks noGrp="1"/>
          </p:cNvSpPr>
          <p:nvPr>
            <p:ph sz="quarter" idx="1"/>
          </p:nvPr>
        </p:nvSpPr>
        <p:spPr>
          <a:xfrm>
            <a:off x="395536" y="836712"/>
            <a:ext cx="7643192" cy="5256584"/>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a:buSzPct val="71000"/>
              <a:buFont typeface="+mj-lt"/>
              <a:buAutoNum type="arabicPeriod" startAt="152"/>
            </a:pPr>
            <a:r>
              <a:rPr lang="es-ES_tradnl" dirty="0"/>
              <a:t>¿</a:t>
            </a:r>
            <a:r>
              <a:rPr lang="es-ES_tradnl" i="1" dirty="0"/>
              <a:t>Por qué creemos en la resurrección de los muertos?</a:t>
            </a:r>
            <a:endParaRPr lang="es-ES_tradnl" i="1" dirty="0" smtClean="0"/>
          </a:p>
          <a:p>
            <a:pPr marL="421200" indent="0">
              <a:buNone/>
            </a:pPr>
            <a:r>
              <a:rPr lang="es-ES_tradnl" b="1" dirty="0"/>
              <a:t>Creemos en la resurrección de los muertos porque Cristo ha resucitado de entre los muertos, vive para siempre y nos hace participes de esta vida eterna. [988-991]</a:t>
            </a:r>
            <a:endParaRPr lang="es-ES_tradnl" dirty="0" smtClean="0"/>
          </a:p>
          <a:p>
            <a:pPr marL="421200" indent="0">
              <a:buNone/>
            </a:pPr>
            <a:r>
              <a:rPr lang="es-ES_tradnl" dirty="0"/>
              <a:t>Cuando un hombre muere, su cuerpo es enterrado o incinerado. A pesar de ello creemos que hay una vida después de la muerte para esa persona. Jesús se ha mostrado en su Resurrección como Señor de la muerte; su palabra es digna de fe: «Yo soy la resurrección y la vida: el que cree en mí, aunque haya muerto, vivirá» (</a:t>
            </a:r>
            <a:r>
              <a:rPr lang="es-ES_tradnl" dirty="0" err="1"/>
              <a:t>Jn</a:t>
            </a:r>
            <a:r>
              <a:rPr lang="es-ES_tradnl" dirty="0"/>
              <a:t> 11,25b). </a:t>
            </a:r>
            <a:r>
              <a:rPr lang="es-ES_tradnl" dirty="0">
                <a:sym typeface="Wingdings 3"/>
              </a:rPr>
              <a:t></a:t>
            </a:r>
            <a:r>
              <a:rPr lang="es-ES_tradnl" dirty="0">
                <a:hlinkClick r:id="rId2" action="ppaction://hlinksldjump"/>
              </a:rPr>
              <a:t>103</a:t>
            </a:r>
            <a:r>
              <a:rPr lang="es-ES_tradnl" dirty="0"/>
              <a:t>-</a:t>
            </a:r>
            <a:r>
              <a:rPr lang="es-ES_tradnl" dirty="0">
                <a:hlinkClick r:id="rId3" action="ppaction://hlinksldjump"/>
              </a:rPr>
              <a:t>108</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154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20881588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III: </a:t>
            </a:r>
            <a:r>
              <a:rPr lang="es-ES_tradnl" sz="2800" dirty="0"/>
              <a:t>Creo </a:t>
            </a:r>
            <a:r>
              <a:rPr lang="es-ES_tradnl" sz="2800" dirty="0" smtClean="0"/>
              <a:t>en la resurrección de los muertos</a:t>
            </a:r>
            <a:endParaRPr lang="es-ES" sz="2600" dirty="0"/>
          </a:p>
        </p:txBody>
      </p:sp>
      <p:sp>
        <p:nvSpPr>
          <p:cNvPr id="3" name="2 Marcador de contenido"/>
          <p:cNvSpPr>
            <a:spLocks noGrp="1"/>
          </p:cNvSpPr>
          <p:nvPr>
            <p:ph sz="quarter" idx="1"/>
          </p:nvPr>
        </p:nvSpPr>
        <p:spPr>
          <a:xfrm>
            <a:off x="395536" y="836712"/>
            <a:ext cx="7643192" cy="5544616"/>
          </a:xfrm>
        </p:spPr>
        <p:style>
          <a:lnRef idx="1">
            <a:schemeClr val="accent4"/>
          </a:lnRef>
          <a:fillRef idx="2">
            <a:schemeClr val="accent4"/>
          </a:fillRef>
          <a:effectRef idx="1">
            <a:schemeClr val="accent4"/>
          </a:effectRef>
          <a:fontRef idx="minor">
            <a:schemeClr val="dk1"/>
          </a:fontRef>
        </p:style>
        <p:txBody>
          <a:bodyPr lIns="0" tIns="0" rIns="0" bIns="0">
            <a:normAutofit fontScale="92500" lnSpcReduction="20000"/>
          </a:bodyPr>
          <a:lstStyle/>
          <a:p>
            <a:pPr marL="457200" indent="-457200">
              <a:buSzPct val="71000"/>
              <a:buFont typeface="+mj-lt"/>
              <a:buAutoNum type="arabicPeriod" startAt="153"/>
            </a:pPr>
            <a:r>
              <a:rPr lang="es-ES_tradnl" dirty="0"/>
              <a:t>¿</a:t>
            </a:r>
            <a:r>
              <a:rPr lang="es-ES_tradnl" i="1" dirty="0"/>
              <a:t>Por qué creemos en la resurrección de la «carne»?</a:t>
            </a:r>
            <a:endParaRPr lang="es-ES_tradnl" i="1" dirty="0" smtClean="0"/>
          </a:p>
          <a:p>
            <a:pPr marL="421200" indent="0">
              <a:buNone/>
            </a:pPr>
            <a:r>
              <a:rPr lang="es-ES_tradnl" b="1" dirty="0"/>
              <a:t>El término bíblico «carne» designa al hombre en su condición de debilidad y de mortalidad. Pero Dios no contempla la carne humana como algo de escaso valor. En Jesús él mismo tomó «carne» (</a:t>
            </a:r>
            <a:r>
              <a:rPr lang="es-ES_tradnl" b="1" dirty="0">
                <a:sym typeface="Wingdings 3"/>
              </a:rPr>
              <a:t></a:t>
            </a:r>
            <a:r>
              <a:rPr lang="es-ES_tradnl" b="1" dirty="0">
                <a:hlinkClick r:id="rId2" action="ppaction://hlinkpres?slideindex=1&amp;slidetitle="/>
              </a:rPr>
              <a:t>ENCARNACIÓN</a:t>
            </a:r>
            <a:r>
              <a:rPr lang="es-ES_tradnl" b="1" dirty="0"/>
              <a:t>), para salvar al hombre. Dios no sólo salva el espíritu del hombre, salva al hombre todo entero, en cuerpo y alma. [988-991,997-1001,1015]</a:t>
            </a:r>
            <a:endParaRPr lang="es-ES_tradnl" dirty="0" smtClean="0"/>
          </a:p>
          <a:p>
            <a:pPr marL="421200" indent="0">
              <a:buNone/>
            </a:pPr>
            <a:r>
              <a:rPr lang="es-ES_tradnl" dirty="0"/>
              <a:t>Dios nos ha creado con cuerpo (carne) y alma. Al final del mundo él no abandonará la «carne», ni a su creación como si fuera un juguete viejo. En el «último día» nos resucitará en la carne. Esto quiere decir que seremos transformados, pero que nos encontraremos, no obstante, </a:t>
            </a:r>
            <a:r>
              <a:rPr lang="es-ES_tradnl" i="1" dirty="0"/>
              <a:t>en nuestro elemento. </a:t>
            </a:r>
            <a:r>
              <a:rPr lang="es-ES_tradnl" dirty="0"/>
              <a:t>Tampoco para Jesucristo fue un mero episodio el estar en la carne. Cuando el Resucitado se apareció, los discípulos contemplaron sus heridas corporales.</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155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7837752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III: </a:t>
            </a:r>
            <a:r>
              <a:rPr lang="es-ES_tradnl" sz="2800" dirty="0"/>
              <a:t>Creo </a:t>
            </a:r>
            <a:r>
              <a:rPr lang="es-ES_tradnl" sz="2800" dirty="0" smtClean="0"/>
              <a:t>en la resurrección de los muertos</a:t>
            </a:r>
            <a:endParaRPr lang="es-ES" sz="2600" dirty="0"/>
          </a:p>
        </p:txBody>
      </p:sp>
      <p:sp>
        <p:nvSpPr>
          <p:cNvPr id="3" name="2 Marcador de contenido"/>
          <p:cNvSpPr>
            <a:spLocks noGrp="1"/>
          </p:cNvSpPr>
          <p:nvPr>
            <p:ph sz="quarter" idx="1"/>
          </p:nvPr>
        </p:nvSpPr>
        <p:spPr>
          <a:xfrm>
            <a:off x="395536" y="836712"/>
            <a:ext cx="7643192" cy="5472608"/>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a:buSzPct val="71000"/>
              <a:buFont typeface="+mj-lt"/>
              <a:buAutoNum type="arabicPeriod" startAt="154"/>
            </a:pPr>
            <a:r>
              <a:rPr lang="es-ES_tradnl" i="1" dirty="0"/>
              <a:t>¿Qué pasa con nosotros cuando morimos?</a:t>
            </a:r>
            <a:endParaRPr lang="es-ES_tradnl" i="1" dirty="0" smtClean="0"/>
          </a:p>
          <a:p>
            <a:pPr marL="421200" indent="0">
              <a:buNone/>
            </a:pPr>
            <a:r>
              <a:rPr lang="es-ES_tradnl" b="1" dirty="0"/>
              <a:t>En la muerte se separan el cuerpo y el alma. El cuerpo se descompone, mientras que el alma sale al encuentro de Dios y espera a reunirse en el último día con su cuerpo resucitado. [992-1004, 1016-1018]</a:t>
            </a:r>
            <a:endParaRPr lang="es-ES_tradnl" dirty="0" smtClean="0"/>
          </a:p>
          <a:p>
            <a:pPr marL="421200" indent="0">
              <a:buNone/>
            </a:pPr>
            <a:r>
              <a:rPr lang="es-ES_tradnl" dirty="0"/>
              <a:t>El </a:t>
            </a:r>
            <a:r>
              <a:rPr lang="es-ES_tradnl" i="1" dirty="0"/>
              <a:t>cómo </a:t>
            </a:r>
            <a:r>
              <a:rPr lang="es-ES_tradnl" dirty="0"/>
              <a:t>de la resurrección de nuestro cuerpo es un misterio. Una imagen nos puede ayudar a asumirlo: cuando vemos un bulbo de tulipán no podemos saber qué hermosa flor se desarrollará en la oscuridad de la tierra. Igualmente no sabemos nada de la apariencia futura de nuestro nuevo cuerpo. Sin embargo, san Pablo está seguro: «Se siembra un cuerpo sin gloria, resucita glorioso» (1 </a:t>
            </a:r>
            <a:r>
              <a:rPr lang="es-ES_tradnl" dirty="0" err="1"/>
              <a:t>Cor</a:t>
            </a:r>
            <a:r>
              <a:rPr lang="es-ES_tradnl" dirty="0"/>
              <a:t> 15,43a).</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156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28732910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III: </a:t>
            </a:r>
            <a:r>
              <a:rPr lang="es-ES_tradnl" sz="2800" dirty="0"/>
              <a:t>Creo </a:t>
            </a:r>
            <a:r>
              <a:rPr lang="es-ES_tradnl" sz="2800" dirty="0" smtClean="0"/>
              <a:t>en la resurrección de los muertos</a:t>
            </a:r>
            <a:endParaRPr lang="es-ES" sz="2600" dirty="0"/>
          </a:p>
        </p:txBody>
      </p:sp>
      <p:sp>
        <p:nvSpPr>
          <p:cNvPr id="3" name="2 Marcador de contenido"/>
          <p:cNvSpPr>
            <a:spLocks noGrp="1"/>
          </p:cNvSpPr>
          <p:nvPr>
            <p:ph sz="quarter" idx="1"/>
          </p:nvPr>
        </p:nvSpPr>
        <p:spPr>
          <a:xfrm>
            <a:off x="395536" y="836712"/>
            <a:ext cx="7643192" cy="5328592"/>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a:buSzPct val="71000"/>
              <a:buFont typeface="+mj-lt"/>
              <a:buAutoNum type="arabicPeriod" startAt="155"/>
            </a:pPr>
            <a:r>
              <a:rPr lang="es-ES_tradnl" i="1" dirty="0"/>
              <a:t>¿Cómo nos ayuda Cristo en la muerte, si confiamos en él?</a:t>
            </a:r>
            <a:endParaRPr lang="es-ES_tradnl" i="1" dirty="0" smtClean="0"/>
          </a:p>
          <a:p>
            <a:pPr marL="421200" indent="0">
              <a:buNone/>
            </a:pPr>
            <a:r>
              <a:rPr lang="es-ES_tradnl" b="1" dirty="0"/>
              <a:t>Cristo nos sale al encuentro y nos conduce a la vida eterna. «No me recogerá la muerte, sino Dios» (santa Teresa del Niño Jesús). [1005-1014,1016,1019]</a:t>
            </a:r>
            <a:endParaRPr lang="es-ES_tradnl" dirty="0" smtClean="0"/>
          </a:p>
          <a:p>
            <a:pPr marL="421200" indent="0">
              <a:buNone/>
            </a:pPr>
            <a:r>
              <a:rPr lang="es-ES_tradnl" dirty="0"/>
              <a:t>Contemplando la pasión y la muerte de Jesús incluso la muerte puede ser más llevadera. En un acto de confianza y de amor al Padre podemos decir «sí», como hizo Jesús en el Huerto de los Olivos. Esta actitud se denomina «sacrificio espiritual». El que muere se une con el sacrificio de Cristo en la cruz. Quien muere así, confiando en Dios y en paz con los hombres, es decir, sin pecado grave, está en el camino de la comunión con Cristo resucitado. Cuando morimos, no caemos más que hasta las manos de Dios. Quien muere no viaja a la nada, sino que regresa al hogar del amor del Dios que le ha creado. </a:t>
            </a:r>
            <a:r>
              <a:rPr lang="es-ES_tradnl" dirty="0">
                <a:sym typeface="Wingdings 3"/>
              </a:rPr>
              <a:t></a:t>
            </a:r>
            <a:r>
              <a:rPr lang="es-ES_tradnl" dirty="0">
                <a:hlinkClick r:id="rId2" action="ppaction://hlinksldjump"/>
              </a:rPr>
              <a:t>102</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157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6202495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a:bodyPr>
          <a:lstStyle/>
          <a:p>
            <a:r>
              <a:rPr lang="es-ES" sz="2600" dirty="0" smtClean="0"/>
              <a:t>Capítulo III: </a:t>
            </a:r>
            <a:r>
              <a:rPr lang="es-ES_tradnl" sz="2800" dirty="0"/>
              <a:t>Creo </a:t>
            </a:r>
            <a:r>
              <a:rPr lang="es-ES_tradnl" sz="2800" dirty="0" smtClean="0"/>
              <a:t>en la vida eterna</a:t>
            </a:r>
            <a:endParaRPr lang="es-ES" sz="2600" dirty="0"/>
          </a:p>
        </p:txBody>
      </p:sp>
      <p:sp>
        <p:nvSpPr>
          <p:cNvPr id="3" name="2 Marcador de contenido"/>
          <p:cNvSpPr>
            <a:spLocks noGrp="1"/>
          </p:cNvSpPr>
          <p:nvPr>
            <p:ph sz="quarter" idx="1"/>
          </p:nvPr>
        </p:nvSpPr>
        <p:spPr>
          <a:xfrm>
            <a:off x="395536" y="836712"/>
            <a:ext cx="7643192" cy="5256584"/>
          </a:xfrm>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SzPct val="71000"/>
              <a:buFont typeface="+mj-lt"/>
              <a:buAutoNum type="arabicPeriod" startAt="156"/>
            </a:pPr>
            <a:r>
              <a:rPr lang="es-ES_tradnl" dirty="0"/>
              <a:t>¿</a:t>
            </a:r>
            <a:r>
              <a:rPr lang="es-ES_tradnl" i="1" dirty="0"/>
              <a:t>Qué </a:t>
            </a:r>
            <a:r>
              <a:rPr lang="es-ES_tradnl" dirty="0"/>
              <a:t>es </a:t>
            </a:r>
            <a:r>
              <a:rPr lang="es-ES_tradnl" i="1" dirty="0"/>
              <a:t>la vida eterna?</a:t>
            </a:r>
            <a:endParaRPr lang="es-ES_tradnl" i="1" dirty="0" smtClean="0"/>
          </a:p>
          <a:p>
            <a:pPr marL="421200" indent="0">
              <a:buNone/>
            </a:pPr>
            <a:r>
              <a:rPr lang="es-ES_tradnl" b="1" dirty="0"/>
              <a:t>La vida eterna comienza con el Bautismo. Va más allá de la muerte y no tendrá fin. [1020]</a:t>
            </a:r>
            <a:endParaRPr lang="es-ES_tradnl" dirty="0" smtClean="0"/>
          </a:p>
          <a:p>
            <a:pPr marL="421200" indent="0">
              <a:buNone/>
            </a:pPr>
            <a:r>
              <a:rPr lang="es-ES_tradnl" dirty="0"/>
              <a:t>Cuando estamos enamorados no queremos que este estado acabe nunca. «Dios es amor», dice la primera carta de san Juan (1 </a:t>
            </a:r>
            <a:r>
              <a:rPr lang="es-ES_tradnl" dirty="0" err="1"/>
              <a:t>Jn</a:t>
            </a:r>
            <a:r>
              <a:rPr lang="es-ES_tradnl" dirty="0"/>
              <a:t> 4,16). «El amor», dice la primera carta a los Corintios, «no pasa nunca» (1 </a:t>
            </a:r>
            <a:r>
              <a:rPr lang="es-ES_tradnl" dirty="0" err="1"/>
              <a:t>Cor</a:t>
            </a:r>
            <a:r>
              <a:rPr lang="es-ES_tradnl" dirty="0"/>
              <a:t> 13,8). Dios es eterno, porque es amor; y el amor es eterno porque es divino. Cuando estamos en el amor entramos en la presencia infinita de Dios. </a:t>
            </a:r>
            <a:r>
              <a:rPr lang="es-ES_tradnl" dirty="0">
                <a:sym typeface="Wingdings 3"/>
              </a:rPr>
              <a:t></a:t>
            </a:r>
            <a:r>
              <a:rPr lang="es-ES_tradnl" dirty="0">
                <a:hlinkClick r:id="rId2" action="ppaction://hlinksldjump"/>
              </a:rPr>
              <a:t>285</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158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6591604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a:bodyPr>
          <a:lstStyle/>
          <a:p>
            <a:r>
              <a:rPr lang="es-ES" sz="2600" dirty="0" smtClean="0"/>
              <a:t>Capítulo III: </a:t>
            </a:r>
            <a:r>
              <a:rPr lang="es-ES_tradnl" sz="2800" dirty="0"/>
              <a:t>Creo </a:t>
            </a:r>
            <a:r>
              <a:rPr lang="es-ES_tradnl" sz="2800" dirty="0" smtClean="0"/>
              <a:t>en la vida eterna</a:t>
            </a:r>
            <a:endParaRPr lang="es-ES" sz="2600" dirty="0"/>
          </a:p>
        </p:txBody>
      </p:sp>
      <p:sp>
        <p:nvSpPr>
          <p:cNvPr id="3" name="2 Marcador de contenido"/>
          <p:cNvSpPr>
            <a:spLocks noGrp="1"/>
          </p:cNvSpPr>
          <p:nvPr>
            <p:ph sz="quarter" idx="1"/>
          </p:nvPr>
        </p:nvSpPr>
        <p:spPr>
          <a:xfrm>
            <a:off x="395536" y="836712"/>
            <a:ext cx="7643192" cy="5400600"/>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a:buSzPct val="71000"/>
              <a:buFont typeface="+mj-lt"/>
              <a:buAutoNum type="arabicPeriod" startAt="157"/>
            </a:pPr>
            <a:r>
              <a:rPr lang="es-ES_tradnl" i="1" dirty="0"/>
              <a:t>¿Seremos llevados a juicio después de la muerte?</a:t>
            </a:r>
            <a:endParaRPr lang="es-ES_tradnl" i="1" dirty="0" smtClean="0"/>
          </a:p>
          <a:p>
            <a:pPr marL="421200" indent="0">
              <a:buNone/>
            </a:pPr>
            <a:r>
              <a:rPr lang="es-ES_tradnl" b="1" dirty="0"/>
              <a:t>El llamado juicio especial o particular tiene lugar en el momento de la muerte de cada individuo. El juicio universal, que también se llama final, tendrá lugar en el último día, es decir, al final de los tiempos, en la venida del Señor. [1021-1022]</a:t>
            </a:r>
            <a:endParaRPr lang="es-ES_tradnl" dirty="0" smtClean="0"/>
          </a:p>
          <a:p>
            <a:pPr marL="421200" indent="0">
              <a:buNone/>
            </a:pPr>
            <a:r>
              <a:rPr lang="es-ES_tradnl" dirty="0"/>
              <a:t>Al morir, cada hombre llega al momento de la verdad. Ya nada puede ser eliminado o escondido, nada puede ser cambiado. Dios nos ve como somos. Llegamos ante su juicio, que todo lo hace «justo», porque, si hemos de estar en la cercanía santa de Dios, sólo podemos ser «justos» (tan justos como Dios nos quiso cuando nos creó). Quizá debamos pasar aún por un proceso de purificación, quizá podamos gozar inmediatamente del abrazo de Dios. Pero quizá estemos tan llenos de maldad y odio, de tanto «no» a todo, que apartemos para siempre nuestro rostro del amor, de Dios. Y una vida sin amor no es otra cosa que el infierno. </a:t>
            </a:r>
            <a:r>
              <a:rPr lang="es-ES_tradnl" dirty="0">
                <a:sym typeface="Wingdings 3"/>
              </a:rPr>
              <a:t></a:t>
            </a:r>
            <a:r>
              <a:rPr lang="es-ES_tradnl" dirty="0">
                <a:hlinkClick r:id="rId2" action="ppaction://hlinksldjump"/>
              </a:rPr>
              <a:t>163</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159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5269277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580926"/>
          </a:xfrm>
        </p:spPr>
        <p:txBody>
          <a:bodyPr>
            <a:normAutofit/>
          </a:bodyPr>
          <a:lstStyle/>
          <a:p>
            <a:r>
              <a:rPr lang="es-ES" sz="2600" dirty="0" smtClean="0"/>
              <a:t>Capítulo II: Dios nos sale al encuentro</a:t>
            </a:r>
            <a:endParaRPr lang="es-ES" sz="2600" dirty="0"/>
          </a:p>
        </p:txBody>
      </p:sp>
      <p:sp>
        <p:nvSpPr>
          <p:cNvPr id="3" name="2 Marcador de contenido"/>
          <p:cNvSpPr>
            <a:spLocks noGrp="1"/>
          </p:cNvSpPr>
          <p:nvPr>
            <p:ph sz="quarter" idx="1"/>
          </p:nvPr>
        </p:nvSpPr>
        <p:spPr>
          <a:xfrm>
            <a:off x="457200" y="836712"/>
            <a:ext cx="7467600" cy="5904656"/>
          </a:xfrm>
          <a:solidFill>
            <a:srgbClr val="FAFA78"/>
          </a:solidFill>
        </p:spPr>
        <p:txBody>
          <a:bodyPr lIns="0" tIns="0" rIns="0" bIns="0">
            <a:normAutofit fontScale="85000" lnSpcReduction="10000"/>
          </a:bodyPr>
          <a:lstStyle/>
          <a:p>
            <a:pPr marL="457200" indent="-457200">
              <a:buFont typeface="+mj-lt"/>
              <a:buAutoNum type="arabicPeriod" startAt="14"/>
            </a:pPr>
            <a:r>
              <a:rPr lang="es-ES_tradnl" i="1" dirty="0" smtClean="0"/>
              <a:t>¿ Es verdadera la Sagrada Escritura?</a:t>
            </a:r>
          </a:p>
          <a:p>
            <a:pPr marL="457200" indent="0">
              <a:buNone/>
            </a:pPr>
            <a:r>
              <a:rPr lang="es-ES_tradnl" b="1" dirty="0" smtClean="0"/>
              <a:t>«Los libros sagrados enseñan sólidamente, fielmente y sin error la verdad, porque escritos por </a:t>
            </a:r>
            <a:r>
              <a:rPr lang="es-ES_tradnl" b="1" i="1" dirty="0" smtClean="0"/>
              <a:t>inspiración </a:t>
            </a:r>
            <a:r>
              <a:rPr lang="es-ES_tradnl" b="1" dirty="0" smtClean="0"/>
              <a:t>del Espíritu Santo, tienen a Dios como autor» (Concilio Vaticano II, DV 11). [103―107]</a:t>
            </a:r>
          </a:p>
          <a:p>
            <a:pPr marL="457200" indent="0">
              <a:buNone/>
            </a:pPr>
            <a:r>
              <a:rPr lang="es-ES_tradnl" dirty="0" smtClean="0"/>
              <a:t>Ni la </a:t>
            </a:r>
            <a:r>
              <a:rPr lang="es-ES_tradnl" dirty="0" smtClean="0">
                <a:sym typeface="Wingdings 3"/>
              </a:rPr>
              <a:t></a:t>
            </a:r>
            <a:r>
              <a:rPr lang="es-ES_tradnl" dirty="0" smtClean="0"/>
              <a:t> </a:t>
            </a:r>
            <a:r>
              <a:rPr lang="es-ES_tradnl" dirty="0" smtClean="0">
                <a:hlinkClick r:id="rId3" action="ppaction://hlinkpres?slideindex=1&amp;slidetitle="/>
              </a:rPr>
              <a:t>BIBLIA</a:t>
            </a:r>
            <a:r>
              <a:rPr lang="es-ES_tradnl" dirty="0" smtClean="0"/>
              <a:t> cayó ya acabada del cielo ni fue dictada a unos escribas autómatas. Más bien Dios «se valió de hombres elegidos, que usaban de todas sus facultades y talentos; de este modo, obrando Dios en ellos y por ellos, como verdaderos autores, pusieron por escrito todo y sólo lo que Dios quería» (Concilio Vaticano II, DV 11). Para que determinados textos fueran reconocidos como </a:t>
            </a:r>
            <a:r>
              <a:rPr lang="es-ES_tradnl" i="1" dirty="0" smtClean="0"/>
              <a:t>Sagrada Escritura </a:t>
            </a:r>
            <a:r>
              <a:rPr lang="es-ES_tradnl" dirty="0" smtClean="0"/>
              <a:t>se requería además la aceptación universal en la </a:t>
            </a:r>
            <a:r>
              <a:rPr lang="es-ES_tradnl" dirty="0" smtClean="0">
                <a:sym typeface="Wingdings 3"/>
              </a:rPr>
              <a:t></a:t>
            </a:r>
            <a:r>
              <a:rPr lang="es-ES_tradnl" dirty="0" smtClean="0"/>
              <a:t> </a:t>
            </a:r>
            <a:r>
              <a:rPr lang="es-ES_tradnl" dirty="0" smtClean="0">
                <a:hlinkClick r:id="rId3" action="ppaction://hlinkpres?slideindex=1&amp;slidetitle="/>
              </a:rPr>
              <a:t>IGLESIA</a:t>
            </a:r>
            <a:r>
              <a:rPr lang="es-ES_tradnl" dirty="0" smtClean="0"/>
              <a:t>. En las comunidades debía existir el consenso: «Sí, Dios nos habla a través de estos textos; esto está inspirado por el Espíritu Santo». Desde el siglo IV está establecido en el </a:t>
            </a:r>
            <a:r>
              <a:rPr lang="es-ES_tradnl" dirty="0" smtClean="0">
                <a:sym typeface="Wingdings 3"/>
              </a:rPr>
              <a:t></a:t>
            </a:r>
            <a:r>
              <a:rPr lang="es-ES_tradnl" dirty="0" smtClean="0"/>
              <a:t> </a:t>
            </a:r>
            <a:r>
              <a:rPr lang="es-ES_tradnl" dirty="0" smtClean="0">
                <a:hlinkClick r:id="rId3" action="ppaction://hlinkpres?slideindex=1&amp;slidetitle="/>
              </a:rPr>
              <a:t>CANON DE LAS SAGRADAS ESCRITURAS </a:t>
            </a:r>
            <a:r>
              <a:rPr lang="es-ES_tradnl" dirty="0" smtClean="0"/>
              <a:t>cuáles de los muchos textos cristianos primitivos están inspirados realmente por el Espíritu Santo.</a:t>
            </a:r>
            <a:endParaRPr lang="es-ES_tradnl" b="1" dirty="0" smtClean="0"/>
          </a:p>
          <a:p>
            <a:pPr marL="457200" indent="0">
              <a:buNone/>
            </a:pPr>
            <a:endParaRPr lang="es-ES" dirty="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16</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a:bodyPr>
          <a:lstStyle/>
          <a:p>
            <a:r>
              <a:rPr lang="es-ES" sz="2600" dirty="0" smtClean="0"/>
              <a:t>Capítulo III: </a:t>
            </a:r>
            <a:r>
              <a:rPr lang="es-ES_tradnl" sz="2800" dirty="0"/>
              <a:t>Creo </a:t>
            </a:r>
            <a:r>
              <a:rPr lang="es-ES_tradnl" sz="2800" dirty="0" smtClean="0"/>
              <a:t>en la vida eterna</a:t>
            </a:r>
            <a:endParaRPr lang="es-ES" sz="2600" dirty="0"/>
          </a:p>
        </p:txBody>
      </p:sp>
      <p:sp>
        <p:nvSpPr>
          <p:cNvPr id="3" name="2 Marcador de contenido"/>
          <p:cNvSpPr>
            <a:spLocks noGrp="1"/>
          </p:cNvSpPr>
          <p:nvPr>
            <p:ph sz="quarter" idx="1"/>
          </p:nvPr>
        </p:nvSpPr>
        <p:spPr>
          <a:xfrm>
            <a:off x="395536" y="836712"/>
            <a:ext cx="7643192" cy="5472608"/>
          </a:xfrm>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SzPct val="71000"/>
              <a:buFont typeface="+mj-lt"/>
              <a:buAutoNum type="arabicPeriod" startAt="158"/>
            </a:pPr>
            <a:r>
              <a:rPr lang="es-ES_tradnl" i="1" dirty="0"/>
              <a:t>¿En qué consiste el cielo?</a:t>
            </a:r>
            <a:endParaRPr lang="es-ES_tradnl" i="1" dirty="0" smtClean="0"/>
          </a:p>
          <a:p>
            <a:pPr marL="421200" indent="0">
              <a:buNone/>
            </a:pPr>
            <a:r>
              <a:rPr lang="es-ES_tradnl" b="1" dirty="0"/>
              <a:t>El cielo es el momento sin fin del amor. Nada nos separa ya de Dios, a quien ama nuestra alma y ha buscado durante toda una vida. Junto con todos los ángeles y santos podemos alegrarnos por siempre en y con Dios. [1023-1026, 1053]</a:t>
            </a:r>
            <a:endParaRPr lang="es-ES_tradnl" dirty="0" smtClean="0"/>
          </a:p>
          <a:p>
            <a:pPr marL="421200" indent="0">
              <a:buNone/>
            </a:pPr>
            <a:r>
              <a:rPr lang="es-ES_tradnl" dirty="0"/>
              <a:t>Quien contempla a una pareja que se mira tiernamente; quien contempla a un bebé que busca mientras mama los ojos de su madre, como si quisiera almacenar para siempre su sonrisa, percibe una lejana intuición del cielo. Poder mirar a Dios cara a cara es como un único y eterno momento de amor.</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160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24217868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a:bodyPr>
          <a:lstStyle/>
          <a:p>
            <a:r>
              <a:rPr lang="es-ES" sz="2600" dirty="0" smtClean="0"/>
              <a:t>Capítulo III: </a:t>
            </a:r>
            <a:r>
              <a:rPr lang="es-ES_tradnl" sz="2800" dirty="0"/>
              <a:t>Creo </a:t>
            </a:r>
            <a:r>
              <a:rPr lang="es-ES_tradnl" sz="2800" dirty="0" smtClean="0"/>
              <a:t>en la vida eterna</a:t>
            </a:r>
            <a:endParaRPr lang="es-ES" sz="2600" dirty="0"/>
          </a:p>
        </p:txBody>
      </p:sp>
      <p:sp>
        <p:nvSpPr>
          <p:cNvPr id="3" name="2 Marcador de contenido"/>
          <p:cNvSpPr>
            <a:spLocks noGrp="1"/>
          </p:cNvSpPr>
          <p:nvPr>
            <p:ph sz="quarter" idx="1"/>
          </p:nvPr>
        </p:nvSpPr>
        <p:spPr>
          <a:xfrm>
            <a:off x="395536" y="836712"/>
            <a:ext cx="7643192" cy="5472608"/>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a:buSzPct val="71000"/>
              <a:buFont typeface="+mj-lt"/>
              <a:buAutoNum type="arabicPeriod" startAt="159"/>
            </a:pPr>
            <a:r>
              <a:rPr lang="es-ES_tradnl" i="1" dirty="0"/>
              <a:t>¿Qué es el purgatorio?</a:t>
            </a:r>
            <a:endParaRPr lang="es-ES_tradnl" i="1" dirty="0" smtClean="0"/>
          </a:p>
          <a:p>
            <a:pPr marL="421200" indent="0">
              <a:buNone/>
            </a:pPr>
            <a:r>
              <a:rPr lang="es-ES_tradnl" b="1" dirty="0"/>
              <a:t>El purgatorio, a menudo imaginado como un lugar, es más bien un estado. Quien muere en gracia de Dios (por tanto, en paz con Dios y los hombres), pero necesita aún purificación antes de poder ver a Dios cara a cara, ése está en el purgatorio. [1030-1031]</a:t>
            </a:r>
            <a:endParaRPr lang="es-ES_tradnl" dirty="0" smtClean="0"/>
          </a:p>
          <a:p>
            <a:pPr marL="421200" indent="0">
              <a:buNone/>
            </a:pPr>
            <a:r>
              <a:rPr lang="es-ES_tradnl" dirty="0"/>
              <a:t>Cuando Pedro traicionó a Jesús, el Señor se volvió y miró a Pedro: «y Pedro salió fuera y lloró amargamente». Éste es un sentimiento como el del purgatorio. Y un purgatorio así nos espera probablemente a la mayoría de nosotros en el momento de nuestra muerte: el Señor nos mira lleno de amor, y nosotros experimentamos una vergüenza ardiente y un arrepentimiento doloroso por nuestro comportamiento malvado o quizás «sólo» carente de amor. Sólo después de este dolor purificador seremos capaces de contemplar su mirada amorosa en la alegría celestial perfecta</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161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5930795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a:bodyPr>
          <a:lstStyle/>
          <a:p>
            <a:r>
              <a:rPr lang="es-ES" sz="2600" dirty="0" smtClean="0"/>
              <a:t>Capítulo III: </a:t>
            </a:r>
            <a:r>
              <a:rPr lang="es-ES_tradnl" sz="2800" dirty="0"/>
              <a:t>Creo </a:t>
            </a:r>
            <a:r>
              <a:rPr lang="es-ES_tradnl" sz="2800" dirty="0" smtClean="0"/>
              <a:t>en la vida eterna</a:t>
            </a:r>
            <a:endParaRPr lang="es-ES" sz="2600" dirty="0"/>
          </a:p>
        </p:txBody>
      </p:sp>
      <p:sp>
        <p:nvSpPr>
          <p:cNvPr id="3" name="2 Marcador de contenido"/>
          <p:cNvSpPr>
            <a:spLocks noGrp="1"/>
          </p:cNvSpPr>
          <p:nvPr>
            <p:ph sz="quarter" idx="1"/>
          </p:nvPr>
        </p:nvSpPr>
        <p:spPr>
          <a:xfrm>
            <a:off x="395536" y="836712"/>
            <a:ext cx="7643192" cy="5328592"/>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a:buSzPct val="71000"/>
              <a:buFont typeface="+mj-lt"/>
              <a:buAutoNum type="arabicPeriod" startAt="160"/>
            </a:pPr>
            <a:r>
              <a:rPr lang="es-ES_tradnl" i="1" dirty="0"/>
              <a:t>¿Podemos ayudar </a:t>
            </a:r>
            <a:r>
              <a:rPr lang="es-ES_tradnl" dirty="0"/>
              <a:t>a </a:t>
            </a:r>
            <a:r>
              <a:rPr lang="es-ES_tradnl" i="1" dirty="0"/>
              <a:t>los difuntos que se encuentran en el estado del purgatorio?</a:t>
            </a:r>
            <a:endParaRPr lang="es-ES_tradnl" i="1" dirty="0" smtClean="0"/>
          </a:p>
          <a:p>
            <a:pPr marL="421200" indent="0">
              <a:buNone/>
            </a:pPr>
            <a:r>
              <a:rPr lang="es-ES_tradnl" b="1" dirty="0"/>
              <a:t>Sí. Puesto que todos los bautizados forman una comunión y están unidos entre sí, los vivos pueden ayudar a las almas de los difuntos que están en el purgatorio. [1032]</a:t>
            </a:r>
            <a:endParaRPr lang="es-ES_tradnl" dirty="0" smtClean="0"/>
          </a:p>
          <a:p>
            <a:pPr marL="421200" indent="0">
              <a:buNone/>
            </a:pPr>
            <a:r>
              <a:rPr lang="es-ES_tradnl" dirty="0"/>
              <a:t>Una vez que el hombre ha muerto, ya no puede hacer nada para sí mismo. El tiempo de la prueba activa se ha terminado. Pero </a:t>
            </a:r>
            <a:r>
              <a:rPr lang="es-ES_tradnl" i="1" dirty="0"/>
              <a:t>nosotros </a:t>
            </a:r>
            <a:r>
              <a:rPr lang="es-ES_tradnl" dirty="0"/>
              <a:t>podemos hacer algo por los difuntos que están en el purgatorio. Nuestro amor alcanza el más allá. Por medio de nuestros ayunos, oraciones y buenas obras, y especialmente por la celebración de la Sagrada </a:t>
            </a:r>
            <a:r>
              <a:rPr lang="es-ES_tradnl" dirty="0">
                <a:sym typeface="Wingdings 3"/>
              </a:rPr>
              <a:t></a:t>
            </a:r>
            <a:r>
              <a:rPr lang="es-ES_tradnl" dirty="0">
                <a:hlinkClick r:id="rId2" action="ppaction://hlinkpres?slideindex=1&amp;slidetitle="/>
              </a:rPr>
              <a:t>EUCARISTÍA</a:t>
            </a:r>
            <a:r>
              <a:rPr lang="es-ES_tradnl" dirty="0"/>
              <a:t>, podemos pedir gracia para los difuntos. </a:t>
            </a:r>
            <a:r>
              <a:rPr lang="es-ES_tradnl" dirty="0">
                <a:sym typeface="Wingdings 3"/>
              </a:rPr>
              <a:t></a:t>
            </a:r>
            <a:r>
              <a:rPr lang="es-ES_tradnl" dirty="0">
                <a:hlinkClick r:id="rId3" action="ppaction://hlinksldjump"/>
              </a:rPr>
              <a:t>146</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162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7474325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a:bodyPr>
          <a:lstStyle/>
          <a:p>
            <a:r>
              <a:rPr lang="es-ES" sz="2600" dirty="0" smtClean="0"/>
              <a:t>Capítulo III: </a:t>
            </a:r>
            <a:r>
              <a:rPr lang="es-ES_tradnl" sz="2800" dirty="0"/>
              <a:t>Creo </a:t>
            </a:r>
            <a:r>
              <a:rPr lang="es-ES_tradnl" sz="2800" dirty="0" smtClean="0"/>
              <a:t>en la vida eterna</a:t>
            </a:r>
            <a:endParaRPr lang="es-ES" sz="2600" dirty="0"/>
          </a:p>
        </p:txBody>
      </p:sp>
      <p:sp>
        <p:nvSpPr>
          <p:cNvPr id="3" name="2 Marcador de contenido"/>
          <p:cNvSpPr>
            <a:spLocks noGrp="1"/>
          </p:cNvSpPr>
          <p:nvPr>
            <p:ph sz="quarter" idx="1"/>
          </p:nvPr>
        </p:nvSpPr>
        <p:spPr>
          <a:xfrm>
            <a:off x="395536" y="836712"/>
            <a:ext cx="7643192" cy="5472608"/>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a:buSzPct val="71000"/>
              <a:buFont typeface="+mj-lt"/>
              <a:buAutoNum type="arabicPeriod" startAt="161"/>
            </a:pPr>
            <a:r>
              <a:rPr lang="es-ES_tradnl" i="1" dirty="0"/>
              <a:t>¿Qué es el infierno?</a:t>
            </a:r>
            <a:endParaRPr lang="es-ES_tradnl" i="1" dirty="0" smtClean="0"/>
          </a:p>
          <a:p>
            <a:pPr marL="421200" indent="0">
              <a:buNone/>
            </a:pPr>
            <a:r>
              <a:rPr lang="es-ES_tradnl" b="1" dirty="0"/>
              <a:t>El infierno es el estado de la separación eterna de Dios, la ausencia absoluta de amor. [1033-1037]</a:t>
            </a:r>
            <a:endParaRPr lang="es-ES_tradnl" dirty="0" smtClean="0"/>
          </a:p>
          <a:p>
            <a:pPr marL="421200" indent="0">
              <a:buNone/>
            </a:pPr>
            <a:r>
              <a:rPr lang="es-ES_tradnl" dirty="0"/>
              <a:t>Quien muere conscientemente y por propia voluntad en pecado mortal, sin arrepentirse y rechazando para siempre el amor misericordioso y lleno de perdón, se excluye a sí mismo de la comunión con Dios y con los bienaventurados. Si hay alguien que en el momento de la muerte pueda de hecho mirar al amor absoluto a la cara y seguir diciendo no, no lo sabemos. Pero nuestra libertad hace posible esta decisión. Jesús nos alerta constantemente del riesgo de separarnos definitivamente de él, cuando nos cerramos a la necesidad de </a:t>
            </a:r>
            <a:r>
              <a:rPr lang="es-ES_tradnl" i="1" dirty="0"/>
              <a:t>sus </a:t>
            </a:r>
            <a:r>
              <a:rPr lang="es-ES_tradnl" dirty="0"/>
              <a:t>hermanos y hermanas: «Apartaos de mí, malditos [ ... ] lo que no hicisteis con uno de éstos, los más pequeños, tampoco lo hicisteis conmigo» (Mt 25,41.45) </a:t>
            </a:r>
            <a:r>
              <a:rPr lang="es-ES_tradnl" dirty="0">
                <a:sym typeface="Wingdings 3"/>
              </a:rPr>
              <a:t></a:t>
            </a:r>
            <a:r>
              <a:rPr lang="es-ES_tradnl" dirty="0">
                <a:hlinkClick r:id="rId2" action="ppaction://hlinksldjump"/>
              </a:rPr>
              <a:t>53</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163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8884548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a:bodyPr>
          <a:lstStyle/>
          <a:p>
            <a:r>
              <a:rPr lang="es-ES" sz="2600" dirty="0" smtClean="0"/>
              <a:t>Capítulo III: </a:t>
            </a:r>
            <a:r>
              <a:rPr lang="es-ES_tradnl" sz="2800" dirty="0"/>
              <a:t>Creo </a:t>
            </a:r>
            <a:r>
              <a:rPr lang="es-ES_tradnl" sz="2800" dirty="0" smtClean="0"/>
              <a:t>en la vida eterna</a:t>
            </a:r>
            <a:endParaRPr lang="es-ES" sz="2600" dirty="0"/>
          </a:p>
        </p:txBody>
      </p:sp>
      <p:sp>
        <p:nvSpPr>
          <p:cNvPr id="3" name="2 Marcador de contenido"/>
          <p:cNvSpPr>
            <a:spLocks noGrp="1"/>
          </p:cNvSpPr>
          <p:nvPr>
            <p:ph sz="quarter" idx="1"/>
          </p:nvPr>
        </p:nvSpPr>
        <p:spPr>
          <a:xfrm>
            <a:off x="395536" y="836712"/>
            <a:ext cx="7643192" cy="5544616"/>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a:buSzPct val="71000"/>
              <a:buFont typeface="+mj-lt"/>
              <a:buAutoNum type="arabicPeriod" startAt="162"/>
            </a:pPr>
            <a:r>
              <a:rPr lang="es-ES_tradnl" i="1" dirty="0"/>
              <a:t>Pero si Dios es amor, ¿cómo puede existir el infierno?</a:t>
            </a:r>
            <a:endParaRPr lang="es-ES_tradnl" i="1" dirty="0" smtClean="0"/>
          </a:p>
          <a:p>
            <a:pPr marL="421200" indent="0">
              <a:buNone/>
            </a:pPr>
            <a:r>
              <a:rPr lang="es-ES_tradnl" b="1" dirty="0"/>
              <a:t>No es Dios quien condena a los hombres. Es el mismo hombre quien rechaza el amor misericordioso de Dios y renuncia voluntariamente a la vida (eterna), excluyéndose de la comunión con Dios. [1036-1037]</a:t>
            </a:r>
            <a:endParaRPr lang="es-ES_tradnl" dirty="0" smtClean="0"/>
          </a:p>
          <a:p>
            <a:pPr marL="421200" indent="0">
              <a:buNone/>
            </a:pPr>
            <a:r>
              <a:rPr lang="es-ES_tradnl" dirty="0"/>
              <a:t>Dios desea la comunión incluso con el último de los pecadores; quiere que todos se conviertan y se salven. Pero Dios ha hecho al hombre </a:t>
            </a:r>
            <a:r>
              <a:rPr lang="es-ES_tradnl" i="1" dirty="0"/>
              <a:t>libre </a:t>
            </a:r>
            <a:r>
              <a:rPr lang="es-ES_tradnl" dirty="0"/>
              <a:t>y respeta sus decisiones. Ni siquiera Dios puede obligar a amar. Como amante es «impotente» ante alguien que elige el infierno en lugar del cielo. </a:t>
            </a:r>
            <a:r>
              <a:rPr lang="es-ES_tradnl" dirty="0">
                <a:sym typeface="Wingdings 3"/>
              </a:rPr>
              <a:t></a:t>
            </a:r>
            <a:r>
              <a:rPr lang="es-ES_tradnl" dirty="0">
                <a:hlinkClick r:id="rId2" action="ppaction://hlinksldjump"/>
              </a:rPr>
              <a:t>51</a:t>
            </a:r>
            <a:r>
              <a:rPr lang="es-ES_tradnl" dirty="0"/>
              <a:t>, </a:t>
            </a:r>
            <a:r>
              <a:rPr lang="es-ES_tradnl" dirty="0">
                <a:hlinkClick r:id="rId3" action="ppaction://hlinksldjump"/>
              </a:rPr>
              <a:t>53</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164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725485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a:bodyPr>
          <a:lstStyle/>
          <a:p>
            <a:r>
              <a:rPr lang="es-ES" sz="2600" dirty="0" smtClean="0"/>
              <a:t>Capítulo III: </a:t>
            </a:r>
            <a:r>
              <a:rPr lang="es-ES_tradnl" sz="2800" dirty="0"/>
              <a:t>Creo </a:t>
            </a:r>
            <a:r>
              <a:rPr lang="es-ES_tradnl" sz="2800" dirty="0" smtClean="0"/>
              <a:t>en la vida eterna</a:t>
            </a:r>
            <a:endParaRPr lang="es-ES" sz="2600" dirty="0"/>
          </a:p>
        </p:txBody>
      </p:sp>
      <p:sp>
        <p:nvSpPr>
          <p:cNvPr id="3" name="2 Marcador de contenido"/>
          <p:cNvSpPr>
            <a:spLocks noGrp="1"/>
          </p:cNvSpPr>
          <p:nvPr>
            <p:ph sz="quarter" idx="1"/>
          </p:nvPr>
        </p:nvSpPr>
        <p:spPr>
          <a:xfrm>
            <a:off x="395536" y="836712"/>
            <a:ext cx="7643192" cy="5472608"/>
          </a:xfrm>
        </p:spPr>
        <p:style>
          <a:lnRef idx="1">
            <a:schemeClr val="accent4"/>
          </a:lnRef>
          <a:fillRef idx="2">
            <a:schemeClr val="accent4"/>
          </a:fillRef>
          <a:effectRef idx="1">
            <a:schemeClr val="accent4"/>
          </a:effectRef>
          <a:fontRef idx="minor">
            <a:schemeClr val="dk1"/>
          </a:fontRef>
        </p:style>
        <p:txBody>
          <a:bodyPr lIns="0" tIns="0" rIns="0" bIns="0">
            <a:normAutofit fontScale="85000" lnSpcReduction="10000"/>
          </a:bodyPr>
          <a:lstStyle/>
          <a:p>
            <a:pPr marL="457200" indent="-457200">
              <a:buSzPct val="71000"/>
              <a:buFont typeface="+mj-lt"/>
              <a:buAutoNum type="arabicPeriod" startAt="163"/>
            </a:pPr>
            <a:r>
              <a:rPr lang="es-ES_tradnl" i="1" dirty="0"/>
              <a:t>¿Qué es el Juicio Final?</a:t>
            </a:r>
            <a:endParaRPr lang="es-ES_tradnl" i="1" dirty="0" smtClean="0"/>
          </a:p>
          <a:p>
            <a:pPr marL="421200" indent="0">
              <a:buNone/>
            </a:pPr>
            <a:r>
              <a:rPr lang="es-ES_tradnl" b="1" dirty="0"/>
              <a:t>El </a:t>
            </a:r>
            <a:r>
              <a:rPr lang="es-ES_tradnl" dirty="0">
                <a:sym typeface="Wingdings 3"/>
              </a:rPr>
              <a:t></a:t>
            </a:r>
            <a:r>
              <a:rPr lang="es-ES_tradnl" b="1" dirty="0">
                <a:hlinkClick r:id="rId2" action="ppaction://hlinkpres?slideindex=1&amp;slidetitle="/>
              </a:rPr>
              <a:t>JUICIO FINAL </a:t>
            </a:r>
            <a:r>
              <a:rPr lang="es-ES_tradnl" b="1" dirty="0"/>
              <a:t>se celebrará al final de los tiempos, cuando vuelva Cristo. «Los que hayan hecho el</a:t>
            </a:r>
            <a:r>
              <a:rPr lang="es-ES_tradnl" dirty="0"/>
              <a:t> </a:t>
            </a:r>
            <a:r>
              <a:rPr lang="es-ES_tradnl" b="1" dirty="0"/>
              <a:t>bien saldrán a una resurrección de vida; los que hayan hecho el mal, a una resurrección de juicio» (</a:t>
            </a:r>
            <a:r>
              <a:rPr lang="es-ES_tradnl" b="1" dirty="0" err="1"/>
              <a:t>Jn</a:t>
            </a:r>
            <a:r>
              <a:rPr lang="es-ES_tradnl" b="1" dirty="0"/>
              <a:t> 5,29). [1038-1041,1058-1059]</a:t>
            </a:r>
            <a:endParaRPr lang="es-ES_tradnl" dirty="0" smtClean="0"/>
          </a:p>
          <a:p>
            <a:pPr marL="421200" indent="0">
              <a:buNone/>
            </a:pPr>
            <a:r>
              <a:rPr lang="es-ES_tradnl" dirty="0"/>
              <a:t>Cuando Cristo venga en su gloria, toda su luz caerá sobre nosotros. La verdad saldrá abiertamente a la luz: nuestros pensamientos, nuestras obras, nuestra relación con Dios y los hombres: nada quedará oculto, Conoceremos el sentido último de la Creación, comprenderemos los maravillosos caminos de Dios para nuestra salvación y por fin recibiremos la respuesta a la pregunta de por qué el mal puede ser tan poderoso, cuando es Dios en realidad el único que tiene poder. El Juicio Final es también una fecha de juicio para nosotros. Aquí se decide si somos despertados para la vida eterna o si somos separados para siempre de Dios. Aquellos que hayan elegido la vida vivirán para siempre en la gloria de. Dios y le alabarán en cuerpo y alma. </a:t>
            </a:r>
            <a:r>
              <a:rPr lang="es-ES_tradnl" dirty="0">
                <a:sym typeface="Wingdings 3"/>
              </a:rPr>
              <a:t></a:t>
            </a:r>
            <a:r>
              <a:rPr lang="es-ES_tradnl" dirty="0" smtClean="0">
                <a:hlinkClick r:id="rId3" action="ppaction://hlinksldjump"/>
              </a:rPr>
              <a:t>110</a:t>
            </a:r>
            <a:r>
              <a:rPr lang="es-ES_tradnl" dirty="0" smtClean="0"/>
              <a:t>-</a:t>
            </a:r>
            <a:r>
              <a:rPr lang="es-ES_tradnl" dirty="0" smtClean="0">
                <a:hlinkClick r:id="rId4" action="ppaction://hlinksldjump"/>
              </a:rPr>
              <a:t>112</a:t>
            </a:r>
            <a:r>
              <a:rPr lang="es-ES_tradnl" dirty="0" smtClean="0"/>
              <a:t>,</a:t>
            </a:r>
            <a:r>
              <a:rPr lang="es-ES_tradnl" dirty="0" smtClean="0">
                <a:hlinkClick r:id="rId5" action="ppaction://hlinksldjump"/>
              </a:rPr>
              <a:t>15</a:t>
            </a:r>
            <a:r>
              <a:rPr lang="es-ES_tradnl" dirty="0">
                <a:sym typeface="Wingdings 3"/>
                <a:hlinkClick r:id="rId5" action="ppaction://hlinksldjump"/>
              </a:rPr>
              <a:t>7</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165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6" action="ppaction://hlinksldjump"/>
              </a:rPr>
              <a:t>I</a:t>
            </a:r>
            <a:r>
              <a:rPr lang="es-ES" sz="1400" dirty="0" smtClean="0"/>
              <a:t> (1-165), </a:t>
            </a:r>
            <a:r>
              <a:rPr lang="es-ES" sz="1400" dirty="0" smtClean="0">
                <a:hlinkClick r:id="rId7" action="ppaction://hlinksldjump"/>
              </a:rPr>
              <a:t>II</a:t>
            </a:r>
            <a:r>
              <a:rPr lang="es-ES" sz="1400" dirty="0" smtClean="0"/>
              <a:t> (166-278), </a:t>
            </a:r>
            <a:r>
              <a:rPr lang="es-ES" sz="1400" dirty="0" smtClean="0">
                <a:hlinkClick r:id="rId8" action="ppaction://hlinksldjump"/>
              </a:rPr>
              <a:t>III</a:t>
            </a:r>
            <a:r>
              <a:rPr lang="es-ES" sz="1400" dirty="0" smtClean="0"/>
              <a:t> (279-468), </a:t>
            </a:r>
            <a:r>
              <a:rPr lang="es-ES" sz="1400" dirty="0" smtClean="0">
                <a:hlinkClick r:id="rId9" action="ppaction://hlinksldjump"/>
              </a:rPr>
              <a:t>IV</a:t>
            </a:r>
            <a:r>
              <a:rPr lang="es-ES" sz="1400" dirty="0" smtClean="0"/>
              <a:t> (469-527)</a:t>
            </a:r>
            <a:endParaRPr lang="es-ES" sz="1400" dirty="0"/>
          </a:p>
        </p:txBody>
      </p:sp>
    </p:spTree>
    <p:extLst>
      <p:ext uri="{BB962C8B-B14F-4D97-AF65-F5344CB8AC3E}">
        <p14:creationId xmlns:p14="http://schemas.microsoft.com/office/powerpoint/2010/main" val="40832145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a:bodyPr>
          <a:lstStyle/>
          <a:p>
            <a:r>
              <a:rPr lang="es-ES" sz="2600" dirty="0" smtClean="0"/>
              <a:t>Capítulo III: </a:t>
            </a:r>
            <a:r>
              <a:rPr lang="es-ES_tradnl" sz="2800" dirty="0"/>
              <a:t>Creo </a:t>
            </a:r>
            <a:r>
              <a:rPr lang="es-ES_tradnl" sz="2800" dirty="0" smtClean="0"/>
              <a:t>en la vida eterna</a:t>
            </a:r>
            <a:endParaRPr lang="es-ES" sz="2600" dirty="0"/>
          </a:p>
        </p:txBody>
      </p:sp>
      <p:sp>
        <p:nvSpPr>
          <p:cNvPr id="3" name="2 Marcador de contenido"/>
          <p:cNvSpPr>
            <a:spLocks noGrp="1"/>
          </p:cNvSpPr>
          <p:nvPr>
            <p:ph sz="quarter" idx="1"/>
          </p:nvPr>
        </p:nvSpPr>
        <p:spPr>
          <a:xfrm>
            <a:off x="395536" y="836712"/>
            <a:ext cx="7643192" cy="5040560"/>
          </a:xfrm>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SzPct val="71000"/>
              <a:buFont typeface="+mj-lt"/>
              <a:buAutoNum type="arabicPeriod" startAt="164"/>
            </a:pPr>
            <a:r>
              <a:rPr lang="es-ES_tradnl" i="1" dirty="0"/>
              <a:t>¿Cómo se acabará el mundo?</a:t>
            </a:r>
            <a:endParaRPr lang="es-ES_tradnl" i="1" dirty="0" smtClean="0"/>
          </a:p>
          <a:p>
            <a:pPr marL="421200" indent="0">
              <a:buNone/>
            </a:pPr>
            <a:r>
              <a:rPr lang="es-ES_tradnl" b="1" dirty="0"/>
              <a:t>Al final de los tiempos Dios dispondrá un cielo nuevo y una tierra nueva. El mal ya no tendrá poder ni atractivo. Los redimidos estarán cara a cara ante Dios, como sus amigos. Sus deseos de paz y justicia se</a:t>
            </a:r>
            <a:r>
              <a:rPr lang="es-ES_tradnl" dirty="0"/>
              <a:t> </a:t>
            </a:r>
            <a:r>
              <a:rPr lang="es-ES_tradnl" b="1" dirty="0"/>
              <a:t>verán cumplidos. Contemplar a Dios será su felicidad. El Dios trino habitará entre ellos y enjugará toda lágrima de sus ojos: ya no habrá muerte, ni luto, ni lamentos, ni fatiga. [1042-1050, 1060] </a:t>
            </a:r>
            <a:r>
              <a:rPr lang="es-ES_tradnl" dirty="0">
                <a:sym typeface="Wingdings 3"/>
              </a:rPr>
              <a:t></a:t>
            </a:r>
            <a:r>
              <a:rPr lang="es-ES_tradnl" dirty="0" smtClean="0">
                <a:hlinkClick r:id="rId2" action="ppaction://hlinksldjump"/>
              </a:rPr>
              <a:t>110</a:t>
            </a:r>
            <a:r>
              <a:rPr lang="es-ES_tradnl" dirty="0" smtClean="0"/>
              <a:t>-</a:t>
            </a:r>
            <a:r>
              <a:rPr lang="es-ES_tradnl" dirty="0" smtClean="0">
                <a:hlinkClick r:id="rId3" action="ppaction://hlinksldjump"/>
              </a:rPr>
              <a:t>112</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166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0128732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a:bodyPr>
          <a:lstStyle/>
          <a:p>
            <a:r>
              <a:rPr lang="es-ES" sz="2600" dirty="0" smtClean="0"/>
              <a:t>Capítulo III: </a:t>
            </a:r>
            <a:r>
              <a:rPr lang="es-ES_tradnl" sz="2800" dirty="0"/>
              <a:t>Creo </a:t>
            </a:r>
            <a:r>
              <a:rPr lang="es-ES_tradnl" sz="2800" dirty="0" smtClean="0"/>
              <a:t>en la vida eterna</a:t>
            </a:r>
            <a:endParaRPr lang="es-ES" sz="2600" dirty="0"/>
          </a:p>
        </p:txBody>
      </p:sp>
      <p:sp>
        <p:nvSpPr>
          <p:cNvPr id="3" name="2 Marcador de contenido"/>
          <p:cNvSpPr>
            <a:spLocks noGrp="1"/>
          </p:cNvSpPr>
          <p:nvPr>
            <p:ph sz="quarter" idx="1"/>
          </p:nvPr>
        </p:nvSpPr>
        <p:spPr>
          <a:xfrm>
            <a:off x="395536" y="836712"/>
            <a:ext cx="7643192" cy="5544616"/>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a:buSzPct val="71000"/>
              <a:buFont typeface="+mj-lt"/>
              <a:buAutoNum type="arabicPeriod" startAt="165"/>
            </a:pPr>
            <a:r>
              <a:rPr lang="es-ES_tradnl" dirty="0"/>
              <a:t>¿</a:t>
            </a:r>
            <a:r>
              <a:rPr lang="es-ES_tradnl" i="1" dirty="0"/>
              <a:t>Por qué decimos «Amén» al confesar nuestra fe?</a:t>
            </a:r>
            <a:endParaRPr lang="es-ES_tradnl" i="1" dirty="0" smtClean="0"/>
          </a:p>
          <a:p>
            <a:pPr marL="421200" indent="0">
              <a:buNone/>
            </a:pPr>
            <a:r>
              <a:rPr lang="es-ES_tradnl" b="1" dirty="0"/>
              <a:t>Decimos Amén —</a:t>
            </a:r>
            <a:r>
              <a:rPr lang="es-ES_tradnl" dirty="0"/>
              <a:t>es </a:t>
            </a:r>
            <a:r>
              <a:rPr lang="es-ES_tradnl" b="1" dirty="0"/>
              <a:t>decir, sí—</a:t>
            </a:r>
            <a:r>
              <a:rPr lang="es-ES_tradnl" dirty="0"/>
              <a:t> </a:t>
            </a:r>
            <a:r>
              <a:rPr lang="es-ES_tradnl" b="1" dirty="0"/>
              <a:t>al confesar nuestra fe porque Dios nos llama como testigos de la fe. Quien dice Amén, asiente con alegría y libremente a la acción de Dios en la Creación y en la Salvación. [1061-1065</a:t>
            </a:r>
            <a:r>
              <a:rPr lang="es-ES_tradnl" b="1" dirty="0" smtClean="0"/>
              <a:t>]</a:t>
            </a:r>
          </a:p>
          <a:p>
            <a:pPr marL="421200" indent="0">
              <a:buNone/>
            </a:pPr>
            <a:r>
              <a:rPr lang="es-ES_tradnl" dirty="0"/>
              <a:t>La palabra hebrea «Amén» procede de una familia de palabras que significan tanto «fe» como «solidez, fiabilidad, fidelidad». «Quien dice Amén pone su firma» (san Agustín). Este sí incondicional lo podemos pronunciar únicamente porque Jesús se ha revelado para nosotros en su Muerte y Resurrección como fiel y digno de confianza. Él mismo es el «Amén» humano a todas las promesas de Dios, así como el «Amén» definitivo de Dios para nosotros.</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167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285152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08011" y="238336"/>
            <a:ext cx="7643192" cy="6431024"/>
          </a:xfrm>
        </p:spPr>
        <p:txBody>
          <a:bodyPr>
            <a:normAutofit/>
          </a:bodyPr>
          <a:lstStyle/>
          <a:p>
            <a:pPr marL="0" indent="0" algn="ctr">
              <a:buSzPct val="71000"/>
              <a:buNone/>
            </a:pPr>
            <a:r>
              <a:rPr lang="es-ES_tradnl" sz="7200" b="1" dirty="0" smtClean="0">
                <a:solidFill>
                  <a:srgbClr val="B9CB0F"/>
                </a:solidFill>
              </a:rPr>
              <a:t>2</a:t>
            </a:r>
          </a:p>
          <a:p>
            <a:pPr marL="0" indent="0" algn="ctr">
              <a:buSzPct val="71000"/>
              <a:buNone/>
            </a:pPr>
            <a:r>
              <a:rPr lang="es-ES_tradnl" sz="2800" dirty="0" smtClean="0"/>
              <a:t>Cómo celebramos los misterios cristianos</a:t>
            </a:r>
          </a:p>
          <a:p>
            <a:pPr marL="0" indent="0" algn="ctr">
              <a:buSzPct val="71000"/>
              <a:buNone/>
            </a:pPr>
            <a:endParaRPr lang="es-ES_tradnl" sz="3200" dirty="0" smtClean="0"/>
          </a:p>
          <a:p>
            <a:pPr marL="0" indent="0" algn="ctr">
              <a:buSzPct val="71000"/>
              <a:buNone/>
            </a:pPr>
            <a:endParaRPr lang="es-ES_tradnl" sz="3200" dirty="0" smtClean="0"/>
          </a:p>
          <a:p>
            <a:pPr marL="0" indent="0" algn="ctr">
              <a:spcBef>
                <a:spcPts val="1800"/>
              </a:spcBef>
              <a:buSzPct val="71000"/>
              <a:buNone/>
            </a:pPr>
            <a:endParaRPr lang="es-ES_tradnl" sz="1600" dirty="0" smtClean="0"/>
          </a:p>
          <a:p>
            <a:pPr algn="ctr">
              <a:spcBef>
                <a:spcPts val="1800"/>
              </a:spcBef>
              <a:buSzPct val="71000"/>
              <a:buFont typeface="Wingdings" pitchFamily="2" charset="2"/>
              <a:buChar char="Ø"/>
            </a:pPr>
            <a:r>
              <a:rPr lang="es-ES_tradnl" sz="1600" dirty="0" smtClean="0"/>
              <a:t>Dios actúa para nosotros mediante signos sagrados </a:t>
            </a:r>
            <a:r>
              <a:rPr lang="es-ES_tradnl" sz="1600" dirty="0" smtClean="0">
                <a:hlinkClick r:id="rId3" action="ppaction://hlinksldjump"/>
              </a:rPr>
              <a:t>166</a:t>
            </a:r>
            <a:r>
              <a:rPr lang="es-ES_tradnl" sz="1600" dirty="0" smtClean="0"/>
              <a:t>	-</a:t>
            </a:r>
            <a:r>
              <a:rPr lang="es-ES_tradnl" sz="1600" dirty="0" smtClean="0">
                <a:hlinkClick r:id="rId4" action="ppaction://hlinksldjump"/>
              </a:rPr>
              <a:t>169</a:t>
            </a:r>
            <a:endParaRPr lang="es-ES_tradnl" sz="1600" dirty="0" smtClean="0"/>
          </a:p>
          <a:p>
            <a:pPr algn="ctr">
              <a:buSzPct val="71000"/>
              <a:buFont typeface="Wingdings" pitchFamily="2" charset="2"/>
              <a:buChar char="Ø"/>
            </a:pPr>
            <a:r>
              <a:rPr lang="es-ES_tradnl" sz="1600" dirty="0" smtClean="0"/>
              <a:t>Dios y la sagrada Liturgia </a:t>
            </a:r>
            <a:r>
              <a:rPr lang="es-ES_tradnl" sz="1600" dirty="0" smtClean="0">
                <a:hlinkClick r:id="rId5" action="ppaction://hlinksldjump"/>
              </a:rPr>
              <a:t>170</a:t>
            </a:r>
            <a:r>
              <a:rPr lang="es-ES_tradnl" sz="1600" dirty="0" smtClean="0"/>
              <a:t>-</a:t>
            </a:r>
            <a:r>
              <a:rPr lang="es-ES_tradnl" sz="1600" dirty="0" smtClean="0">
                <a:hlinkClick r:id="rId6" action="ppaction://hlinksldjump"/>
              </a:rPr>
              <a:t>178</a:t>
            </a:r>
            <a:endParaRPr lang="es-ES_tradnl" sz="1600" dirty="0" smtClean="0"/>
          </a:p>
          <a:p>
            <a:pPr algn="ctr">
              <a:buSzPct val="71000"/>
              <a:buFont typeface="Wingdings" pitchFamily="2" charset="2"/>
              <a:buChar char="Ø"/>
            </a:pPr>
            <a:r>
              <a:rPr lang="es-ES_tradnl" sz="1600" dirty="0" smtClean="0"/>
              <a:t>Cómo celebramos los misterios de Cristo </a:t>
            </a:r>
            <a:r>
              <a:rPr lang="es-ES_tradnl" sz="1600" dirty="0" smtClean="0">
                <a:hlinkClick r:id="rId7" action="ppaction://hlinksldjump"/>
              </a:rPr>
              <a:t>179</a:t>
            </a:r>
            <a:r>
              <a:rPr lang="es-ES_tradnl" sz="1600" dirty="0" smtClean="0"/>
              <a:t>-</a:t>
            </a:r>
            <a:r>
              <a:rPr lang="es-ES_tradnl" sz="1600" dirty="0" smtClean="0">
                <a:hlinkClick r:id="rId8" action="ppaction://hlinksldjump"/>
              </a:rPr>
              <a:t>192</a:t>
            </a:r>
            <a:endParaRPr lang="es-ES_tradnl" sz="1600" dirty="0" smtClean="0"/>
          </a:p>
          <a:p>
            <a:pPr algn="ctr">
              <a:buSzPct val="71000"/>
              <a:buFont typeface="Wingdings" pitchFamily="2" charset="2"/>
              <a:buChar char="Ø"/>
            </a:pPr>
            <a:r>
              <a:rPr lang="es-ES_tradnl" sz="1600" dirty="0" smtClean="0"/>
              <a:t>Los sacramentos de la Iniciación (Bautismo </a:t>
            </a:r>
            <a:r>
              <a:rPr lang="es-ES_tradnl" sz="1600" dirty="0" smtClean="0">
                <a:hlinkClick r:id="rId9" action="ppaction://hlinksldjump"/>
              </a:rPr>
              <a:t>194</a:t>
            </a:r>
            <a:r>
              <a:rPr lang="es-ES_tradnl" sz="1600" dirty="0" smtClean="0"/>
              <a:t>, Confirmación </a:t>
            </a:r>
            <a:r>
              <a:rPr lang="es-ES_tradnl" sz="1600" dirty="0" smtClean="0">
                <a:hlinkClick r:id="rId10" action="ppaction://hlinksldjump"/>
              </a:rPr>
              <a:t>203</a:t>
            </a:r>
            <a:r>
              <a:rPr lang="es-ES_tradnl" sz="1600" dirty="0" smtClean="0"/>
              <a:t>, Eucaristía </a:t>
            </a:r>
            <a:r>
              <a:rPr lang="es-ES_tradnl" sz="1600" dirty="0" smtClean="0">
                <a:hlinkClick r:id="rId11" action="ppaction://hlinksldjump"/>
              </a:rPr>
              <a:t>208</a:t>
            </a:r>
            <a:r>
              <a:rPr lang="es-ES_tradnl" sz="1600" dirty="0" smtClean="0"/>
              <a:t>)</a:t>
            </a:r>
          </a:p>
          <a:p>
            <a:pPr algn="ctr">
              <a:buSzPct val="71000"/>
              <a:buFont typeface="Wingdings" pitchFamily="2" charset="2"/>
              <a:buChar char="Ø"/>
            </a:pPr>
            <a:r>
              <a:rPr lang="es-ES_tradnl" sz="1600" dirty="0" smtClean="0"/>
              <a:t>Los sacramentos de curación (Penitencia  </a:t>
            </a:r>
            <a:r>
              <a:rPr lang="es-ES_tradnl" sz="1600" dirty="0" smtClean="0">
                <a:hlinkClick r:id="rId12" action="ppaction://hlinksldjump"/>
              </a:rPr>
              <a:t>224</a:t>
            </a:r>
            <a:r>
              <a:rPr lang="es-ES_tradnl" sz="1600" dirty="0" smtClean="0"/>
              <a:t> y Unción de los enfermos </a:t>
            </a:r>
            <a:r>
              <a:rPr lang="es-ES_tradnl" sz="1600" dirty="0" smtClean="0">
                <a:hlinkClick r:id="rId13" action="ppaction://hlinksldjump"/>
              </a:rPr>
              <a:t>240</a:t>
            </a:r>
            <a:r>
              <a:rPr lang="es-ES_tradnl" sz="1600" dirty="0" smtClean="0"/>
              <a:t>)</a:t>
            </a:r>
          </a:p>
          <a:p>
            <a:pPr algn="ctr">
              <a:buSzPct val="71000"/>
              <a:buFont typeface="Wingdings" pitchFamily="2" charset="2"/>
              <a:buChar char="Ø"/>
            </a:pPr>
            <a:r>
              <a:rPr lang="es-ES_tradnl" sz="1600" dirty="0" smtClean="0"/>
              <a:t>Los sacramentos al servicio de la comunidad y de la misión </a:t>
            </a:r>
            <a:r>
              <a:rPr lang="es-ES_tradnl" sz="1600" dirty="0" smtClean="0">
                <a:hlinkClick r:id="rId14" action="ppaction://hlinksldjump"/>
              </a:rPr>
              <a:t>248</a:t>
            </a:r>
            <a:r>
              <a:rPr lang="es-ES_tradnl" sz="1600" dirty="0" smtClean="0"/>
              <a:t> (Orden </a:t>
            </a:r>
            <a:r>
              <a:rPr lang="es-ES_tradnl" sz="1600" dirty="0" smtClean="0">
                <a:hlinkClick r:id="rId15" action="ppaction://hlinksldjump"/>
              </a:rPr>
              <a:t>249</a:t>
            </a:r>
            <a:r>
              <a:rPr lang="es-ES_tradnl" sz="1600" dirty="0" smtClean="0"/>
              <a:t> y Matrimonio </a:t>
            </a:r>
            <a:r>
              <a:rPr lang="es-ES_tradnl" sz="1600" dirty="0" smtClean="0">
                <a:hlinkClick r:id="rId16" action="ppaction://hlinksldjump"/>
              </a:rPr>
              <a:t>260</a:t>
            </a:r>
            <a:r>
              <a:rPr lang="es-ES_tradnl" sz="1600" dirty="0" smtClean="0"/>
              <a:t>)</a:t>
            </a:r>
          </a:p>
          <a:p>
            <a:pPr algn="ctr">
              <a:buSzPct val="71000"/>
              <a:buFont typeface="Wingdings" pitchFamily="2" charset="2"/>
              <a:buChar char="Ø"/>
            </a:pPr>
            <a:r>
              <a:rPr lang="es-ES_tradnl" sz="1600" dirty="0" smtClean="0"/>
              <a:t>Otras celebraciones litúrgicas </a:t>
            </a:r>
            <a:r>
              <a:rPr lang="es-ES_tradnl" sz="1600" dirty="0" smtClean="0">
                <a:hlinkClick r:id="rId17" action="ppaction://hlinksldjump"/>
              </a:rPr>
              <a:t>272</a:t>
            </a:r>
            <a:r>
              <a:rPr lang="es-ES_tradnl" sz="1600" dirty="0" smtClean="0"/>
              <a:t>-</a:t>
            </a:r>
            <a:r>
              <a:rPr lang="es-ES_tradnl" sz="1600" dirty="0" smtClean="0">
                <a:hlinkClick r:id="rId18" action="ppaction://hlinksldjump"/>
              </a:rPr>
              <a:t>278</a:t>
            </a:r>
            <a:endParaRPr lang="es-ES_tradnl" sz="1600" dirty="0" smtClean="0"/>
          </a:p>
          <a:p>
            <a:pPr marL="0" indent="0" algn="ctr">
              <a:buSzPct val="71000"/>
              <a:buNone/>
            </a:pPr>
            <a:endParaRPr lang="es-ES_tradnl" sz="3200"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168</a:t>
            </a:fld>
            <a:endParaRPr lang="es-ES"/>
          </a:p>
        </p:txBody>
      </p:sp>
      <p:sp>
        <p:nvSpPr>
          <p:cNvPr id="6" name="5 Estrella de 16 puntas"/>
          <p:cNvSpPr/>
          <p:nvPr/>
        </p:nvSpPr>
        <p:spPr>
          <a:xfrm>
            <a:off x="3484375" y="1846548"/>
            <a:ext cx="1490464" cy="1368152"/>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hlinkClick r:id="rId3" action="ppaction://hlinksldjump"/>
              </a:rPr>
              <a:t>166</a:t>
            </a:r>
            <a:endParaRPr lang="es-ES" dirty="0" smtClean="0"/>
          </a:p>
          <a:p>
            <a:pPr algn="ctr"/>
            <a:r>
              <a:rPr lang="es-ES" dirty="0" smtClean="0">
                <a:hlinkClick r:id="rId18" action="ppaction://hlinksldjump"/>
              </a:rPr>
              <a:t>278</a:t>
            </a:r>
            <a:endParaRPr lang="es-ES" dirty="0"/>
          </a:p>
        </p:txBody>
      </p:sp>
      <p:cxnSp>
        <p:nvCxnSpPr>
          <p:cNvPr id="8" name="7 Conector recto"/>
          <p:cNvCxnSpPr/>
          <p:nvPr/>
        </p:nvCxnSpPr>
        <p:spPr>
          <a:xfrm>
            <a:off x="3977579" y="2530624"/>
            <a:ext cx="504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4716016" y="44624"/>
            <a:ext cx="4032448" cy="215444"/>
          </a:xfrm>
          <a:prstGeom prst="rect">
            <a:avLst/>
          </a:prstGeom>
          <a:noFill/>
        </p:spPr>
        <p:txBody>
          <a:bodyPr wrap="square" lIns="0" tIns="0" rIns="0" bIns="0" rtlCol="0">
            <a:spAutoFit/>
          </a:bodyPr>
          <a:lstStyle/>
          <a:p>
            <a:r>
              <a:rPr lang="es-ES" sz="1400" dirty="0" smtClean="0">
                <a:hlinkClick r:id="rId19" action="ppaction://hlinksldjump"/>
              </a:rPr>
              <a:t>I</a:t>
            </a:r>
            <a:r>
              <a:rPr lang="es-ES" sz="1400" dirty="0" smtClean="0"/>
              <a:t> (1-165), </a:t>
            </a:r>
            <a:r>
              <a:rPr lang="es-ES" sz="1400" dirty="0" smtClean="0">
                <a:hlinkClick r:id="rId20" action="ppaction://hlinksldjump"/>
              </a:rPr>
              <a:t>II</a:t>
            </a:r>
            <a:r>
              <a:rPr lang="es-ES" sz="1400" dirty="0" smtClean="0"/>
              <a:t> (166-278), </a:t>
            </a:r>
            <a:r>
              <a:rPr lang="es-ES" sz="1400" dirty="0" smtClean="0">
                <a:hlinkClick r:id="rId21" action="ppaction://hlinksldjump"/>
              </a:rPr>
              <a:t>III</a:t>
            </a:r>
            <a:r>
              <a:rPr lang="es-ES" sz="1400" dirty="0" smtClean="0"/>
              <a:t> (279-468), </a:t>
            </a:r>
            <a:r>
              <a:rPr lang="es-ES" sz="1400" dirty="0" smtClean="0">
                <a:hlinkClick r:id="rId22" action="ppaction://hlinksldjump"/>
              </a:rPr>
              <a:t>IV</a:t>
            </a:r>
            <a:r>
              <a:rPr lang="es-ES" sz="1400" dirty="0" smtClean="0"/>
              <a:t> (469-527)</a:t>
            </a:r>
            <a:endParaRPr lang="es-ES" sz="1400" dirty="0"/>
          </a:p>
        </p:txBody>
      </p:sp>
    </p:spTree>
    <p:extLst>
      <p:ext uri="{BB962C8B-B14F-4D97-AF65-F5344CB8AC3E}">
        <p14:creationId xmlns:p14="http://schemas.microsoft.com/office/powerpoint/2010/main" val="4591157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a:bodyPr>
          <a:lstStyle/>
          <a:p>
            <a:endParaRPr lang="es-ES" sz="2600" dirty="0"/>
          </a:p>
        </p:txBody>
      </p:sp>
      <p:sp>
        <p:nvSpPr>
          <p:cNvPr id="3" name="2 Marcador de contenido"/>
          <p:cNvSpPr>
            <a:spLocks noGrp="1"/>
          </p:cNvSpPr>
          <p:nvPr>
            <p:ph sz="quarter" idx="1"/>
          </p:nvPr>
        </p:nvSpPr>
        <p:spPr>
          <a:xfrm>
            <a:off x="395536" y="836712"/>
            <a:ext cx="7643192" cy="5184576"/>
          </a:xfrm>
        </p:spPr>
        <p:style>
          <a:lnRef idx="1">
            <a:schemeClr val="accent4"/>
          </a:lnRef>
          <a:fillRef idx="2">
            <a:schemeClr val="accent4"/>
          </a:fillRef>
          <a:effectRef idx="1">
            <a:schemeClr val="accent4"/>
          </a:effectRef>
          <a:fontRef idx="minor">
            <a:schemeClr val="dk1"/>
          </a:fontRef>
        </p:style>
        <p:txBody>
          <a:bodyPr>
            <a:normAutofit/>
          </a:bodyPr>
          <a:lstStyle/>
          <a:p>
            <a:pPr marL="0" indent="0">
              <a:buSzPct val="71000"/>
              <a:buNone/>
            </a:pPr>
            <a:r>
              <a:rPr lang="es-ES_tradnl" dirty="0"/>
              <a:t>En la celebración de los misterios cristianos (</a:t>
            </a:r>
            <a:r>
              <a:rPr lang="es-ES_tradnl" dirty="0">
                <a:sym typeface="Wingdings 3"/>
              </a:rPr>
              <a:t></a:t>
            </a:r>
            <a:r>
              <a:rPr lang="es-ES_tradnl" dirty="0"/>
              <a:t>Sacramentos) se produce el encuentro con Jesucristo en el </a:t>
            </a:r>
            <a:r>
              <a:rPr lang="es-ES_tradnl" dirty="0" smtClean="0"/>
              <a:t>tiempo.</a:t>
            </a:r>
          </a:p>
          <a:p>
            <a:pPr marL="0" indent="0">
              <a:buSzPct val="71000"/>
              <a:buNone/>
            </a:pPr>
            <a:r>
              <a:rPr lang="es-ES_tradnl" dirty="0" smtClean="0"/>
              <a:t>Hasta </a:t>
            </a:r>
            <a:r>
              <a:rPr lang="es-ES_tradnl" dirty="0"/>
              <a:t>el final de los tiempos él está presente en su </a:t>
            </a:r>
            <a:r>
              <a:rPr lang="es-ES_tradnl" dirty="0" smtClean="0"/>
              <a:t>Iglesia.</a:t>
            </a:r>
          </a:p>
          <a:p>
            <a:pPr marL="0" indent="0">
              <a:buSzPct val="71000"/>
              <a:buNone/>
            </a:pPr>
            <a:r>
              <a:rPr lang="es-ES_tradnl" dirty="0" smtClean="0"/>
              <a:t>El </a:t>
            </a:r>
            <a:r>
              <a:rPr lang="es-ES_tradnl" dirty="0"/>
              <a:t>encuentro más pleno con él en este mundo es el culto divino (</a:t>
            </a:r>
            <a:r>
              <a:rPr lang="es-ES_tradnl" dirty="0">
                <a:sym typeface="Wingdings 3"/>
              </a:rPr>
              <a:t></a:t>
            </a:r>
            <a:r>
              <a:rPr lang="es-ES_tradnl" dirty="0">
                <a:hlinkClick r:id="rId2" action="ppaction://hlinkpres?slideindex=1&amp;slidetitle="/>
              </a:rPr>
              <a:t>LITURGIA</a:t>
            </a:r>
            <a:r>
              <a:rPr lang="es-ES_tradnl" dirty="0" smtClean="0"/>
              <a:t>).</a:t>
            </a:r>
          </a:p>
          <a:p>
            <a:pPr marL="0" indent="0">
              <a:buSzPct val="71000"/>
              <a:buNone/>
            </a:pPr>
            <a:r>
              <a:rPr lang="es-ES_tradnl" dirty="0" smtClean="0"/>
              <a:t>Por </a:t>
            </a:r>
            <a:r>
              <a:rPr lang="es-ES_tradnl" dirty="0"/>
              <a:t>eso se dice en la regla de san Benito: «Nada se anteponga al culto divino» </a:t>
            </a:r>
            <a:r>
              <a:rPr lang="es-ES_tradnl" dirty="0" smtClean="0"/>
              <a:t>(San </a:t>
            </a:r>
            <a:r>
              <a:rPr lang="es-ES_tradnl" dirty="0"/>
              <a:t>Benito de </a:t>
            </a:r>
            <a:r>
              <a:rPr lang="es-ES_tradnl" dirty="0" err="1"/>
              <a:t>Nursia</a:t>
            </a:r>
            <a:r>
              <a:rPr lang="es-ES_tradnl" dirty="0"/>
              <a:t>, </a:t>
            </a:r>
            <a:r>
              <a:rPr lang="es-ES_tradnl" i="1" dirty="0" err="1"/>
              <a:t>ca</a:t>
            </a:r>
            <a:r>
              <a:rPr lang="es-ES_tradnl" i="1" dirty="0"/>
              <a:t>. 480-547, </a:t>
            </a:r>
            <a:r>
              <a:rPr lang="es-ES_tradnl" dirty="0"/>
              <a:t>fundador del monacato occidental).</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169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2220889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580926"/>
          </a:xfrm>
        </p:spPr>
        <p:txBody>
          <a:bodyPr>
            <a:normAutofit/>
          </a:bodyPr>
          <a:lstStyle/>
          <a:p>
            <a:r>
              <a:rPr lang="es-ES" sz="2600" dirty="0" smtClean="0"/>
              <a:t>Capítulo II: Dios nos sale al encuentro</a:t>
            </a:r>
            <a:endParaRPr lang="es-ES" sz="2600" dirty="0"/>
          </a:p>
        </p:txBody>
      </p:sp>
      <p:sp>
        <p:nvSpPr>
          <p:cNvPr id="3" name="2 Marcador de contenido"/>
          <p:cNvSpPr>
            <a:spLocks noGrp="1"/>
          </p:cNvSpPr>
          <p:nvPr>
            <p:ph sz="quarter" idx="1"/>
          </p:nvPr>
        </p:nvSpPr>
        <p:spPr>
          <a:xfrm>
            <a:off x="457200" y="836712"/>
            <a:ext cx="7467600" cy="5112568"/>
          </a:xfrm>
          <a:solidFill>
            <a:srgbClr val="FAFA78"/>
          </a:solidFill>
        </p:spPr>
        <p:txBody>
          <a:bodyPr lIns="0" tIns="0" rIns="0" bIns="0">
            <a:normAutofit/>
          </a:bodyPr>
          <a:lstStyle/>
          <a:p>
            <a:pPr marL="457200" indent="-457200">
              <a:buFont typeface="+mj-lt"/>
              <a:buAutoNum type="arabicPeriod" startAt="15"/>
            </a:pPr>
            <a:r>
              <a:rPr lang="es-ES_tradnl" i="1" dirty="0" smtClean="0"/>
              <a:t>¿ Cómo puede ser «verdad» la Sagrada Escritura, </a:t>
            </a:r>
            <a:r>
              <a:rPr lang="es-ES_tradnl" dirty="0" smtClean="0"/>
              <a:t>si </a:t>
            </a:r>
            <a:r>
              <a:rPr lang="es-ES_tradnl" i="1" dirty="0" smtClean="0"/>
              <a:t>no todo lo que contiene </a:t>
            </a:r>
            <a:r>
              <a:rPr lang="es-ES_tradnl" dirty="0" smtClean="0"/>
              <a:t>es </a:t>
            </a:r>
            <a:r>
              <a:rPr lang="es-ES_tradnl" i="1" dirty="0" smtClean="0"/>
              <a:t>correcto?</a:t>
            </a:r>
          </a:p>
          <a:p>
            <a:pPr marL="457200" indent="0">
              <a:buNone/>
            </a:pPr>
            <a:r>
              <a:rPr lang="es-ES_tradnl" b="1" dirty="0" smtClean="0"/>
              <a:t>La </a:t>
            </a:r>
            <a:r>
              <a:rPr lang="es-ES_tradnl" b="1" dirty="0" smtClean="0">
                <a:sym typeface="Wingdings 3"/>
              </a:rPr>
              <a:t></a:t>
            </a:r>
            <a:r>
              <a:rPr lang="es-ES_tradnl" b="1" dirty="0" smtClean="0"/>
              <a:t> </a:t>
            </a:r>
            <a:r>
              <a:rPr lang="es-ES_tradnl" b="1" dirty="0" smtClean="0">
                <a:hlinkClick r:id="rId3" action="ppaction://hlinkpres?slideindex=1&amp;slidetitle="/>
              </a:rPr>
              <a:t>BIBLIA</a:t>
            </a:r>
            <a:r>
              <a:rPr lang="es-ES_tradnl" b="1" dirty="0" smtClean="0"/>
              <a:t> no pretende transmitirnos precisión histórica ni conocimientos de ciencias naturales. Los autores eran además hijos de su tiempo. Compartían las representaciones culturales de su entorno y en ocasiones estaban anclados en sus limitaciones. Pero todo lo que el hombre debe saber acerca de Dios y del camino de la salvación se encuentra con certeza infalible en la Sagrada Escritura. [106―107,109]</a:t>
            </a:r>
            <a:endParaRPr lang="es-ES" dirty="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17</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Primera sección: Dios actúa para nosotros mediante signos sagrados</a:t>
            </a:r>
            <a:endParaRPr lang="es-ES" sz="2600" dirty="0"/>
          </a:p>
        </p:txBody>
      </p:sp>
      <p:sp>
        <p:nvSpPr>
          <p:cNvPr id="3" name="2 Marcador de contenido"/>
          <p:cNvSpPr>
            <a:spLocks noGrp="1"/>
          </p:cNvSpPr>
          <p:nvPr>
            <p:ph sz="quarter" idx="1"/>
          </p:nvPr>
        </p:nvSpPr>
        <p:spPr>
          <a:xfrm>
            <a:off x="395536" y="836712"/>
            <a:ext cx="7643192" cy="5472608"/>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457200" indent="-457200">
              <a:buSzPct val="71000"/>
              <a:buFont typeface="+mj-lt"/>
              <a:buAutoNum type="arabicPeriod" startAt="166"/>
            </a:pPr>
            <a:r>
              <a:rPr lang="es-ES_tradnl" dirty="0"/>
              <a:t>¿</a:t>
            </a:r>
            <a:r>
              <a:rPr lang="es-ES_tradnl" i="1" dirty="0"/>
              <a:t>Por qué celebra la Iglesia con tanta frecuencia el culto divino?</a:t>
            </a:r>
            <a:endParaRPr lang="es-ES_tradnl" i="1" dirty="0" smtClean="0"/>
          </a:p>
          <a:p>
            <a:pPr marL="421200" indent="0">
              <a:buNone/>
            </a:pPr>
            <a:r>
              <a:rPr lang="es-ES_tradnl" b="1" dirty="0"/>
              <a:t>Ya el pueblo de Israel interrumpía el trabajo «siete veces al día» (Sal 119,164)</a:t>
            </a:r>
            <a:r>
              <a:rPr lang="es-ES_tradnl" dirty="0"/>
              <a:t> </a:t>
            </a:r>
            <a:r>
              <a:rPr lang="es-ES_tradnl" b="1" dirty="0"/>
              <a:t>para alabar a Dios. Jesús participó en el culto y la oración de su pueblo; enseñó a orar a sus discípulos y los reunió en el Cenáculo para celebrar con ellos el mayor culto de todos: su propia entrega en la Eucaristía. La Iglesia, que convoca al culto, sigue su mandato: «Haced esto en memoria mía» (1 </a:t>
            </a:r>
            <a:r>
              <a:rPr lang="es-ES_tradnl" b="1" dirty="0" err="1"/>
              <a:t>Cor</a:t>
            </a:r>
            <a:r>
              <a:rPr lang="es-ES_tradnl" b="1" dirty="0"/>
              <a:t> 11,24b). [1066-1070</a:t>
            </a:r>
            <a:r>
              <a:rPr lang="es-ES_tradnl" b="1" dirty="0" smtClean="0"/>
              <a:t>]</a:t>
            </a:r>
          </a:p>
          <a:p>
            <a:pPr marL="421200" indent="0">
              <a:buNone/>
            </a:pPr>
            <a:r>
              <a:rPr lang="es-ES_tradnl" dirty="0"/>
              <a:t>Así</a:t>
            </a:r>
            <a:r>
              <a:rPr lang="es-ES_tradnl" i="1" dirty="0"/>
              <a:t> </a:t>
            </a:r>
            <a:r>
              <a:rPr lang="es-ES_tradnl" dirty="0"/>
              <a:t>como el hombre respira para mantenerse vivo, del mismo modo respira y vive la Iglesia mediante la celebración del culto divino. Es Dios mismo quien le infunde diariamente nueva vida y la enriquece mediante su Palabra y sus </a:t>
            </a:r>
            <a:r>
              <a:rPr lang="es-ES_tradnl" dirty="0" smtClean="0">
                <a:sym typeface="Wingdings 3"/>
              </a:rPr>
              <a:t></a:t>
            </a:r>
            <a:r>
              <a:rPr lang="es-ES_tradnl" dirty="0" smtClean="0">
                <a:hlinkClick r:id="rId2" action="ppaction://hlinkpres?slideindex=1&amp;slidetitle="/>
              </a:rPr>
              <a:t>SACRAMENTOS</a:t>
            </a:r>
            <a:r>
              <a:rPr lang="es-ES_tradnl" dirty="0"/>
              <a:t>. Se puede usar también otra imagen: Cada acto de culto es como una cita de amor, que Dios escribe en nuestra agenda. Quien ya ha experimentado el amor de Dios, acude con ganas a la cita. Quien a veces no siente nada y, sin embargo, acude, muestra a Dios su fidelidad.</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170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6522031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Primera sección: Dios actúa para nosotros mediante signos sagrados</a:t>
            </a:r>
            <a:endParaRPr lang="es-ES" sz="2600" dirty="0"/>
          </a:p>
        </p:txBody>
      </p:sp>
      <p:sp>
        <p:nvSpPr>
          <p:cNvPr id="3" name="2 Marcador de contenido"/>
          <p:cNvSpPr>
            <a:spLocks noGrp="1"/>
          </p:cNvSpPr>
          <p:nvPr>
            <p:ph sz="quarter" idx="1"/>
          </p:nvPr>
        </p:nvSpPr>
        <p:spPr>
          <a:xfrm>
            <a:off x="395536" y="836712"/>
            <a:ext cx="7643192" cy="5472608"/>
          </a:xfrm>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SzPct val="71000"/>
              <a:buFont typeface="+mj-lt"/>
              <a:buAutoNum type="arabicPeriod" startAt="167"/>
            </a:pPr>
            <a:r>
              <a:rPr lang="es-ES_tradnl" i="1" dirty="0"/>
              <a:t>¿Qué es la LITURGIA?</a:t>
            </a:r>
            <a:endParaRPr lang="es-ES_tradnl" i="1" dirty="0" smtClean="0"/>
          </a:p>
          <a:p>
            <a:pPr marL="421200" indent="0">
              <a:buNone/>
            </a:pPr>
            <a:r>
              <a:rPr lang="es-ES_tradnl" b="1" dirty="0"/>
              <a:t>La </a:t>
            </a:r>
            <a:r>
              <a:rPr lang="es-ES_tradnl" dirty="0" smtClean="0">
                <a:sym typeface="Wingdings 3"/>
              </a:rPr>
              <a:t></a:t>
            </a:r>
            <a:r>
              <a:rPr lang="es-ES_tradnl" b="1" dirty="0" smtClean="0">
                <a:hlinkClick r:id="rId2" action="ppaction://hlinkpres?slideindex=1&amp;slidetitle="/>
              </a:rPr>
              <a:t>LITURGIA</a:t>
            </a:r>
            <a:r>
              <a:rPr lang="es-ES_tradnl" b="1" dirty="0" smtClean="0"/>
              <a:t> </a:t>
            </a:r>
            <a:r>
              <a:rPr lang="es-ES_tradnl" b="1" dirty="0"/>
              <a:t>es el culto oficial de la Iglesia. [1077-1112]</a:t>
            </a:r>
            <a:endParaRPr lang="es-ES_tradnl" b="1" dirty="0" smtClean="0"/>
          </a:p>
          <a:p>
            <a:pPr marL="421200" indent="0">
              <a:buNone/>
            </a:pPr>
            <a:r>
              <a:rPr lang="es-ES_tradnl" dirty="0"/>
              <a:t>Una </a:t>
            </a:r>
            <a:r>
              <a:rPr lang="es-ES_tradnl" dirty="0" smtClean="0">
                <a:sym typeface="Wingdings 3"/>
              </a:rPr>
              <a:t></a:t>
            </a:r>
            <a:r>
              <a:rPr lang="es-ES_tradnl" b="1" dirty="0">
                <a:hlinkClick r:id="rId2" action="ppaction://hlinkpres?slideindex=1&amp;slidetitle="/>
              </a:rPr>
              <a:t> LITURGIA</a:t>
            </a:r>
            <a:r>
              <a:rPr lang="es-ES_tradnl" dirty="0" smtClean="0"/>
              <a:t> </a:t>
            </a:r>
            <a:r>
              <a:rPr lang="es-ES_tradnl" dirty="0"/>
              <a:t>no es un «evento» que consista en buenas ideas y canciones estupendas. La </a:t>
            </a:r>
            <a:r>
              <a:rPr lang="es-ES_tradnl" dirty="0" smtClean="0"/>
              <a:t>Liturgia no </a:t>
            </a:r>
            <a:r>
              <a:rPr lang="es-ES_tradnl" dirty="0"/>
              <a:t>se hace ni se inventa. Es algo vivo que ha crecido en la fe a lo largo de los siglos. Un acto de culto es un acontecimiento sagrado y venerable. La </a:t>
            </a:r>
            <a:r>
              <a:rPr lang="es-ES_tradnl" dirty="0" smtClean="0"/>
              <a:t>Liturgia </a:t>
            </a:r>
            <a:r>
              <a:rPr lang="es-ES_tradnl" dirty="0"/>
              <a:t>se vuelve fascinante cuando se experimenta que Dios mismo está presente bajo los signos sagrados y en sus preciosas. oraciones, a menudo muy antiguas.</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171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5714115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Primera sección: Dios actúa para nosotros mediante signos sagrados</a:t>
            </a:r>
            <a:endParaRPr lang="es-ES" sz="2600" dirty="0"/>
          </a:p>
        </p:txBody>
      </p:sp>
      <p:sp>
        <p:nvSpPr>
          <p:cNvPr id="3" name="2 Marcador de contenido"/>
          <p:cNvSpPr>
            <a:spLocks noGrp="1"/>
          </p:cNvSpPr>
          <p:nvPr>
            <p:ph sz="quarter" idx="1"/>
          </p:nvPr>
        </p:nvSpPr>
        <p:spPr>
          <a:xfrm>
            <a:off x="395536" y="836712"/>
            <a:ext cx="7643192" cy="5472608"/>
          </a:xfrm>
        </p:spPr>
        <p:style>
          <a:lnRef idx="1">
            <a:schemeClr val="accent4"/>
          </a:lnRef>
          <a:fillRef idx="2">
            <a:schemeClr val="accent4"/>
          </a:fillRef>
          <a:effectRef idx="1">
            <a:schemeClr val="accent4"/>
          </a:effectRef>
          <a:fontRef idx="minor">
            <a:schemeClr val="dk1"/>
          </a:fontRef>
        </p:style>
        <p:txBody>
          <a:bodyPr>
            <a:normAutofit fontScale="92500"/>
          </a:bodyPr>
          <a:lstStyle/>
          <a:p>
            <a:pPr marL="457200" indent="-457200">
              <a:buSzPct val="71000"/>
              <a:buFont typeface="+mj-lt"/>
              <a:buAutoNum type="arabicPeriod" startAt="168"/>
            </a:pPr>
            <a:r>
              <a:rPr lang="es-ES_tradnl" dirty="0"/>
              <a:t>¿</a:t>
            </a:r>
            <a:r>
              <a:rPr lang="es-ES_tradnl" i="1" dirty="0"/>
              <a:t>Por qué la LITURGIA tiene prioridad en la vida de la Iglesia </a:t>
            </a:r>
            <a:r>
              <a:rPr lang="es-ES_tradnl" dirty="0"/>
              <a:t>y </a:t>
            </a:r>
            <a:r>
              <a:rPr lang="es-ES_tradnl" i="1" dirty="0"/>
              <a:t>de cada individuo?</a:t>
            </a:r>
            <a:endParaRPr lang="es-ES_tradnl" i="1" dirty="0" smtClean="0"/>
          </a:p>
          <a:p>
            <a:pPr marL="421200" indent="0">
              <a:buNone/>
            </a:pPr>
            <a:r>
              <a:rPr lang="es-ES_tradnl" b="1" dirty="0"/>
              <a:t>«La </a:t>
            </a:r>
            <a:r>
              <a:rPr lang="es-ES_tradnl" dirty="0" smtClean="0">
                <a:sym typeface="Wingdings 3"/>
              </a:rPr>
              <a:t></a:t>
            </a:r>
            <a:r>
              <a:rPr lang="es-ES_tradnl" b="1" dirty="0" smtClean="0">
                <a:hlinkClick r:id="rId2" action="ppaction://hlinkpres?slideindex=1&amp;slidetitle="/>
              </a:rPr>
              <a:t>LITURGIA</a:t>
            </a:r>
            <a:r>
              <a:rPr lang="es-ES_tradnl" b="1" dirty="0" smtClean="0"/>
              <a:t> es </a:t>
            </a:r>
            <a:r>
              <a:rPr lang="es-ES_tradnl" b="1" dirty="0"/>
              <a:t>la cumbre a la que tiende la acción de la Iglesia y, al mismo</a:t>
            </a:r>
            <a:r>
              <a:rPr lang="es-ES_tradnl" dirty="0"/>
              <a:t> </a:t>
            </a:r>
            <a:r>
              <a:rPr lang="es-ES_tradnl" b="1" dirty="0"/>
              <a:t>tiempo, la fuente</a:t>
            </a:r>
            <a:r>
              <a:rPr lang="es-ES_tradnl" dirty="0"/>
              <a:t> </a:t>
            </a:r>
            <a:r>
              <a:rPr lang="es-ES_tradnl" b="1" dirty="0"/>
              <a:t>de donde mana toda su fuerza» (Concilio Vaticano II). [1074]</a:t>
            </a:r>
            <a:endParaRPr lang="es-ES_tradnl" b="1" dirty="0" smtClean="0"/>
          </a:p>
          <a:p>
            <a:pPr marL="421200" indent="0">
              <a:buNone/>
            </a:pPr>
            <a:r>
              <a:rPr lang="es-ES_tradnl" dirty="0"/>
              <a:t>En vida de Jesús las personas acudían en masa ante él, porque buscaban su cercanía salvífica. También hoy lo podemos encontrar, porque vive en su Iglesia. En dos lugares nos garantiza su presencia: en el servicio a los más pobres (Mt 25,42) Y en la </a:t>
            </a:r>
            <a:r>
              <a:rPr lang="es-ES_tradnl" dirty="0" smtClean="0">
                <a:sym typeface="Wingdings 3"/>
              </a:rPr>
              <a:t></a:t>
            </a:r>
            <a:r>
              <a:rPr lang="es-ES_tradnl" dirty="0" smtClean="0">
                <a:hlinkClick r:id="rId2" action="ppaction://hlinkpres?slideindex=1&amp;slidetitle="/>
              </a:rPr>
              <a:t>EUCARISTÍA</a:t>
            </a:r>
            <a:r>
              <a:rPr lang="es-ES_tradnl" dirty="0"/>
              <a:t>. Allí nos damos realmente de bruces con él. Si dejamos que se nos acerque, él nos enseña, nos alimenta, nos transforma, nos sana y se hace uno con nosotros en la Santa Misa.</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172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9774100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Primera sección: Dios actúa para nosotros mediante signos sagrados</a:t>
            </a:r>
            <a:endParaRPr lang="es-ES" sz="2600" dirty="0"/>
          </a:p>
        </p:txBody>
      </p:sp>
      <p:sp>
        <p:nvSpPr>
          <p:cNvPr id="3" name="2 Marcador de contenido"/>
          <p:cNvSpPr>
            <a:spLocks noGrp="1"/>
          </p:cNvSpPr>
          <p:nvPr>
            <p:ph sz="quarter" idx="1"/>
          </p:nvPr>
        </p:nvSpPr>
        <p:spPr>
          <a:xfrm>
            <a:off x="395536" y="836712"/>
            <a:ext cx="7643192" cy="5544616"/>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a:buSzPct val="71000"/>
              <a:buFont typeface="+mj-lt"/>
              <a:buAutoNum type="arabicPeriod" startAt="169"/>
            </a:pPr>
            <a:r>
              <a:rPr lang="es-ES_tradnl" i="1" dirty="0"/>
              <a:t>¿Qué sucede con nosotros cuando celebramos el culto divino?</a:t>
            </a:r>
            <a:endParaRPr lang="es-ES_tradnl" i="1" dirty="0" smtClean="0"/>
          </a:p>
          <a:p>
            <a:pPr marL="421200" indent="0">
              <a:buNone/>
            </a:pPr>
            <a:r>
              <a:rPr lang="es-ES_tradnl" b="1" dirty="0"/>
              <a:t>Cuando celebramos el culto divino somos atraídos por el amor de Dios, somos sanados y transformados. [1076]</a:t>
            </a:r>
            <a:endParaRPr lang="es-ES_tradnl" b="1" dirty="0" smtClean="0"/>
          </a:p>
          <a:p>
            <a:pPr marL="421200" indent="0">
              <a:buNone/>
            </a:pPr>
            <a:r>
              <a:rPr lang="es-ES_tradnl" dirty="0"/>
              <a:t>Todas las celebraciones litúrgicas de la Iglesia y todos sus </a:t>
            </a:r>
            <a:r>
              <a:rPr lang="es-ES_tradnl" dirty="0" smtClean="0">
                <a:sym typeface="Wingdings 3"/>
              </a:rPr>
              <a:t></a:t>
            </a:r>
            <a:r>
              <a:rPr lang="es-ES_tradnl" dirty="0" smtClean="0">
                <a:hlinkClick r:id="rId2" action="ppaction://hlinkpres?slideindex=1&amp;slidetitle="/>
              </a:rPr>
              <a:t>SACRAMENTOS</a:t>
            </a:r>
            <a:r>
              <a:rPr lang="es-ES_tradnl" dirty="0" smtClean="0"/>
              <a:t> </a:t>
            </a:r>
            <a:r>
              <a:rPr lang="es-ES_tradnl" dirty="0"/>
              <a:t>están orientados únicamente a que tengamos vida, y ésta en abundancia. Cuando celebramos el culto divino nos encontramos con quien ha dicho de </a:t>
            </a:r>
            <a:r>
              <a:rPr lang="es-ES_tradnl" dirty="0" smtClean="0"/>
              <a:t>sí </a:t>
            </a:r>
            <a:r>
              <a:rPr lang="es-ES_tradnl" dirty="0"/>
              <a:t>mismo «Yo soy el camino y la verdad y la vida» (</a:t>
            </a:r>
            <a:r>
              <a:rPr lang="es-ES_tradnl" dirty="0" err="1"/>
              <a:t>Jn</a:t>
            </a:r>
            <a:r>
              <a:rPr lang="es-ES_tradnl" dirty="0"/>
              <a:t> 14,6). Quien va al acto litúrgico y está abandonado, recibe de Dios seguridad. Quien va al culto y se encuentra perdido, encuentra a un Dios que le espera.</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173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5720649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a:bodyPr>
          <a:lstStyle/>
          <a:p>
            <a:r>
              <a:rPr lang="es-ES" sz="2600" dirty="0" smtClean="0"/>
              <a:t>Capítulo Primero: Dios y la sagrada liturgia</a:t>
            </a:r>
            <a:endParaRPr lang="es-ES" sz="2600" dirty="0"/>
          </a:p>
        </p:txBody>
      </p:sp>
      <p:sp>
        <p:nvSpPr>
          <p:cNvPr id="3" name="2 Marcador de contenido"/>
          <p:cNvSpPr>
            <a:spLocks noGrp="1"/>
          </p:cNvSpPr>
          <p:nvPr>
            <p:ph sz="quarter" idx="1"/>
          </p:nvPr>
        </p:nvSpPr>
        <p:spPr>
          <a:xfrm>
            <a:off x="395536" y="836712"/>
            <a:ext cx="7643192" cy="5616624"/>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457200" indent="-457200">
              <a:buSzPct val="71000"/>
              <a:buFont typeface="+mj-lt"/>
              <a:buAutoNum type="arabicPeriod" startAt="170"/>
            </a:pPr>
            <a:r>
              <a:rPr lang="es-ES_tradnl" dirty="0"/>
              <a:t>¿</a:t>
            </a:r>
            <a:r>
              <a:rPr lang="es-ES_tradnl" i="1" dirty="0"/>
              <a:t>Cuál es el origen más hondo de la LITURGIA?</a:t>
            </a:r>
            <a:endParaRPr lang="es-ES_tradnl" i="1" dirty="0" smtClean="0"/>
          </a:p>
          <a:p>
            <a:pPr marL="421200" indent="0">
              <a:buNone/>
            </a:pPr>
            <a:r>
              <a:rPr lang="es-ES_tradnl" b="1" dirty="0"/>
              <a:t>El origen más hondo de la </a:t>
            </a:r>
            <a:r>
              <a:rPr lang="es-ES_tradnl" b="1" dirty="0" smtClean="0">
                <a:sym typeface="Wingdings 3"/>
              </a:rPr>
              <a:t></a:t>
            </a:r>
            <a:r>
              <a:rPr lang="es-ES_tradnl" b="1" dirty="0">
                <a:hlinkClick r:id="rId2" action="ppaction://hlinkpres?slideindex=1&amp;slidetitle="/>
              </a:rPr>
              <a:t> LITURGIA</a:t>
            </a:r>
            <a:r>
              <a:rPr lang="es-ES_tradnl" b="1" dirty="0" smtClean="0"/>
              <a:t> </a:t>
            </a:r>
            <a:r>
              <a:rPr lang="es-ES_tradnl" b="1" dirty="0"/>
              <a:t>es Dios, en quien existe una fiesta eterna y celestial del amor: la fiesta de la alegría del Padre, del Hijo y del Espíritu Santo. Puesto que Dios es amor, quiere hacernos partícipes de la celebración de su alegría y regalarnos su </a:t>
            </a:r>
            <a:r>
              <a:rPr lang="es-ES_tradnl" dirty="0">
                <a:sym typeface="Wingdings 3"/>
              </a:rPr>
              <a:t></a:t>
            </a:r>
            <a:r>
              <a:rPr lang="es-ES_tradnl" b="1" dirty="0">
                <a:hlinkClick r:id="rId2" action="ppaction://hlinkpres?slideindex=1&amp;slidetitle="/>
              </a:rPr>
              <a:t>BENDICIÓN</a:t>
            </a:r>
            <a:r>
              <a:rPr lang="es-ES_tradnl" b="1" dirty="0"/>
              <a:t>. [1077-1109]</a:t>
            </a:r>
            <a:endParaRPr lang="es-ES_tradnl" b="1" dirty="0" smtClean="0"/>
          </a:p>
          <a:p>
            <a:pPr marL="421200" indent="0">
              <a:buNone/>
            </a:pPr>
            <a:r>
              <a:rPr lang="es-ES_tradnl" dirty="0"/>
              <a:t>Nuestros actos de culto terrenos tienen que ser celebraciones llenas de belleza y </a:t>
            </a:r>
            <a:r>
              <a:rPr lang="es-ES_tradnl" dirty="0" smtClean="0"/>
              <a:t>energía.</a:t>
            </a:r>
          </a:p>
          <a:p>
            <a:pPr marL="421200" indent="0">
              <a:buNone/>
            </a:pPr>
            <a:r>
              <a:rPr lang="es-ES_tradnl" dirty="0" smtClean="0"/>
              <a:t>Celebraciones </a:t>
            </a:r>
            <a:r>
              <a:rPr lang="es-ES_tradnl" dirty="0"/>
              <a:t>del </a:t>
            </a:r>
            <a:r>
              <a:rPr lang="es-ES_tradnl" i="1" dirty="0"/>
              <a:t>Padre, que nos ha creado, </a:t>
            </a:r>
            <a:r>
              <a:rPr lang="es-ES_tradnl" dirty="0"/>
              <a:t>por eso los dones de la tierra tienen un papel tan importante: el pan, el vino, el aceite y la luz, el perfume del incienso, música divina y colores </a:t>
            </a:r>
            <a:r>
              <a:rPr lang="es-ES_tradnl" dirty="0" smtClean="0"/>
              <a:t>espléndidos.</a:t>
            </a:r>
          </a:p>
          <a:p>
            <a:pPr marL="421200" indent="0">
              <a:buNone/>
            </a:pPr>
            <a:r>
              <a:rPr lang="es-ES_tradnl" dirty="0" smtClean="0"/>
              <a:t>Celebraciones </a:t>
            </a:r>
            <a:r>
              <a:rPr lang="es-ES_tradnl" dirty="0"/>
              <a:t>del </a:t>
            </a:r>
            <a:r>
              <a:rPr lang="es-ES_tradnl" i="1" dirty="0"/>
              <a:t>Hijo, que nos ha salvado, </a:t>
            </a:r>
            <a:r>
              <a:rPr lang="es-ES_tradnl" dirty="0"/>
              <a:t>por eso nos alegramos de nuestra liberación, respiramos hondamente escuchando la Palabra, nos fortalecemos al comer los dones </a:t>
            </a:r>
            <a:r>
              <a:rPr lang="es-ES_tradnl" dirty="0" smtClean="0"/>
              <a:t>eucarísticos.</a:t>
            </a:r>
          </a:p>
          <a:p>
            <a:pPr marL="421200" indent="0">
              <a:buNone/>
            </a:pPr>
            <a:r>
              <a:rPr lang="es-ES_tradnl" dirty="0" smtClean="0"/>
              <a:t>Celebraciones </a:t>
            </a:r>
            <a:r>
              <a:rPr lang="es-ES_tradnl" dirty="0"/>
              <a:t>del </a:t>
            </a:r>
            <a:r>
              <a:rPr lang="es-ES_tradnl" i="1" dirty="0"/>
              <a:t>Espíritu Santo, que vive en nosotros, </a:t>
            </a:r>
            <a:r>
              <a:rPr lang="es-ES_tradnl" dirty="0"/>
              <a:t>por eso la riqueza desbordante de consuelo, conocimiento, valor, fuerza y </a:t>
            </a:r>
            <a:r>
              <a:rPr lang="es-ES_tradnl" dirty="0" smtClean="0">
                <a:sym typeface="Wingdings 3"/>
              </a:rPr>
              <a:t></a:t>
            </a:r>
            <a:r>
              <a:rPr lang="es-ES_tradnl" b="1" dirty="0" smtClean="0">
                <a:hlinkClick r:id="rId2" action="ppaction://hlinkpres?slideindex=1&amp;slidetitle="/>
              </a:rPr>
              <a:t>BENDICIÓN</a:t>
            </a:r>
            <a:r>
              <a:rPr lang="es-ES_tradnl" b="1" dirty="0" smtClean="0"/>
              <a:t> </a:t>
            </a:r>
            <a:r>
              <a:rPr lang="es-ES_tradnl" dirty="0" smtClean="0"/>
              <a:t> </a:t>
            </a:r>
            <a:r>
              <a:rPr lang="es-ES_tradnl" dirty="0"/>
              <a:t>que brota de las asambleas sagradas. </a:t>
            </a:r>
            <a:r>
              <a:rPr lang="es-ES_tradnl" dirty="0">
                <a:sym typeface="Wingdings 3"/>
              </a:rPr>
              <a:t></a:t>
            </a:r>
            <a:r>
              <a:rPr lang="es-ES_tradnl" dirty="0">
                <a:hlinkClick r:id="rId3" action="ppaction://hlinksldjump"/>
              </a:rPr>
              <a:t>179</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174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6193219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a:bodyPr>
          <a:lstStyle/>
          <a:p>
            <a:r>
              <a:rPr lang="es-ES" sz="2600" dirty="0" smtClean="0"/>
              <a:t>Capítulo Primero: Dios y la sagrada liturgia</a:t>
            </a:r>
            <a:endParaRPr lang="es-ES" sz="2600" dirty="0"/>
          </a:p>
        </p:txBody>
      </p:sp>
      <p:sp>
        <p:nvSpPr>
          <p:cNvPr id="3" name="2 Marcador de contenido"/>
          <p:cNvSpPr>
            <a:spLocks noGrp="1"/>
          </p:cNvSpPr>
          <p:nvPr>
            <p:ph sz="quarter" idx="1"/>
          </p:nvPr>
        </p:nvSpPr>
        <p:spPr>
          <a:xfrm>
            <a:off x="395536" y="836712"/>
            <a:ext cx="7643192" cy="5472608"/>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marL="457200" indent="-457200">
              <a:buSzPct val="71000"/>
              <a:buFont typeface="+mj-lt"/>
              <a:buAutoNum type="arabicPeriod" startAt="171"/>
            </a:pPr>
            <a:r>
              <a:rPr lang="es-ES_tradnl" i="1" dirty="0"/>
              <a:t>¿Qué es lo esencial de toda </a:t>
            </a:r>
            <a:r>
              <a:rPr lang="es-ES_tradnl" i="1" dirty="0" smtClean="0"/>
              <a:t>Liturgia?</a:t>
            </a:r>
          </a:p>
          <a:p>
            <a:pPr marL="421200" indent="0">
              <a:buNone/>
            </a:pPr>
            <a:r>
              <a:rPr lang="es-ES_tradnl" b="1" dirty="0"/>
              <a:t>La </a:t>
            </a:r>
            <a:r>
              <a:rPr lang="es-ES_tradnl" b="1" dirty="0">
                <a:sym typeface="Wingdings 3"/>
              </a:rPr>
              <a:t></a:t>
            </a:r>
            <a:r>
              <a:rPr lang="es-ES_tradnl" b="1" dirty="0"/>
              <a:t> </a:t>
            </a:r>
            <a:r>
              <a:rPr lang="es-ES_tradnl" b="1" dirty="0">
                <a:hlinkClick r:id="rId2" action="ppaction://hlinkpres?slideindex=1&amp;slidetitle="/>
              </a:rPr>
              <a:t>LITURGIA </a:t>
            </a:r>
            <a:r>
              <a:rPr lang="es-ES_tradnl" b="1" dirty="0" smtClean="0"/>
              <a:t>es </a:t>
            </a:r>
            <a:r>
              <a:rPr lang="es-ES_tradnl" b="1" dirty="0"/>
              <a:t>siempre en primer lugar comunión con Jesucristo. Toda celebración litúrgica, no sólo la Eucaristía, es una fiesta de la Pascua en pequeño. Jesús celebra con nosotros el paso de la muerte a la vida y lo hace accesible para nosotros. [1085]</a:t>
            </a:r>
            <a:endParaRPr lang="es-ES_tradnl" b="1" dirty="0" smtClean="0"/>
          </a:p>
          <a:p>
            <a:pPr marL="421200" indent="0">
              <a:buNone/>
            </a:pPr>
            <a:r>
              <a:rPr lang="es-ES_tradnl" dirty="0"/>
              <a:t>El acto litúrgico más importante del mundo fue la fiesta de la Pascua que Jesús celebró con sus discípulos en el Cenáculo la víspera de su Muerte. Los discípulos pensaban que Jesús iba a conmemorar la liberación de Israel del poder de Egipto. Pero Jesús celebró la liberación de toda la humanidad del poder de la muerte. En Egipto fue la «sangre del cordero» la que protegió a los israelitas del ángel de la muerte. Ahora es él mismo el Cordero, cuya sangre salva a la humanidad de la muerte. Porque la Muerte y la Resurrección de Jesús son la prueba de que se puede morir y, sin embargo, ganar la vida. Éste es el verdadero contenido de cada celebración litúrgica cristiana. Jesús mismo comparó su Muerte y Resurrección con la liberación de Israel de la esclavitud en Egipto. Con el término </a:t>
            </a:r>
            <a:r>
              <a:rPr lang="es-ES_tradnl" i="1" dirty="0"/>
              <a:t>misterio pascual </a:t>
            </a:r>
            <a:r>
              <a:rPr lang="es-ES_tradnl" dirty="0"/>
              <a:t>se designa por ello el efecto salvífica de la Muerte y Resurrección de Jesús. En forma análoga a la sangre del cordero que salvó las vidas de los israelitas en la salida de Egipto (</a:t>
            </a:r>
            <a:r>
              <a:rPr lang="es-ES_tradnl" dirty="0" err="1"/>
              <a:t>Éx</a:t>
            </a:r>
            <a:r>
              <a:rPr lang="es-ES_tradnl" dirty="0"/>
              <a:t> 12), Jesús es el verdadero Cordero pascual, que ha liberado a la humanidad de su encierro en la muerte y el pecado.</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175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5905385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a:bodyPr>
          <a:lstStyle/>
          <a:p>
            <a:r>
              <a:rPr lang="es-ES" sz="2600" dirty="0" smtClean="0"/>
              <a:t>Capítulo Primero: Dios y la sagrada liturgia</a:t>
            </a:r>
            <a:endParaRPr lang="es-ES" sz="2600" dirty="0"/>
          </a:p>
        </p:txBody>
      </p:sp>
      <p:sp>
        <p:nvSpPr>
          <p:cNvPr id="3" name="2 Marcador de contenido"/>
          <p:cNvSpPr>
            <a:spLocks noGrp="1"/>
          </p:cNvSpPr>
          <p:nvPr>
            <p:ph sz="quarter" idx="1"/>
          </p:nvPr>
        </p:nvSpPr>
        <p:spPr>
          <a:xfrm>
            <a:off x="395536" y="836712"/>
            <a:ext cx="7643192" cy="5328592"/>
          </a:xfrm>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SzPct val="71000"/>
              <a:buFont typeface="+mj-lt"/>
              <a:buAutoNum type="arabicPeriod" startAt="172"/>
            </a:pPr>
            <a:r>
              <a:rPr lang="es-ES_tradnl" i="1" dirty="0"/>
              <a:t>¿Cuántos sacramentos hay </a:t>
            </a:r>
            <a:r>
              <a:rPr lang="es-ES_tradnl" dirty="0"/>
              <a:t>y </a:t>
            </a:r>
            <a:r>
              <a:rPr lang="es-ES_tradnl" i="1" dirty="0"/>
              <a:t>cómo se llaman?</a:t>
            </a:r>
            <a:endParaRPr lang="es-ES_tradnl" i="1" dirty="0" smtClean="0"/>
          </a:p>
          <a:p>
            <a:pPr marL="421200" indent="0">
              <a:buNone/>
            </a:pPr>
            <a:r>
              <a:rPr lang="es-ES_tradnl" b="1" dirty="0"/>
              <a:t>Los </a:t>
            </a:r>
            <a:r>
              <a:rPr lang="es-ES_tradnl" b="1" dirty="0">
                <a:sym typeface="Wingdings 3"/>
              </a:rPr>
              <a:t></a:t>
            </a:r>
            <a:r>
              <a:rPr lang="es-ES_tradnl" b="1" dirty="0"/>
              <a:t> </a:t>
            </a:r>
            <a:r>
              <a:rPr lang="es-ES_tradnl" b="1" dirty="0" smtClean="0">
                <a:hlinkClick r:id="rId2" action="ppaction://hlinkpres?slideindex=1&amp;slidetitle="/>
              </a:rPr>
              <a:t>SACRAMENTOS</a:t>
            </a:r>
            <a:r>
              <a:rPr lang="es-ES_tradnl" b="1" dirty="0" smtClean="0"/>
              <a:t> de </a:t>
            </a:r>
            <a:r>
              <a:rPr lang="es-ES_tradnl" b="1" dirty="0"/>
              <a:t>la Iglesia son siete: Bautismo, </a:t>
            </a:r>
            <a:r>
              <a:rPr lang="es-ES_tradnl" b="1" dirty="0">
                <a:sym typeface="Wingdings 3"/>
              </a:rPr>
              <a:t></a:t>
            </a:r>
            <a:r>
              <a:rPr lang="es-ES_tradnl" b="1" dirty="0"/>
              <a:t> </a:t>
            </a:r>
            <a:r>
              <a:rPr lang="es-ES_tradnl" b="1" dirty="0">
                <a:hlinkClick r:id="rId2" action="ppaction://hlinkpres?slideindex=1&amp;slidetitle="/>
              </a:rPr>
              <a:t>CONFIRMACIÓN</a:t>
            </a:r>
            <a:r>
              <a:rPr lang="es-ES_tradnl" b="1" dirty="0"/>
              <a:t>, </a:t>
            </a:r>
            <a:r>
              <a:rPr lang="es-ES_tradnl" b="1" dirty="0" smtClean="0">
                <a:sym typeface="Wingdings 3"/>
              </a:rPr>
              <a:t></a:t>
            </a:r>
            <a:r>
              <a:rPr lang="es-ES_tradnl" b="1" dirty="0" smtClean="0">
                <a:hlinkClick r:id="rId2" action="ppaction://hlinkpres?slideindex=1&amp;slidetitle="/>
              </a:rPr>
              <a:t>EUCARISTÍA</a:t>
            </a:r>
            <a:r>
              <a:rPr lang="es-ES_tradnl" b="1" dirty="0"/>
              <a:t>, Penitencia, Unción de los enfermos, Orden sacerdotal y Matrimonio. [1210]</a:t>
            </a:r>
            <a:endParaRPr lang="es-ES_tradnl" b="1" dirty="0" smtClean="0"/>
          </a:p>
          <a:p>
            <a:pPr marL="421200" indent="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176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7783395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a:bodyPr>
          <a:lstStyle/>
          <a:p>
            <a:r>
              <a:rPr lang="es-ES" sz="2600" dirty="0" smtClean="0"/>
              <a:t>Capítulo Primero: Dios y la sagrada liturgia</a:t>
            </a:r>
            <a:endParaRPr lang="es-ES" sz="2600" dirty="0"/>
          </a:p>
        </p:txBody>
      </p:sp>
      <p:sp>
        <p:nvSpPr>
          <p:cNvPr id="3" name="2 Marcador de contenido"/>
          <p:cNvSpPr>
            <a:spLocks noGrp="1"/>
          </p:cNvSpPr>
          <p:nvPr>
            <p:ph sz="quarter" idx="1"/>
          </p:nvPr>
        </p:nvSpPr>
        <p:spPr>
          <a:xfrm>
            <a:off x="395536" y="836712"/>
            <a:ext cx="7643192" cy="5616624"/>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457200" indent="-457200">
              <a:buSzPct val="71000"/>
              <a:buFont typeface="+mj-lt"/>
              <a:buAutoNum type="arabicPeriod" startAt="173"/>
            </a:pPr>
            <a:r>
              <a:rPr lang="es-ES_tradnl" i="1" dirty="0"/>
              <a:t>¿Y para qué necesitamos en realidad los sacramentos?</a:t>
            </a:r>
            <a:endParaRPr lang="es-ES_tradnl" i="1" dirty="0" smtClean="0"/>
          </a:p>
          <a:p>
            <a:pPr marL="421200" indent="0">
              <a:buNone/>
            </a:pPr>
            <a:r>
              <a:rPr lang="es-ES_tradnl" b="1" dirty="0"/>
              <a:t>Necesitamos los </a:t>
            </a:r>
            <a:r>
              <a:rPr lang="es-ES_tradnl" b="1" dirty="0" smtClean="0">
                <a:sym typeface="Wingdings 3"/>
              </a:rPr>
              <a:t></a:t>
            </a:r>
            <a:r>
              <a:rPr lang="es-ES_tradnl" b="1" dirty="0" smtClean="0">
                <a:hlinkClick r:id="rId2" action="ppaction://hlinkpres?slideindex=1&amp;slidetitle="/>
              </a:rPr>
              <a:t>SACRAMENTOS </a:t>
            </a:r>
            <a:r>
              <a:rPr lang="es-ES_tradnl" b="1" dirty="0" smtClean="0"/>
              <a:t>para </a:t>
            </a:r>
            <a:r>
              <a:rPr lang="es-ES_tradnl" b="1" dirty="0"/>
              <a:t>transformar nuestra pequeña vida humana y </a:t>
            </a:r>
            <a:r>
              <a:rPr lang="es-ES_tradnl" b="1" i="1" dirty="0"/>
              <a:t>por medio de </a:t>
            </a:r>
            <a:r>
              <a:rPr lang="es-ES_tradnl" b="1" dirty="0"/>
              <a:t>Jesús llegar a ser como</a:t>
            </a:r>
            <a:r>
              <a:rPr lang="es-ES_tradnl" b="1" i="1" dirty="0"/>
              <a:t> </a:t>
            </a:r>
            <a:r>
              <a:rPr lang="es-ES_tradnl" b="1" dirty="0"/>
              <a:t>Jesús: hijos de Dios en libertad y esplendor. [1129]</a:t>
            </a:r>
            <a:endParaRPr lang="es-ES_tradnl" b="1" dirty="0" smtClean="0"/>
          </a:p>
          <a:p>
            <a:pPr marL="421200" indent="0">
              <a:buNone/>
            </a:pPr>
            <a:r>
              <a:rPr lang="es-ES_tradnl" dirty="0"/>
              <a:t>En el Bautismo los hijos perdidos de los hombres se convierten en hijos protegidos de </a:t>
            </a:r>
            <a:r>
              <a:rPr lang="es-ES_tradnl" dirty="0" smtClean="0"/>
              <a:t>Dios;</a:t>
            </a:r>
          </a:p>
          <a:p>
            <a:pPr marL="421200" indent="0">
              <a:buNone/>
            </a:pPr>
            <a:r>
              <a:rPr lang="es-ES_tradnl" dirty="0" smtClean="0"/>
              <a:t>mediante </a:t>
            </a:r>
            <a:r>
              <a:rPr lang="es-ES_tradnl" dirty="0"/>
              <a:t>la </a:t>
            </a:r>
            <a:r>
              <a:rPr lang="es-ES_tradnl" dirty="0">
                <a:sym typeface="Wingdings 3"/>
              </a:rPr>
              <a:t></a:t>
            </a:r>
            <a:r>
              <a:rPr lang="es-ES_tradnl" dirty="0">
                <a:hlinkClick r:id="rId2" action="ppaction://hlinkpres?slideindex=1&amp;slidetitle="/>
              </a:rPr>
              <a:t>CONFIRMACIÓN</a:t>
            </a:r>
            <a:r>
              <a:rPr lang="es-ES_tradnl" dirty="0"/>
              <a:t> los débiles se convierten en </a:t>
            </a:r>
            <a:r>
              <a:rPr lang="es-ES_tradnl" dirty="0" smtClean="0"/>
              <a:t>fuertes;</a:t>
            </a:r>
          </a:p>
          <a:p>
            <a:pPr marL="421200" indent="0">
              <a:buNone/>
            </a:pPr>
            <a:r>
              <a:rPr lang="es-ES_tradnl" dirty="0" smtClean="0"/>
              <a:t>mediante </a:t>
            </a:r>
            <a:r>
              <a:rPr lang="es-ES_tradnl" dirty="0"/>
              <a:t>la Confesión los culpables se convierten en </a:t>
            </a:r>
            <a:r>
              <a:rPr lang="es-ES_tradnl" dirty="0" smtClean="0"/>
              <a:t>reconciliados;</a:t>
            </a:r>
          </a:p>
          <a:p>
            <a:pPr marL="421200" indent="0">
              <a:buNone/>
            </a:pPr>
            <a:r>
              <a:rPr lang="es-ES_tradnl" dirty="0" smtClean="0"/>
              <a:t>mediante </a:t>
            </a:r>
            <a:r>
              <a:rPr lang="es-ES_tradnl" dirty="0"/>
              <a:t>la </a:t>
            </a:r>
            <a:r>
              <a:rPr lang="es-ES_tradnl" dirty="0" smtClean="0">
                <a:sym typeface="Wingdings 3"/>
              </a:rPr>
              <a:t></a:t>
            </a:r>
            <a:r>
              <a:rPr lang="es-ES_tradnl" dirty="0">
                <a:hlinkClick r:id="rId2" action="ppaction://hlinkpres?slideindex=1&amp;slidetitle="/>
              </a:rPr>
              <a:t>EUCARISTÍA</a:t>
            </a:r>
            <a:r>
              <a:rPr lang="es-ES_tradnl" dirty="0"/>
              <a:t> los hambrientos se convierten en pan para </a:t>
            </a:r>
            <a:r>
              <a:rPr lang="es-ES_tradnl" dirty="0" smtClean="0"/>
              <a:t>otros;</a:t>
            </a:r>
          </a:p>
          <a:p>
            <a:pPr marL="421200" indent="0">
              <a:buNone/>
            </a:pPr>
            <a:r>
              <a:rPr lang="es-ES_tradnl" dirty="0" smtClean="0"/>
              <a:t>mediante </a:t>
            </a:r>
            <a:r>
              <a:rPr lang="es-ES_tradnl" dirty="0"/>
              <a:t>el Matrimonio y mediante el Orden sacerdotal los individualistas se convierten en servidores del </a:t>
            </a:r>
            <a:r>
              <a:rPr lang="es-ES_tradnl" dirty="0" smtClean="0"/>
              <a:t>amor;</a:t>
            </a:r>
          </a:p>
          <a:p>
            <a:pPr marL="421200" indent="0">
              <a:buNone/>
            </a:pPr>
            <a:r>
              <a:rPr lang="es-ES_tradnl" dirty="0" smtClean="0"/>
              <a:t>mediante </a:t>
            </a:r>
            <a:r>
              <a:rPr lang="es-ES_tradnl" dirty="0"/>
              <a:t>la Unción de los </a:t>
            </a:r>
            <a:r>
              <a:rPr lang="es-ES_tradnl" dirty="0" smtClean="0"/>
              <a:t>enfermos los </a:t>
            </a:r>
            <a:r>
              <a:rPr lang="es-ES_tradnl" dirty="0"/>
              <a:t>desesperados se convierten en hombres con </a:t>
            </a:r>
            <a:r>
              <a:rPr lang="es-ES_tradnl" dirty="0" smtClean="0"/>
              <a:t>confianza.</a:t>
            </a:r>
          </a:p>
          <a:p>
            <a:pPr marL="421200" indent="0">
              <a:buNone/>
            </a:pPr>
            <a:r>
              <a:rPr lang="es-ES_tradnl" dirty="0" smtClean="0"/>
              <a:t>El </a:t>
            </a:r>
            <a:r>
              <a:rPr lang="es-ES_tradnl" dirty="0"/>
              <a:t>sacramento de todos los sacramentos es Cristo mismo. En él podemos dejar la perdición del egoísmo y entramos en la verdadera vida, que no cesa nunca.</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177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8224137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a:bodyPr>
          <a:lstStyle/>
          <a:p>
            <a:r>
              <a:rPr lang="es-ES" sz="2600" dirty="0" smtClean="0"/>
              <a:t>Capítulo Primero: Dios y la sagrada liturgia</a:t>
            </a:r>
            <a:endParaRPr lang="es-ES" sz="2600" dirty="0"/>
          </a:p>
        </p:txBody>
      </p:sp>
      <p:sp>
        <p:nvSpPr>
          <p:cNvPr id="3" name="2 Marcador de contenido"/>
          <p:cNvSpPr>
            <a:spLocks noGrp="1"/>
          </p:cNvSpPr>
          <p:nvPr>
            <p:ph sz="quarter" idx="1"/>
          </p:nvPr>
        </p:nvSpPr>
        <p:spPr>
          <a:xfrm>
            <a:off x="395536" y="836712"/>
            <a:ext cx="7643192" cy="5616624"/>
          </a:xfrm>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SzPct val="71000"/>
              <a:buFont typeface="+mj-lt"/>
              <a:buAutoNum type="arabicPeriod" startAt="174"/>
            </a:pPr>
            <a:r>
              <a:rPr lang="es-ES_tradnl" dirty="0"/>
              <a:t>¿</a:t>
            </a:r>
            <a:r>
              <a:rPr lang="es-ES_tradnl" i="1" dirty="0"/>
              <a:t>Por qué no es suficiente la fe en Jesucristo? ¿Para qué nos da Dios además los sacramentos?</a:t>
            </a:r>
            <a:endParaRPr lang="es-ES_tradnl" i="1" dirty="0" smtClean="0"/>
          </a:p>
          <a:p>
            <a:pPr marL="421200" indent="0">
              <a:buNone/>
            </a:pPr>
            <a:r>
              <a:rPr lang="es-ES_tradnl" b="1" dirty="0"/>
              <a:t>Debemos y podemos acceder a .Dios con todos los sentidos, no sólo con el intelecto. Por eso se nos da Dios en signos terrenos, especialmente en el pan y el vino, que son el Cuerpo y la Sangre de Cristo. [1084,1146-1152</a:t>
            </a:r>
            <a:r>
              <a:rPr lang="es-ES_tradnl" b="1" dirty="0" smtClean="0"/>
              <a:t>]</a:t>
            </a:r>
          </a:p>
          <a:p>
            <a:pPr marL="421200" indent="0">
              <a:buNone/>
            </a:pPr>
            <a:r>
              <a:rPr lang="es-ES_tradnl" dirty="0"/>
              <a:t>Los hombres vieron a Jesús, lo escucharon, pudieron tocarlo y experimentaron la salvación y la sanación de cuerpo y alma. Los signos sensibles de </a:t>
            </a:r>
            <a:r>
              <a:rPr lang="es-ES_tradnl" dirty="0" smtClean="0"/>
              <a:t>los </a:t>
            </a:r>
            <a:r>
              <a:rPr lang="es-ES_tradnl" dirty="0" smtClean="0">
                <a:sym typeface="Wingdings 3"/>
              </a:rPr>
              <a:t></a:t>
            </a:r>
            <a:r>
              <a:rPr lang="es-ES_tradnl" dirty="0">
                <a:hlinkClick r:id="rId2" action="ppaction://hlinkpres?slideindex=1&amp;slidetitle="/>
              </a:rPr>
              <a:t>SACRAMENTOS</a:t>
            </a:r>
            <a:r>
              <a:rPr lang="es-ES_tradnl" dirty="0"/>
              <a:t> llevan ese mismo sello de Dios, que quiere dirigirse al hombre en su totalidad, y no sólo a su cabeza.</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178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21436822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a:bodyPr>
          <a:lstStyle/>
          <a:p>
            <a:r>
              <a:rPr lang="es-ES" sz="2600" dirty="0" smtClean="0"/>
              <a:t>Capítulo Primero: Dios y la sagrada liturgia</a:t>
            </a:r>
            <a:endParaRPr lang="es-ES" sz="2600" dirty="0"/>
          </a:p>
        </p:txBody>
      </p:sp>
      <p:sp>
        <p:nvSpPr>
          <p:cNvPr id="3" name="2 Marcador de contenido"/>
          <p:cNvSpPr>
            <a:spLocks noGrp="1"/>
          </p:cNvSpPr>
          <p:nvPr>
            <p:ph sz="quarter" idx="1"/>
          </p:nvPr>
        </p:nvSpPr>
        <p:spPr>
          <a:xfrm>
            <a:off x="395536" y="836712"/>
            <a:ext cx="7643192" cy="5328592"/>
          </a:xfrm>
        </p:spPr>
        <p:style>
          <a:lnRef idx="1">
            <a:schemeClr val="accent4"/>
          </a:lnRef>
          <a:fillRef idx="2">
            <a:schemeClr val="accent4"/>
          </a:fillRef>
          <a:effectRef idx="1">
            <a:schemeClr val="accent4"/>
          </a:effectRef>
          <a:fontRef idx="minor">
            <a:schemeClr val="dk1"/>
          </a:fontRef>
        </p:style>
        <p:txBody>
          <a:bodyPr lIns="0" tIns="0" rIns="0" bIns="0">
            <a:normAutofit fontScale="92500" lnSpcReduction="10000"/>
          </a:bodyPr>
          <a:lstStyle/>
          <a:p>
            <a:pPr marL="457200" indent="-457200">
              <a:buSzPct val="71000"/>
              <a:buFont typeface="+mj-lt"/>
              <a:buAutoNum type="arabicPeriod" startAt="175"/>
            </a:pPr>
            <a:r>
              <a:rPr lang="es-ES_tradnl" dirty="0"/>
              <a:t>¿</a:t>
            </a:r>
            <a:r>
              <a:rPr lang="es-ES_tradnl" i="1" dirty="0"/>
              <a:t>Por qué pertenecen los sacramentos a la Iglesia? ¿Por qué no puede cada uno hacer uso de ellos a su antojo?</a:t>
            </a:r>
            <a:endParaRPr lang="es-ES_tradnl" i="1" dirty="0" smtClean="0"/>
          </a:p>
          <a:p>
            <a:pPr marL="421200" indent="0">
              <a:buNone/>
            </a:pPr>
            <a:r>
              <a:rPr lang="es-ES_tradnl" b="1" dirty="0"/>
              <a:t>Los </a:t>
            </a:r>
            <a:r>
              <a:rPr lang="es-ES_tradnl" b="1" dirty="0" smtClean="0">
                <a:sym typeface="Wingdings 3"/>
              </a:rPr>
              <a:t></a:t>
            </a:r>
            <a:r>
              <a:rPr lang="es-ES_tradnl" b="1" dirty="0" smtClean="0">
                <a:hlinkClick r:id="rId2" action="ppaction://hlinkpres?slideindex=1&amp;slidetitle="/>
              </a:rPr>
              <a:t>SACRAMENTOS </a:t>
            </a:r>
            <a:r>
              <a:rPr lang="es-ES_tradnl" b="1" dirty="0" smtClean="0"/>
              <a:t>son </a:t>
            </a:r>
            <a:r>
              <a:rPr lang="es-ES_tradnl" b="1" dirty="0"/>
              <a:t>dones de Cristo a su Iglesia. Ella tiene la misión de dispensarlos y de protegerlos de un uso abusivo. [1117-1119; 1131]</a:t>
            </a:r>
            <a:endParaRPr lang="es-ES_tradnl" b="1" dirty="0" smtClean="0"/>
          </a:p>
          <a:p>
            <a:pPr marL="421200" indent="0">
              <a:buNone/>
            </a:pPr>
            <a:r>
              <a:rPr lang="es-ES_tradnl" dirty="0"/>
              <a:t>Jesús ha confiado la transmisión de sus palabras y signos a determinadas personas, en concreto a sus </a:t>
            </a:r>
            <a:r>
              <a:rPr lang="es-ES_tradnl" dirty="0">
                <a:sym typeface="Wingdings 3"/>
              </a:rPr>
              <a:t></a:t>
            </a:r>
            <a:r>
              <a:rPr lang="es-ES_tradnl" dirty="0">
                <a:hlinkClick r:id="rId2" action="ppaction://hlinkpres?slideindex=1&amp;slidetitle="/>
              </a:rPr>
              <a:t>APÓSTOLES</a:t>
            </a:r>
            <a:r>
              <a:rPr lang="es-ES_tradnl" dirty="0"/>
              <a:t>, Y no los ha entregado a una masa anónima. Hoy se diría: no colocó su herencia en la red con libre acceso, sino que la albergó en un dominio propio. Los sacramentos existen </a:t>
            </a:r>
            <a:r>
              <a:rPr lang="es-ES_tradnl" i="1" dirty="0"/>
              <a:t>para </a:t>
            </a:r>
            <a:r>
              <a:rPr lang="es-ES_tradnl" dirty="0"/>
              <a:t>la Iglesia y </a:t>
            </a:r>
            <a:r>
              <a:rPr lang="es-ES_tradnl" i="1" dirty="0"/>
              <a:t>por </a:t>
            </a:r>
            <a:r>
              <a:rPr lang="es-ES_tradnl" dirty="0"/>
              <a:t>ella. Existen </a:t>
            </a:r>
            <a:r>
              <a:rPr lang="es-ES_tradnl" i="1" dirty="0"/>
              <a:t>para </a:t>
            </a:r>
            <a:r>
              <a:rPr lang="es-ES_tradnl" dirty="0"/>
              <a:t>ella porque el Cuerpo de Cristo, que es la Iglesia, se constituye, se alimenta y se perfecciona mediante los sacramentos. Existen </a:t>
            </a:r>
            <a:r>
              <a:rPr lang="es-ES_tradnl" i="1" dirty="0"/>
              <a:t>por </a:t>
            </a:r>
            <a:r>
              <a:rPr lang="es-ES_tradnl" dirty="0"/>
              <a:t>ella, porque los sacramentos son fuerzas del Cuerpo de Cristo, como en la Penitencia, donde Cristo nos perdona los pecados por medio del. </a:t>
            </a:r>
            <a:r>
              <a:rPr lang="es-ES_tradnl" dirty="0">
                <a:sym typeface="Wingdings 3"/>
              </a:rPr>
              <a:t></a:t>
            </a:r>
            <a:r>
              <a:rPr lang="es-ES_tradnl" dirty="0">
                <a:hlinkClick r:id="rId2" action="ppaction://hlinkpres?slideindex=1&amp;slidetitle="/>
              </a:rPr>
              <a:t>PRESBÍTERO</a:t>
            </a:r>
            <a:r>
              <a:rPr lang="es-ES_tradnl" dirty="0"/>
              <a:t>.</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179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5568421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580926"/>
          </a:xfrm>
        </p:spPr>
        <p:txBody>
          <a:bodyPr>
            <a:normAutofit/>
          </a:bodyPr>
          <a:lstStyle/>
          <a:p>
            <a:r>
              <a:rPr lang="es-ES" sz="2600" dirty="0" smtClean="0"/>
              <a:t>Capítulo II: Dios nos sale al encuentro</a:t>
            </a:r>
            <a:endParaRPr lang="es-ES" sz="2600" dirty="0"/>
          </a:p>
        </p:txBody>
      </p:sp>
      <p:sp>
        <p:nvSpPr>
          <p:cNvPr id="3" name="2 Marcador de contenido"/>
          <p:cNvSpPr>
            <a:spLocks noGrp="1"/>
          </p:cNvSpPr>
          <p:nvPr>
            <p:ph sz="quarter" idx="1"/>
          </p:nvPr>
        </p:nvSpPr>
        <p:spPr>
          <a:xfrm>
            <a:off x="457200" y="836712"/>
            <a:ext cx="7467600" cy="5544616"/>
          </a:xfrm>
          <a:solidFill>
            <a:srgbClr val="FAFA78"/>
          </a:solidFill>
        </p:spPr>
        <p:txBody>
          <a:bodyPr lIns="0" tIns="0" rIns="0" bIns="0">
            <a:normAutofit fontScale="92500" lnSpcReduction="10000"/>
          </a:bodyPr>
          <a:lstStyle/>
          <a:p>
            <a:pPr marL="457200" indent="-457200">
              <a:buFont typeface="+mj-lt"/>
              <a:buAutoNum type="arabicPeriod" startAt="16"/>
            </a:pPr>
            <a:r>
              <a:rPr lang="es-ES_tradnl" i="1" dirty="0" smtClean="0"/>
              <a:t>¿ Cómo </a:t>
            </a:r>
            <a:r>
              <a:rPr lang="es-ES_tradnl" dirty="0" smtClean="0"/>
              <a:t>se </a:t>
            </a:r>
            <a:r>
              <a:rPr lang="es-ES_tradnl" i="1" dirty="0" smtClean="0"/>
              <a:t>lee correctamente la Biblia?</a:t>
            </a:r>
          </a:p>
          <a:p>
            <a:pPr marL="457200" indent="0">
              <a:buNone/>
            </a:pPr>
            <a:r>
              <a:rPr lang="es-ES_tradnl" b="1" dirty="0" smtClean="0"/>
              <a:t>La Sagrada Escritura se lee correctamente en actitud orante, es decir, con la ayuda del Espíritu Santo, bajo cuya influencia se ha formado. Es la Palabra de Dios y contiene la comunicación decisiva de Dios para nosotros. [109-119,137]</a:t>
            </a:r>
          </a:p>
          <a:p>
            <a:pPr marL="457200" indent="0">
              <a:buNone/>
            </a:pPr>
            <a:r>
              <a:rPr lang="es-ES_tradnl" dirty="0" smtClean="0"/>
              <a:t>La </a:t>
            </a:r>
            <a:r>
              <a:rPr lang="es-ES_tradnl" dirty="0" smtClean="0">
                <a:sym typeface="Wingdings 3"/>
              </a:rPr>
              <a:t></a:t>
            </a:r>
            <a:r>
              <a:rPr lang="es-ES_tradnl" dirty="0" smtClean="0"/>
              <a:t> </a:t>
            </a:r>
            <a:r>
              <a:rPr lang="es-ES_tradnl" dirty="0" smtClean="0">
                <a:hlinkClick r:id="rId3" action="ppaction://hlinkpres?slideindex=1&amp;slidetitle="/>
              </a:rPr>
              <a:t>BIBLIA</a:t>
            </a:r>
            <a:r>
              <a:rPr lang="es-ES_tradnl" dirty="0" smtClean="0"/>
              <a:t> es como una larga carta de Dios a cada uno de nosotros. Por eso debo acoger las Sagradas Escrituras con gran amor y con reverencia. En primer lugar se trata de leer realmente la carta de Dios, es decir, no de esco­ger detalles y dejar de lado el conjunto. El conjunto debo interpretarlo desde su corazón y misterio: Jesucristo, de quien habla toda la Biblia, también el </a:t>
            </a:r>
            <a:r>
              <a:rPr lang="es-ES_tradnl" dirty="0" smtClean="0">
                <a:sym typeface="Wingdings 3"/>
              </a:rPr>
              <a:t></a:t>
            </a:r>
            <a:r>
              <a:rPr lang="es-ES_tradnl" dirty="0" smtClean="0"/>
              <a:t> </a:t>
            </a:r>
            <a:r>
              <a:rPr lang="es-ES_tradnl" dirty="0" smtClean="0">
                <a:hlinkClick r:id="rId3" action="ppaction://hlinkpres?slideindex=1&amp;slidetitle="/>
              </a:rPr>
              <a:t>ANTIGUO TESTAMENTO</a:t>
            </a:r>
            <a:r>
              <a:rPr lang="es-ES_tradnl" dirty="0" smtClean="0"/>
              <a:t>. Por tanto debo leer las Sagradas Escrituras en la misma fe viva de la Iglesia, de la cual han nacido. </a:t>
            </a:r>
            <a:r>
              <a:rPr lang="es-ES_tradnl" dirty="0" smtClean="0">
                <a:sym typeface="Wingdings 3"/>
              </a:rPr>
              <a:t> </a:t>
            </a:r>
            <a:r>
              <a:rPr lang="es-ES_tradnl" dirty="0" smtClean="0">
                <a:sym typeface="Wingdings 3"/>
                <a:hlinkClick r:id="rId4" action="ppaction://hlinksldjump"/>
              </a:rPr>
              <a:t>491</a:t>
            </a:r>
            <a:endParaRPr lang="es-ES" dirty="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18</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a:bodyPr>
          <a:lstStyle/>
          <a:p>
            <a:r>
              <a:rPr lang="es-ES" sz="2600" dirty="0" smtClean="0"/>
              <a:t>Capítulo Primero: Dios y la sagrada liturgia</a:t>
            </a:r>
            <a:endParaRPr lang="es-ES" sz="2600" dirty="0"/>
          </a:p>
        </p:txBody>
      </p:sp>
      <p:sp>
        <p:nvSpPr>
          <p:cNvPr id="3" name="2 Marcador de contenido"/>
          <p:cNvSpPr>
            <a:spLocks noGrp="1"/>
          </p:cNvSpPr>
          <p:nvPr>
            <p:ph sz="quarter" idx="1"/>
          </p:nvPr>
        </p:nvSpPr>
        <p:spPr>
          <a:xfrm>
            <a:off x="395536" y="836712"/>
            <a:ext cx="7643192" cy="5472608"/>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457200" indent="-457200">
              <a:buSzPct val="71000"/>
              <a:buFont typeface="+mj-lt"/>
              <a:buAutoNum type="arabicPeriod" startAt="176"/>
            </a:pPr>
            <a:r>
              <a:rPr lang="es-ES_tradnl" i="1" dirty="0"/>
              <a:t>¿Qué sacramentos </a:t>
            </a:r>
            <a:r>
              <a:rPr lang="es-ES_tradnl" dirty="0"/>
              <a:t>se </a:t>
            </a:r>
            <a:r>
              <a:rPr lang="es-ES_tradnl" i="1" dirty="0"/>
              <a:t>reciben solamente una vez en la vida?</a:t>
            </a:r>
            <a:endParaRPr lang="es-ES_tradnl" i="1" dirty="0" smtClean="0"/>
          </a:p>
          <a:p>
            <a:pPr marL="421200" indent="0">
              <a:buNone/>
            </a:pPr>
            <a:r>
              <a:rPr lang="es-ES_tradnl" b="1" dirty="0"/>
              <a:t>El Bautismo, la </a:t>
            </a:r>
            <a:r>
              <a:rPr lang="es-ES_tradnl" b="1" dirty="0" smtClean="0">
                <a:sym typeface="Wingdings 3"/>
              </a:rPr>
              <a:t></a:t>
            </a:r>
            <a:r>
              <a:rPr lang="es-ES_tradnl" b="1" dirty="0">
                <a:hlinkClick r:id="rId2" action="ppaction://hlinkpres?slideindex=1&amp;slidetitle="/>
              </a:rPr>
              <a:t>CONFIRMACIÓN</a:t>
            </a:r>
            <a:r>
              <a:rPr lang="es-ES_tradnl" b="1" dirty="0"/>
              <a:t> y el Orden sacerdotal. Estos </a:t>
            </a:r>
            <a:r>
              <a:rPr lang="es-ES_tradnl" b="1" dirty="0" smtClean="0">
                <a:sym typeface="Wingdings 3"/>
              </a:rPr>
              <a:t></a:t>
            </a:r>
            <a:r>
              <a:rPr lang="es-ES_tradnl" b="1" dirty="0">
                <a:hlinkClick r:id="rId2" action="ppaction://hlinkpres?slideindex=1&amp;slidetitle="/>
              </a:rPr>
              <a:t> SACRAMENTOS </a:t>
            </a:r>
            <a:r>
              <a:rPr lang="es-ES_tradnl" b="1" dirty="0" smtClean="0"/>
              <a:t>marcan </a:t>
            </a:r>
            <a:r>
              <a:rPr lang="es-ES_tradnl" b="1" dirty="0"/>
              <a:t>al cristiano con un sello indeleble. El Bautismo y la Confirmación le convierten de una vez para siempre en hijo de Dios, semejante a Cristo. El Orden sacerdotal sella igualmente al cristiano de forma definitiva. [1121]</a:t>
            </a:r>
            <a:endParaRPr lang="es-ES_tradnl" b="1" dirty="0" smtClean="0"/>
          </a:p>
          <a:p>
            <a:pPr marL="421200" indent="0">
              <a:buNone/>
            </a:pPr>
            <a:r>
              <a:rPr lang="es-ES_tradnl" dirty="0"/>
              <a:t>Del mismo modo que uno es y permanece siempre hijo de sus padres y no sólo lo es «a veces» o «un poco», mediante el Bautismo y la Confirmación uno se convierte también para siempre en hijo de Dios, semejante a Cristo y miembro de la Iglesia. Igualmente el Orden sacerdotal no es una profesión que uno ejerce hasta la jubilación, sino una gracia irrevocable. Dado que Dios es fiel, el efecto de estos sacramentos se mantiene siempre en el hombre, como receptividad a la llamada de Dios, como vocación, como protección. Por ello estos sacramentos no pueden ser reiterados.</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180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236521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a:bodyPr>
          <a:lstStyle/>
          <a:p>
            <a:r>
              <a:rPr lang="es-ES" sz="2600" dirty="0" smtClean="0"/>
              <a:t>Capítulo Primero: Dios y la sagrada liturgia</a:t>
            </a:r>
            <a:endParaRPr lang="es-ES" sz="2600" dirty="0"/>
          </a:p>
        </p:txBody>
      </p:sp>
      <p:sp>
        <p:nvSpPr>
          <p:cNvPr id="3" name="2 Marcador de contenido"/>
          <p:cNvSpPr>
            <a:spLocks noGrp="1"/>
          </p:cNvSpPr>
          <p:nvPr>
            <p:ph sz="quarter" idx="1"/>
          </p:nvPr>
        </p:nvSpPr>
        <p:spPr>
          <a:xfrm>
            <a:off x="395536" y="836712"/>
            <a:ext cx="7643192" cy="5544616"/>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a:buSzPct val="71000"/>
              <a:buFont typeface="+mj-lt"/>
              <a:buAutoNum type="arabicPeriod" startAt="177"/>
            </a:pPr>
            <a:r>
              <a:rPr lang="es-ES_tradnl" dirty="0"/>
              <a:t>¿</a:t>
            </a:r>
            <a:r>
              <a:rPr lang="es-ES_tradnl" i="1" dirty="0"/>
              <a:t>Por qué los sacramentos presuponen la fe?</a:t>
            </a:r>
            <a:endParaRPr lang="es-ES_tradnl" i="1" dirty="0" smtClean="0"/>
          </a:p>
          <a:p>
            <a:pPr marL="421200" indent="0">
              <a:buNone/>
            </a:pPr>
            <a:r>
              <a:rPr lang="es-ES_tradnl" b="1" dirty="0"/>
              <a:t>Los </a:t>
            </a:r>
            <a:r>
              <a:rPr lang="es-ES_tradnl" b="1" dirty="0" smtClean="0">
                <a:sym typeface="Wingdings 3"/>
              </a:rPr>
              <a:t></a:t>
            </a:r>
            <a:r>
              <a:rPr lang="es-ES_tradnl" b="1" dirty="0" smtClean="0">
                <a:hlinkClick r:id="rId2" action="ppaction://hlinkpres?slideindex=1&amp;slidetitle="/>
              </a:rPr>
              <a:t>SACRAMENTOS </a:t>
            </a:r>
            <a:r>
              <a:rPr lang="es-ES_tradnl" b="1" dirty="0" smtClean="0"/>
              <a:t>no </a:t>
            </a:r>
            <a:r>
              <a:rPr lang="es-ES_tradnl" b="1" dirty="0"/>
              <a:t>son magia. Un sacramento sólo puede tener efecto cuando se entiende y acoge en la fe. Los sacramentos no sólo suponen la fe, sino que también la fortalecen y la expresan. [1122-1126]</a:t>
            </a:r>
            <a:endParaRPr lang="es-ES_tradnl" b="1" dirty="0" smtClean="0"/>
          </a:p>
          <a:p>
            <a:pPr marL="421200" indent="0">
              <a:buNone/>
            </a:pPr>
            <a:r>
              <a:rPr lang="es-ES_tradnl" dirty="0"/>
              <a:t>Jesús encomendó a los </a:t>
            </a:r>
            <a:r>
              <a:rPr lang="es-ES_tradnl" dirty="0">
                <a:sym typeface="Wingdings 3"/>
              </a:rPr>
              <a:t></a:t>
            </a:r>
            <a:r>
              <a:rPr lang="es-ES_tradnl" dirty="0">
                <a:hlinkClick r:id="rId2" action="ppaction://hlinkpres?slideindex=1&amp;slidetitle="/>
              </a:rPr>
              <a:t>APÓSTOLES</a:t>
            </a:r>
            <a:r>
              <a:rPr lang="es-ES_tradnl" dirty="0"/>
              <a:t> hacer a los hombres discípulos suyos en primer lugar mediante la predicación, es decir, despertar su fe y, sólo después, bautizarlos. Son por tanto dos las cosas que recibimos de la Iglesia: la fe y los sacramentos. Tampoco hoy se convierte uno en cristiano mediante un mero rito o por apuntarse en una lista, sino mediante la aceptación de la fe verdadera. Recibimos la fe verdadera de la Iglesia. Ella responde de ella. Dado que es la fe de la Iglesia la que se expresa en la </a:t>
            </a:r>
            <a:r>
              <a:rPr lang="es-ES_tradnl" dirty="0" smtClean="0">
                <a:sym typeface="Wingdings 3"/>
              </a:rPr>
              <a:t></a:t>
            </a:r>
            <a:r>
              <a:rPr lang="es-ES_tradnl" b="1" dirty="0" smtClean="0">
                <a:hlinkClick r:id="rId2" action="ppaction://hlinkpres?slideindex=1&amp;slidetitle="/>
              </a:rPr>
              <a:t>LITURGIA</a:t>
            </a:r>
            <a:r>
              <a:rPr lang="es-ES_tradnl" dirty="0" smtClean="0"/>
              <a:t>, </a:t>
            </a:r>
            <a:r>
              <a:rPr lang="es-ES_tradnl" dirty="0"/>
              <a:t>ningún rito sacramental puede ser modificado o manipulado a voluntad de un ministro o de la comunidad.</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181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9054966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a:bodyPr>
          <a:lstStyle/>
          <a:p>
            <a:r>
              <a:rPr lang="es-ES" sz="2600" dirty="0" smtClean="0"/>
              <a:t>Capítulo Primero: Dios y la sagrada liturgia</a:t>
            </a:r>
            <a:endParaRPr lang="es-ES" sz="2600" dirty="0"/>
          </a:p>
        </p:txBody>
      </p:sp>
      <p:sp>
        <p:nvSpPr>
          <p:cNvPr id="3" name="2 Marcador de contenido"/>
          <p:cNvSpPr>
            <a:spLocks noGrp="1"/>
          </p:cNvSpPr>
          <p:nvPr>
            <p:ph sz="quarter" idx="1"/>
          </p:nvPr>
        </p:nvSpPr>
        <p:spPr>
          <a:xfrm>
            <a:off x="395536" y="836712"/>
            <a:ext cx="7643192" cy="5472608"/>
          </a:xfrm>
        </p:spPr>
        <p:style>
          <a:lnRef idx="1">
            <a:schemeClr val="accent4"/>
          </a:lnRef>
          <a:fillRef idx="2">
            <a:schemeClr val="accent4"/>
          </a:fillRef>
          <a:effectRef idx="1">
            <a:schemeClr val="accent4"/>
          </a:effectRef>
          <a:fontRef idx="minor">
            <a:schemeClr val="dk1"/>
          </a:fontRef>
        </p:style>
        <p:txBody>
          <a:bodyPr>
            <a:normAutofit fontScale="92500"/>
          </a:bodyPr>
          <a:lstStyle/>
          <a:p>
            <a:pPr marL="457200" indent="-457200">
              <a:buSzPct val="71000"/>
              <a:buFont typeface="+mj-lt"/>
              <a:buAutoNum type="arabicPeriod" startAt="178"/>
            </a:pPr>
            <a:r>
              <a:rPr lang="es-ES_tradnl" i="1" dirty="0"/>
              <a:t>Cuando un sacramento es administrado por una persona que es indigna, ¿pierde por ello su efecto?</a:t>
            </a:r>
            <a:endParaRPr lang="es-ES_tradnl" i="1" dirty="0" smtClean="0"/>
          </a:p>
          <a:p>
            <a:pPr marL="421200" indent="0">
              <a:buNone/>
            </a:pPr>
            <a:r>
              <a:rPr lang="es-ES_tradnl" b="1" dirty="0"/>
              <a:t>No. Los </a:t>
            </a:r>
            <a:r>
              <a:rPr lang="es-ES_tradnl" b="1" dirty="0" smtClean="0">
                <a:sym typeface="Wingdings 3"/>
              </a:rPr>
              <a:t></a:t>
            </a:r>
            <a:r>
              <a:rPr lang="es-ES_tradnl" b="1" dirty="0" smtClean="0">
                <a:hlinkClick r:id="rId2" action="ppaction://hlinkpres?slideindex=1&amp;slidetitle="/>
              </a:rPr>
              <a:t>SACRAMENTOS </a:t>
            </a:r>
            <a:r>
              <a:rPr lang="es-ES_tradnl" b="1" dirty="0" smtClean="0"/>
              <a:t>obran </a:t>
            </a:r>
            <a:r>
              <a:rPr lang="es-ES_tradnl" b="1" dirty="0"/>
              <a:t>en virtud de la acción sacramental realizada </a:t>
            </a:r>
            <a:r>
              <a:rPr lang="es-ES_tradnl" b="1" i="1" dirty="0"/>
              <a:t>(ex opere </a:t>
            </a:r>
            <a:r>
              <a:rPr lang="es-ES_tradnl" b="1" i="1" dirty="0" err="1"/>
              <a:t>operato</a:t>
            </a:r>
            <a:r>
              <a:rPr lang="es-ES_tradnl" b="1" i="1" dirty="0"/>
              <a:t>), </a:t>
            </a:r>
            <a:r>
              <a:rPr lang="es-ES_tradnl" b="1" dirty="0"/>
              <a:t>es decir, independientemente de la actitud moral o de la disposición espiritual de quien los dispensa. Es suficiente con que quiera hacer lo que hace la Iglesia. [1127-1128,1131]</a:t>
            </a:r>
            <a:endParaRPr lang="es-ES_tradnl" b="1" dirty="0" smtClean="0"/>
          </a:p>
          <a:p>
            <a:pPr marL="421200" indent="0">
              <a:buNone/>
            </a:pPr>
            <a:r>
              <a:rPr lang="es-ES_tradnl" dirty="0"/>
              <a:t>Los ministros de los sacramentos deben, en cualquier caso, llevar una vida ejemplar. Pero los sacramentos no son eficaces por la </a:t>
            </a:r>
            <a:r>
              <a:rPr lang="es-ES_tradnl" dirty="0" smtClean="0">
                <a:sym typeface="Wingdings 3"/>
              </a:rPr>
              <a:t></a:t>
            </a:r>
            <a:r>
              <a:rPr lang="es-ES_tradnl" dirty="0" smtClean="0">
                <a:hlinkClick r:id="rId2" action="ppaction://hlinkpres?slideindex=1&amp;slidetitle="/>
              </a:rPr>
              <a:t>SANTIDAD</a:t>
            </a:r>
            <a:r>
              <a:rPr lang="es-ES_tradnl" dirty="0" smtClean="0"/>
              <a:t> de </a:t>
            </a:r>
            <a:r>
              <a:rPr lang="es-ES_tradnl" dirty="0"/>
              <a:t>sus ministros, sino porque es Cristo mismo quien actúa en ellos. Ciertamente él respeta nuestra libertad al recibir los sacramentos y por eso sólo tienen eficacia positiva cuando nos abrimos a Cristo.</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182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7551750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Cómo celebramos los misterios de Cristo</a:t>
            </a:r>
            <a:endParaRPr lang="es-ES" sz="2600" dirty="0"/>
          </a:p>
        </p:txBody>
      </p:sp>
      <p:sp>
        <p:nvSpPr>
          <p:cNvPr id="3" name="2 Marcador de contenido"/>
          <p:cNvSpPr>
            <a:spLocks noGrp="1"/>
          </p:cNvSpPr>
          <p:nvPr>
            <p:ph sz="quarter" idx="1"/>
          </p:nvPr>
        </p:nvSpPr>
        <p:spPr>
          <a:xfrm>
            <a:off x="395536" y="836712"/>
            <a:ext cx="7643192" cy="5544616"/>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457200" indent="-457200">
              <a:buSzPct val="71000"/>
              <a:buFont typeface="+mj-lt"/>
              <a:buAutoNum type="arabicPeriod" startAt="179"/>
            </a:pPr>
            <a:r>
              <a:rPr lang="es-ES_tradnl" i="1" dirty="0"/>
              <a:t>¿Quién celebra la </a:t>
            </a:r>
            <a:r>
              <a:rPr lang="es-ES_tradnl" i="1" dirty="0" smtClean="0"/>
              <a:t>Liturgia?</a:t>
            </a:r>
          </a:p>
          <a:p>
            <a:pPr marL="421200" indent="0">
              <a:buNone/>
            </a:pPr>
            <a:r>
              <a:rPr lang="es-ES_tradnl" b="1" dirty="0"/>
              <a:t>Es el mismo Cristo, el Señor, quien celebra en todas las LITURGIAS terrenas la </a:t>
            </a:r>
            <a:r>
              <a:rPr lang="es-ES_tradnl" b="1" dirty="0" smtClean="0">
                <a:sym typeface="Wingdings 3"/>
              </a:rPr>
              <a:t></a:t>
            </a:r>
            <a:r>
              <a:rPr lang="es-ES_tradnl" b="1" dirty="0" smtClean="0">
                <a:hlinkClick r:id="rId2" action="ppaction://hlinkpres?slideindex=1&amp;slidetitle="/>
              </a:rPr>
              <a:t>LITURGIA</a:t>
            </a:r>
            <a:r>
              <a:rPr lang="es-ES_tradnl" b="1" dirty="0" smtClean="0"/>
              <a:t> </a:t>
            </a:r>
            <a:r>
              <a:rPr lang="es-ES_tradnl" b="1" dirty="0"/>
              <a:t>celestial, que abarca a ángeles y hombres, a vivos y difuntos, pasado, presente y futuro, cielo y tierra. Los </a:t>
            </a:r>
            <a:r>
              <a:rPr lang="es-ES_tradnl" b="1" dirty="0">
                <a:sym typeface="Wingdings 3"/>
              </a:rPr>
              <a:t></a:t>
            </a:r>
            <a:r>
              <a:rPr lang="es-ES_tradnl" b="1" dirty="0">
                <a:hlinkClick r:id="rId2" action="ppaction://hlinkpres?slideindex=1&amp;slidetitle="/>
              </a:rPr>
              <a:t>PRESBÍTEROS</a:t>
            </a:r>
            <a:r>
              <a:rPr lang="es-ES_tradnl" b="1" dirty="0"/>
              <a:t> y los fieles participan en la celebración litúrgica de Cristo de diferente manera. [1136-1139] </a:t>
            </a:r>
            <a:endParaRPr lang="es-ES_tradnl" b="1" dirty="0" smtClean="0"/>
          </a:p>
          <a:p>
            <a:pPr marL="421200" indent="0">
              <a:buNone/>
            </a:pPr>
            <a:r>
              <a:rPr lang="es-ES_tradnl" dirty="0"/>
              <a:t>En las celebraciones litúrgicas debemos prepararnos interiormente para la grandeza de lo que allí sucede. Aquí y ahora está presente Cristo, y con él todo el cielo. Allí están todos llenos de una alegría indecible y al mismo tiempo de amorosa preocupación por nosotros. El último libro de la Sagrada Escritura, el Apocalipsis, nos describe en imágenes misteriosas esta </a:t>
            </a:r>
            <a:r>
              <a:rPr lang="es-ES_tradnl" dirty="0" smtClean="0"/>
              <a:t>Liturgia </a:t>
            </a:r>
            <a:r>
              <a:rPr lang="es-ES_tradnl" dirty="0"/>
              <a:t>celestial, a la que unimos nuestra voz aquí en la tierra. </a:t>
            </a:r>
            <a:r>
              <a:rPr lang="es-ES_tradnl" dirty="0">
                <a:sym typeface="Wingdings 3"/>
              </a:rPr>
              <a:t></a:t>
            </a:r>
            <a:r>
              <a:rPr lang="es-ES_tradnl" dirty="0">
                <a:hlinkClick r:id="rId3" action="ppaction://hlinksldjump"/>
              </a:rPr>
              <a:t>170</a:t>
            </a:r>
            <a:r>
              <a:rPr lang="es-ES_tradnl" dirty="0"/>
              <a:t> </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183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2643490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Cómo celebramos los misterios de Cristo</a:t>
            </a:r>
            <a:endParaRPr lang="es-ES" sz="2600" dirty="0"/>
          </a:p>
        </p:txBody>
      </p:sp>
      <p:sp>
        <p:nvSpPr>
          <p:cNvPr id="3" name="2 Marcador de contenido"/>
          <p:cNvSpPr>
            <a:spLocks noGrp="1"/>
          </p:cNvSpPr>
          <p:nvPr>
            <p:ph sz="quarter" idx="1"/>
          </p:nvPr>
        </p:nvSpPr>
        <p:spPr>
          <a:xfrm>
            <a:off x="395536" y="836712"/>
            <a:ext cx="7643192" cy="5472608"/>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a:buSzPct val="71000"/>
              <a:buFont typeface="+mj-lt"/>
              <a:buAutoNum type="arabicPeriod" startAt="180"/>
            </a:pPr>
            <a:r>
              <a:rPr lang="es-ES_tradnl" dirty="0"/>
              <a:t>¿</a:t>
            </a:r>
            <a:r>
              <a:rPr lang="es-ES_tradnl" i="1" dirty="0"/>
              <a:t>Por qué traducimos </a:t>
            </a:r>
            <a:r>
              <a:rPr lang="es-ES_tradnl" i="1" dirty="0" smtClean="0"/>
              <a:t>Liturgia </a:t>
            </a:r>
            <a:r>
              <a:rPr lang="es-ES_tradnl" i="1" dirty="0"/>
              <a:t>como culto divino? </a:t>
            </a:r>
            <a:endParaRPr lang="es-ES_tradnl" i="1" dirty="0" smtClean="0"/>
          </a:p>
          <a:p>
            <a:pPr marL="421200" indent="0">
              <a:buNone/>
            </a:pPr>
            <a:r>
              <a:rPr lang="es-ES_tradnl" b="1" dirty="0"/>
              <a:t>El culto o servicio divino es ante todo el servicio que Dios nos hace a nosotros, y sólo en segundo lugar nuestro servicio a Dios. Dios se nos da bajo signos sagrados, para que nosotros hagamos lo mismo: entregarnos sin reserva a él. [1145-1192] </a:t>
            </a:r>
            <a:r>
              <a:rPr lang="es-ES_tradnl" b="1" dirty="0" smtClean="0"/>
              <a:t> </a:t>
            </a:r>
          </a:p>
          <a:p>
            <a:pPr marL="421200" indent="0">
              <a:buNone/>
            </a:pPr>
            <a:r>
              <a:rPr lang="es-ES_tradnl" dirty="0"/>
              <a:t>Jesús está ahí, en la Palabra y </a:t>
            </a:r>
            <a:r>
              <a:rPr lang="es-ES_tradnl" dirty="0" smtClean="0"/>
              <a:t>el </a:t>
            </a:r>
            <a:r>
              <a:rPr lang="es-ES_tradnl" dirty="0" smtClean="0">
                <a:sym typeface="Wingdings 3"/>
              </a:rPr>
              <a:t></a:t>
            </a:r>
            <a:r>
              <a:rPr lang="es-ES_tradnl" dirty="0" smtClean="0">
                <a:hlinkClick r:id="rId2" action="ppaction://hlinkpres?slideindex=1&amp;slidetitle="/>
              </a:rPr>
              <a:t>SACRAMENTO</a:t>
            </a:r>
            <a:r>
              <a:rPr lang="es-ES_tradnl" dirty="0"/>
              <a:t>: Dios está presente. Esto es lo primero y lo más importante en toda celebración litúrgica. En segundo lugar estamos nosotros. Jesús entrega su vida por nosotros, para que nosotros le ofrezcamos el sacrificio espiritual de nuestras vidas. En la </a:t>
            </a:r>
            <a:r>
              <a:rPr lang="es-ES_tradnl" dirty="0" smtClean="0">
                <a:sym typeface="Wingdings 3"/>
              </a:rPr>
              <a:t></a:t>
            </a:r>
            <a:r>
              <a:rPr lang="es-ES_tradnl" dirty="0" smtClean="0">
                <a:hlinkClick r:id="rId2" action="ppaction://hlinkpres?slideindex=1&amp;slidetitle="/>
              </a:rPr>
              <a:t>EUCARISTÍA</a:t>
            </a:r>
            <a:r>
              <a:rPr lang="es-ES_tradnl" dirty="0" smtClean="0"/>
              <a:t> </a:t>
            </a:r>
            <a:r>
              <a:rPr lang="es-ES_tradnl" dirty="0"/>
              <a:t>Cristo se nos da, para que nos demos a él. Por así decir, extendemos a Cristo un cheque en blanco sobre nuestra vida. De este modo participamos en el sacrificio salvador y transformador de Cristo. Nuestra pequeña vida es elevada al reino de Dios. Dios puede vivir su vida en nuestra vida.</a:t>
            </a:r>
            <a:r>
              <a:rPr lang="es-ES_tradnl" dirty="0" smtClean="0"/>
              <a:t> </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184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3127080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Cómo celebramos los misterios de Cristo</a:t>
            </a:r>
            <a:endParaRPr lang="es-ES" sz="2600" dirty="0"/>
          </a:p>
        </p:txBody>
      </p:sp>
      <p:sp>
        <p:nvSpPr>
          <p:cNvPr id="3" name="2 Marcador de contenido"/>
          <p:cNvSpPr>
            <a:spLocks noGrp="1"/>
          </p:cNvSpPr>
          <p:nvPr>
            <p:ph sz="quarter" idx="1"/>
          </p:nvPr>
        </p:nvSpPr>
        <p:spPr>
          <a:xfrm>
            <a:off x="395536" y="836712"/>
            <a:ext cx="7643192" cy="5328592"/>
          </a:xfrm>
        </p:spPr>
        <p:style>
          <a:lnRef idx="1">
            <a:schemeClr val="accent4"/>
          </a:lnRef>
          <a:fillRef idx="2">
            <a:schemeClr val="accent4"/>
          </a:fillRef>
          <a:effectRef idx="1">
            <a:schemeClr val="accent4"/>
          </a:effectRef>
          <a:fontRef idx="minor">
            <a:schemeClr val="dk1"/>
          </a:fontRef>
        </p:style>
        <p:txBody>
          <a:bodyPr lIns="0" tIns="0" rIns="0" bIns="0">
            <a:normAutofit fontScale="85000" lnSpcReduction="20000"/>
          </a:bodyPr>
          <a:lstStyle/>
          <a:p>
            <a:pPr marL="457200" indent="-457200">
              <a:buSzPct val="71000"/>
              <a:buFont typeface="+mj-lt"/>
              <a:buAutoNum type="arabicPeriod" startAt="181"/>
            </a:pPr>
            <a:r>
              <a:rPr lang="es-ES_tradnl" dirty="0"/>
              <a:t>¿</a:t>
            </a:r>
            <a:r>
              <a:rPr lang="es-ES_tradnl" i="1" dirty="0"/>
              <a:t>Por qué en las celebraciones litúrgicas hay tantos signos </a:t>
            </a:r>
            <a:r>
              <a:rPr lang="es-ES_tradnl" dirty="0"/>
              <a:t>y </a:t>
            </a:r>
            <a:r>
              <a:rPr lang="es-ES_tradnl" i="1" dirty="0"/>
              <a:t>símbolos? </a:t>
            </a:r>
            <a:r>
              <a:rPr lang="es-ES_tradnl" i="1" dirty="0" smtClean="0"/>
              <a:t> </a:t>
            </a:r>
          </a:p>
          <a:p>
            <a:pPr marL="421200" indent="0">
              <a:buNone/>
            </a:pPr>
            <a:r>
              <a:rPr lang="es-ES_tradnl" b="1" dirty="0"/>
              <a:t>Dios sabe que los hombres no sólo somos seres espirituales, sino también corporales; necesitamos signos y símbolos para reconocer y. designar las realidades espirituales o interiores. [1145-1152] </a:t>
            </a:r>
            <a:r>
              <a:rPr lang="es-ES_tradnl" b="1" dirty="0" smtClean="0"/>
              <a:t>  </a:t>
            </a:r>
          </a:p>
          <a:p>
            <a:pPr marL="421200" indent="0">
              <a:buNone/>
            </a:pPr>
            <a:r>
              <a:rPr lang="es-ES_tradnl" dirty="0"/>
              <a:t>Da igual que sean rosas rojas, anillo nupcial, vestidos negros, grafitis o el lazo de la lucha contra el sida, siempre expresamos las realidades interiores mediante signos y también nos entendemos así de modo inmediato. El Dios hecho hombre nos da signos humanos, bajo los cuales él vive y actúa entre nosotros: pan y vino, el agua del Bautismo, la unción con el Espíritu Santo. Nuestra respuesta a los signos sagrados de Dios, instituidos por Cristo, consiste en muestras de reverencia: doblar la rodilla, ponerse en pie para escuchar el Evangelio, inclinarse, juntar las manos. Y como hacemos para una boda, adornamos el lugar de la presencia divina con lo más hermoso que tenemos: con flores, velas y música. No obstante, los signos necesitan en ocasiones palabras que los interpreten. </a:t>
            </a:r>
            <a:r>
              <a:rPr lang="es-ES_tradnl" dirty="0" smtClean="0"/>
              <a:t> </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185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28901509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Cómo celebramos los misterios de Cristo</a:t>
            </a:r>
            <a:endParaRPr lang="es-ES" sz="2600" dirty="0"/>
          </a:p>
        </p:txBody>
      </p:sp>
      <p:sp>
        <p:nvSpPr>
          <p:cNvPr id="3" name="2 Marcador de contenido"/>
          <p:cNvSpPr>
            <a:spLocks noGrp="1"/>
          </p:cNvSpPr>
          <p:nvPr>
            <p:ph sz="quarter" idx="1"/>
          </p:nvPr>
        </p:nvSpPr>
        <p:spPr>
          <a:xfrm>
            <a:off x="395536" y="836712"/>
            <a:ext cx="7643192" cy="5544616"/>
          </a:xfrm>
          <a:solidFill>
            <a:srgbClr val="FFFF78"/>
          </a:solidFill>
        </p:spPr>
        <p:txBody>
          <a:bodyPr>
            <a:normAutofit/>
          </a:bodyPr>
          <a:lstStyle/>
          <a:p>
            <a:pPr marL="457200" indent="-457200">
              <a:buSzPct val="71000"/>
              <a:buFont typeface="+mj-lt"/>
              <a:buAutoNum type="arabicPeriod" startAt="182"/>
            </a:pPr>
            <a:r>
              <a:rPr lang="es-ES_tradnl" i="1" dirty="0"/>
              <a:t>¿Los signos sagrados de la LITURGIA necesitan además palabras? </a:t>
            </a:r>
            <a:r>
              <a:rPr lang="es-ES_tradnl" i="1" dirty="0" smtClean="0"/>
              <a:t>  </a:t>
            </a:r>
          </a:p>
          <a:p>
            <a:pPr marL="421200" indent="0">
              <a:buNone/>
            </a:pPr>
            <a:r>
              <a:rPr lang="es-ES_tradnl" b="1" dirty="0"/>
              <a:t>Celebrar la </a:t>
            </a:r>
            <a:r>
              <a:rPr lang="es-ES_tradnl" b="1" dirty="0" smtClean="0">
                <a:sym typeface="Wingdings 3"/>
              </a:rPr>
              <a:t></a:t>
            </a:r>
            <a:r>
              <a:rPr lang="es-ES_tradnl" b="1" dirty="0" smtClean="0">
                <a:hlinkClick r:id="rId2" action="ppaction://hlinkpres?slideindex=1&amp;slidetitle="/>
              </a:rPr>
              <a:t>LITURGIA</a:t>
            </a:r>
            <a:r>
              <a:rPr lang="es-ES_tradnl" b="1" dirty="0" smtClean="0"/>
              <a:t> </a:t>
            </a:r>
            <a:r>
              <a:rPr lang="es-ES_tradnl" b="1" dirty="0"/>
              <a:t>supone encontrarse .con Dios: dejar que él actúe, escucharle, responderle. Estos diálogos se expresan siempre en gestos y palabras. [1153-1155,1190] </a:t>
            </a:r>
            <a:r>
              <a:rPr lang="es-ES_tradnl" b="1" dirty="0" smtClean="0"/>
              <a:t>   </a:t>
            </a:r>
          </a:p>
          <a:p>
            <a:pPr marL="421200" indent="0">
              <a:buNone/>
            </a:pPr>
            <a:r>
              <a:rPr lang="es-ES_tradnl" dirty="0"/>
              <a:t>Jesús habló a los hombres mediante signos y palabras. Así sucede también en la Iglesia, cuando el sacerdote presenta los dones y dice: «Esto es mi cuerpo, ... ésta es mi sangre». Sólo esta palabra interpretativa de Jesús hace que los signos se conviertan en </a:t>
            </a:r>
            <a:r>
              <a:rPr lang="es-ES_tradnl" dirty="0" smtClean="0">
                <a:sym typeface="Wingdings 3"/>
              </a:rPr>
              <a:t></a:t>
            </a:r>
            <a:r>
              <a:rPr lang="es-ES_tradnl" b="1" dirty="0" smtClean="0">
                <a:hlinkClick r:id="rId2" action="ppaction://hlinkpres?slideindex=1&amp;slidetitle="/>
              </a:rPr>
              <a:t>SACRAMENTOS </a:t>
            </a:r>
            <a:r>
              <a:rPr lang="es-ES_tradnl" dirty="0" smtClean="0"/>
              <a:t>: </a:t>
            </a:r>
            <a:r>
              <a:rPr lang="es-ES_tradnl" dirty="0"/>
              <a:t>signos que realizan lo que significan. </a:t>
            </a:r>
            <a:r>
              <a:rPr lang="es-ES_tradnl" dirty="0" smtClean="0"/>
              <a:t>  </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186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9561885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Cómo celebramos los misterios de Cristo</a:t>
            </a:r>
            <a:endParaRPr lang="es-ES" sz="2600" dirty="0"/>
          </a:p>
        </p:txBody>
      </p:sp>
      <p:sp>
        <p:nvSpPr>
          <p:cNvPr id="3" name="2 Marcador de contenido"/>
          <p:cNvSpPr>
            <a:spLocks noGrp="1"/>
          </p:cNvSpPr>
          <p:nvPr>
            <p:ph sz="quarter" idx="1"/>
          </p:nvPr>
        </p:nvSpPr>
        <p:spPr>
          <a:xfrm>
            <a:off x="395536" y="836712"/>
            <a:ext cx="7643192" cy="5472608"/>
          </a:xfrm>
          <a:solidFill>
            <a:srgbClr val="FFFF78"/>
          </a:solidFill>
        </p:spPr>
        <p:txBody>
          <a:bodyPr>
            <a:normAutofit lnSpcReduction="10000"/>
          </a:bodyPr>
          <a:lstStyle/>
          <a:p>
            <a:pPr marL="457200" indent="-457200">
              <a:buSzPct val="71000"/>
              <a:buFont typeface="+mj-lt"/>
              <a:buAutoNum type="arabicPeriod" startAt="183"/>
            </a:pPr>
            <a:r>
              <a:rPr lang="es-ES_tradnl" dirty="0"/>
              <a:t>¿</a:t>
            </a:r>
            <a:r>
              <a:rPr lang="es-ES_tradnl" i="1" dirty="0"/>
              <a:t>Por qué se interpreta música en las celebraciones </a:t>
            </a:r>
            <a:r>
              <a:rPr lang="es-ES_tradnl" dirty="0"/>
              <a:t>y </a:t>
            </a:r>
            <a:r>
              <a:rPr lang="es-ES_tradnl" i="1" dirty="0"/>
              <a:t>cómo debe ser la música para adecuarse </a:t>
            </a:r>
            <a:r>
              <a:rPr lang="es-ES_tradnl" dirty="0"/>
              <a:t>a </a:t>
            </a:r>
            <a:r>
              <a:rPr lang="es-ES_tradnl" i="1" dirty="0"/>
              <a:t>la </a:t>
            </a:r>
            <a:r>
              <a:rPr lang="es-ES_tradnl" i="1" dirty="0" smtClean="0"/>
              <a:t>Liturgia?    </a:t>
            </a:r>
          </a:p>
          <a:p>
            <a:pPr marL="421200" indent="0">
              <a:buNone/>
            </a:pPr>
            <a:r>
              <a:rPr lang="es-ES_tradnl" b="1" dirty="0"/>
              <a:t>Donde las palabras no son suficientes para alabar a Dios, la música acude en nuestra ayuda. [1156-1158,1191</a:t>
            </a:r>
            <a:r>
              <a:rPr lang="es-ES_tradnl" b="1" dirty="0" smtClean="0"/>
              <a:t>]</a:t>
            </a:r>
            <a:endParaRPr lang="es-ES_tradnl" dirty="0" smtClean="0"/>
          </a:p>
          <a:p>
            <a:pPr marL="421200" indent="0">
              <a:buNone/>
            </a:pPr>
            <a:r>
              <a:rPr lang="es-ES_tradnl" dirty="0"/>
              <a:t>Cuando nos dirigimos a Dios siempre hay algo inefable y algo que no expresamos. Ahí puede ayudarnos la música. En el júbilo, el lenguaje se convierte en canto, por eso los ángeles </a:t>
            </a:r>
            <a:r>
              <a:rPr lang="es-ES_tradnl" i="1" dirty="0"/>
              <a:t>cantan. L</a:t>
            </a:r>
            <a:r>
              <a:rPr lang="es-ES_tradnl" dirty="0"/>
              <a:t>a música, en las celebraciones litúrgicas, debe hacer más hermosa e íntima la oración, debe tocar con hondura el corazón de todos los presentes, elevar hacia Dios y preparar una fiesta de tonalidades para Dios. </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187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2397705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Cómo celebramos los misterios de Cristo</a:t>
            </a:r>
            <a:endParaRPr lang="es-ES" sz="2600" dirty="0"/>
          </a:p>
        </p:txBody>
      </p:sp>
      <p:sp>
        <p:nvSpPr>
          <p:cNvPr id="3" name="2 Marcador de contenido"/>
          <p:cNvSpPr>
            <a:spLocks noGrp="1"/>
          </p:cNvSpPr>
          <p:nvPr>
            <p:ph sz="quarter" idx="1"/>
          </p:nvPr>
        </p:nvSpPr>
        <p:spPr>
          <a:xfrm>
            <a:off x="395536" y="836712"/>
            <a:ext cx="7643192" cy="5184576"/>
          </a:xfrm>
          <a:solidFill>
            <a:srgbClr val="FFFF78"/>
          </a:solidFill>
        </p:spPr>
        <p:txBody>
          <a:bodyPr>
            <a:normAutofit/>
          </a:bodyPr>
          <a:lstStyle/>
          <a:p>
            <a:pPr marL="457200" indent="-457200">
              <a:buSzPct val="71000"/>
              <a:buFont typeface="+mj-lt"/>
              <a:buAutoNum type="arabicPeriod" startAt="184"/>
            </a:pPr>
            <a:r>
              <a:rPr lang="es-ES_tradnl" i="1" dirty="0"/>
              <a:t>¿Cómo marca la </a:t>
            </a:r>
            <a:r>
              <a:rPr lang="es-ES_tradnl" i="1" dirty="0" smtClean="0"/>
              <a:t>Liturgia el </a:t>
            </a:r>
            <a:r>
              <a:rPr lang="es-ES_tradnl" i="1" dirty="0"/>
              <a:t>tiempo? </a:t>
            </a:r>
            <a:endParaRPr lang="es-ES_tradnl" i="1" dirty="0" smtClean="0"/>
          </a:p>
          <a:p>
            <a:pPr marL="421200" indent="0">
              <a:buNone/>
            </a:pPr>
            <a:r>
              <a:rPr lang="es-ES_tradnl" b="1" dirty="0"/>
              <a:t>En la celebración litúrgica el tiempo se convierte en </a:t>
            </a:r>
            <a:r>
              <a:rPr lang="es-ES_tradnl" b="1" i="1" dirty="0"/>
              <a:t>tiempo para </a:t>
            </a:r>
            <a:r>
              <a:rPr lang="es-ES_tradnl" b="1" dirty="0"/>
              <a:t>Dios. </a:t>
            </a:r>
            <a:endParaRPr lang="es-ES_tradnl" b="1" dirty="0" smtClean="0"/>
          </a:p>
          <a:p>
            <a:pPr marL="421200" indent="0">
              <a:buNone/>
            </a:pPr>
            <a:r>
              <a:rPr lang="es-ES_tradnl" dirty="0"/>
              <a:t>A menudo no sabemos qué hacer con nuestro tiempo y nos buscamos un </a:t>
            </a:r>
            <a:r>
              <a:rPr lang="es-ES_tradnl" i="1" dirty="0"/>
              <a:t>pasatiempo. </a:t>
            </a:r>
            <a:r>
              <a:rPr lang="es-ES_tradnl" dirty="0"/>
              <a:t>En la </a:t>
            </a:r>
            <a:r>
              <a:rPr lang="es-ES_tradnl" dirty="0" smtClean="0"/>
              <a:t>Liturgia </a:t>
            </a:r>
            <a:r>
              <a:rPr lang="es-ES_tradnl" dirty="0"/>
              <a:t>el tiempo se vuelve muy denso, porque cada segundo está lleno de sentido. Cuando celebramos el culto, experimentamos que Dios ha santificado el tiempo y que ha hecho de cada segundo un acceso a la eternidad. </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188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1985206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Cómo celebramos los misterios de Cristo</a:t>
            </a:r>
            <a:endParaRPr lang="es-ES" sz="2600" dirty="0"/>
          </a:p>
        </p:txBody>
      </p:sp>
      <p:sp>
        <p:nvSpPr>
          <p:cNvPr id="3" name="2 Marcador de contenido"/>
          <p:cNvSpPr>
            <a:spLocks noGrp="1"/>
          </p:cNvSpPr>
          <p:nvPr>
            <p:ph sz="quarter" idx="1"/>
          </p:nvPr>
        </p:nvSpPr>
        <p:spPr>
          <a:xfrm>
            <a:off x="395536" y="836712"/>
            <a:ext cx="7643192" cy="5616624"/>
          </a:xfrm>
          <a:solidFill>
            <a:srgbClr val="FFFF78"/>
          </a:solidFill>
        </p:spPr>
        <p:txBody>
          <a:bodyPr>
            <a:normAutofit fontScale="92500" lnSpcReduction="20000"/>
          </a:bodyPr>
          <a:lstStyle/>
          <a:p>
            <a:pPr marL="457200" indent="-457200">
              <a:buSzPct val="71000"/>
              <a:buFont typeface="+mj-lt"/>
              <a:buAutoNum type="arabicPeriod" startAt="185"/>
            </a:pPr>
            <a:r>
              <a:rPr lang="es-ES_tradnl" dirty="0"/>
              <a:t>¿</a:t>
            </a:r>
            <a:r>
              <a:rPr lang="es-ES_tradnl" i="1" dirty="0"/>
              <a:t>Por qué se repite la </a:t>
            </a:r>
            <a:r>
              <a:rPr lang="es-ES_tradnl" i="1" dirty="0" smtClean="0"/>
              <a:t>Liturgia </a:t>
            </a:r>
            <a:r>
              <a:rPr lang="es-ES_tradnl" i="1" dirty="0"/>
              <a:t>cada año? </a:t>
            </a:r>
            <a:endParaRPr lang="es-ES_tradnl" i="1" dirty="0" smtClean="0"/>
          </a:p>
          <a:p>
            <a:pPr marL="421200" indent="0">
              <a:buNone/>
            </a:pPr>
            <a:r>
              <a:rPr lang="es-ES_tradnl" b="1" dirty="0"/>
              <a:t>Al igual que celebramos anualmente el cumpleaños o el aniversario de boda, así también la </a:t>
            </a:r>
            <a:r>
              <a:rPr lang="es-ES_tradnl" b="1" dirty="0" smtClean="0">
                <a:sym typeface="Wingdings 3"/>
              </a:rPr>
              <a:t></a:t>
            </a:r>
            <a:r>
              <a:rPr lang="es-ES_tradnl" b="1" dirty="0">
                <a:hlinkClick r:id="rId2" action="ppaction://hlinkpres?slideindex=1&amp;slidetitle="/>
              </a:rPr>
              <a:t> LITURGIA</a:t>
            </a:r>
            <a:r>
              <a:rPr lang="es-ES_tradnl" b="1" dirty="0" smtClean="0"/>
              <a:t> </a:t>
            </a:r>
            <a:r>
              <a:rPr lang="es-ES_tradnl" b="1" dirty="0"/>
              <a:t>celebra en el ritmo del año los principales acontecimientos cristianos de la salvación. No obstante, con una diferencia decisiva: todo el tiempo es tiempo de Dios. Los «recuerdos» del mensaje y de la vida de Jesús son al mismo tiempo encuentros con el Dios vivo. [1163-1165,1194-1195</a:t>
            </a:r>
            <a:r>
              <a:rPr lang="es-ES_tradnl" b="1" dirty="0" smtClean="0"/>
              <a:t>]</a:t>
            </a:r>
          </a:p>
          <a:p>
            <a:pPr marL="421200" indent="0">
              <a:buNone/>
            </a:pPr>
            <a:r>
              <a:rPr lang="es-ES_tradnl" dirty="0"/>
              <a:t>El filósofo danés </a:t>
            </a:r>
            <a:r>
              <a:rPr lang="es-ES_tradnl" dirty="0" err="1"/>
              <a:t>Soren</a:t>
            </a:r>
            <a:r>
              <a:rPr lang="es-ES_tradnl" dirty="0"/>
              <a:t> Kierkegaard dijo en una ocasión: «O somos contemporáneos de Jesús o podemos dejarlo estar». El acompañamiento creyente del año litúrgico nos convierte verdaderamente en contemporáneos de Jesús. No porque nosotros nos imaginemos estar o podamos vivir exactamente en </a:t>
            </a:r>
            <a:r>
              <a:rPr lang="es-ES_tradnl" i="1" dirty="0"/>
              <a:t>su </a:t>
            </a:r>
            <a:r>
              <a:rPr lang="es-ES_tradnl" dirty="0"/>
              <a:t>tiempo y en </a:t>
            </a:r>
            <a:r>
              <a:rPr lang="es-ES_tradnl" i="1" dirty="0"/>
              <a:t>su </a:t>
            </a:r>
            <a:r>
              <a:rPr lang="es-ES_tradnl" dirty="0"/>
              <a:t>vida, sino porque él, si le hacemos espacio de este modo, entra en </a:t>
            </a:r>
            <a:r>
              <a:rPr lang="es-ES_tradnl" i="1" dirty="0"/>
              <a:t>mi </a:t>
            </a:r>
            <a:r>
              <a:rPr lang="es-ES_tradnl" dirty="0"/>
              <a:t>tiempo y en </a:t>
            </a:r>
            <a:r>
              <a:rPr lang="es-ES_tradnl" i="1" dirty="0"/>
              <a:t>mi </a:t>
            </a:r>
            <a:r>
              <a:rPr lang="es-ES_tradnl" dirty="0"/>
              <a:t>vida, con su presencia que sana y perdona, con la potencia de su Resurrección. </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189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7188969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580926"/>
          </a:xfrm>
        </p:spPr>
        <p:txBody>
          <a:bodyPr>
            <a:normAutofit/>
          </a:bodyPr>
          <a:lstStyle/>
          <a:p>
            <a:r>
              <a:rPr lang="es-ES" sz="2600" dirty="0" smtClean="0"/>
              <a:t>Capítulo II: Dios nos sale al encuentro</a:t>
            </a:r>
            <a:endParaRPr lang="es-ES" sz="2600" dirty="0"/>
          </a:p>
        </p:txBody>
      </p:sp>
      <p:sp>
        <p:nvSpPr>
          <p:cNvPr id="3" name="2 Marcador de contenido"/>
          <p:cNvSpPr>
            <a:spLocks noGrp="1"/>
          </p:cNvSpPr>
          <p:nvPr>
            <p:ph sz="quarter" idx="1"/>
          </p:nvPr>
        </p:nvSpPr>
        <p:spPr>
          <a:xfrm>
            <a:off x="457200" y="836712"/>
            <a:ext cx="7467600" cy="5904656"/>
          </a:xfrm>
          <a:solidFill>
            <a:srgbClr val="FAFA78"/>
          </a:solidFill>
        </p:spPr>
        <p:txBody>
          <a:bodyPr lIns="0" tIns="0" rIns="0" bIns="0">
            <a:normAutofit fontScale="85000" lnSpcReduction="10000"/>
          </a:bodyPr>
          <a:lstStyle/>
          <a:p>
            <a:pPr marL="457200" indent="-457200">
              <a:buFont typeface="+mj-lt"/>
              <a:buAutoNum type="arabicPeriod" startAt="17"/>
            </a:pPr>
            <a:r>
              <a:rPr lang="es-ES_tradnl" i="1" dirty="0" smtClean="0"/>
              <a:t>¿ Qué importancia tiene el Antiguo Testamento para los cristianos?</a:t>
            </a:r>
          </a:p>
          <a:p>
            <a:pPr marL="457200" indent="0">
              <a:buNone/>
            </a:pPr>
            <a:r>
              <a:rPr lang="es-ES_tradnl" b="1" dirty="0" smtClean="0"/>
              <a:t>En el </a:t>
            </a:r>
            <a:r>
              <a:rPr lang="es-ES_tradnl" b="1" dirty="0" smtClean="0">
                <a:sym typeface="Wingdings 3"/>
              </a:rPr>
              <a:t></a:t>
            </a:r>
            <a:r>
              <a:rPr lang="es-ES_tradnl" b="1" dirty="0" smtClean="0">
                <a:hlinkClick r:id="rId3" action="ppaction://hlinkpres?slideindex=1&amp;slidetitle="/>
              </a:rPr>
              <a:t>ANTIGUO TESTAMENTO </a:t>
            </a:r>
            <a:r>
              <a:rPr lang="es-ES_tradnl" b="1" dirty="0" smtClean="0"/>
              <a:t>Dios se muestra como Creador y como quien conserva el mundo y es guía y educador de los hombres. También los libros del Antiguo Testamento son Palabra de Dios y Sagrada Escritura. Sin el Antiguo Testamento no se puede comprender a Jesús. [121―123, 128―130, 140]</a:t>
            </a:r>
          </a:p>
          <a:p>
            <a:pPr marL="457200" indent="0">
              <a:buNone/>
            </a:pPr>
            <a:r>
              <a:rPr lang="es-ES_tradnl" dirty="0" smtClean="0"/>
              <a:t>En el </a:t>
            </a:r>
            <a:r>
              <a:rPr lang="es-ES_tradnl" dirty="0" smtClean="0">
                <a:sym typeface="Wingdings 3"/>
              </a:rPr>
              <a:t></a:t>
            </a:r>
            <a:r>
              <a:rPr lang="es-ES_tradnl" dirty="0" smtClean="0"/>
              <a:t> </a:t>
            </a:r>
            <a:r>
              <a:rPr lang="es-ES_tradnl" dirty="0" smtClean="0">
                <a:hlinkClick r:id="rId3" action="ppaction://hlinkpres?slideindex=1&amp;slidetitle="/>
              </a:rPr>
              <a:t>ANTIGUO TESTAMENTO </a:t>
            </a:r>
            <a:r>
              <a:rPr lang="es-ES_tradnl" dirty="0" smtClean="0"/>
              <a:t>comienza la gran historia del aprendizaje de la fe, que da un giro decisivo en el </a:t>
            </a:r>
            <a:r>
              <a:rPr lang="es-ES_tradnl" dirty="0" smtClean="0">
                <a:sym typeface="Wingdings 3"/>
              </a:rPr>
              <a:t></a:t>
            </a:r>
            <a:r>
              <a:rPr lang="es-ES_tradnl" dirty="0" smtClean="0"/>
              <a:t> </a:t>
            </a:r>
            <a:r>
              <a:rPr lang="es-ES_tradnl" dirty="0" smtClean="0">
                <a:hlinkClick r:id="rId3" action="ppaction://hlinkpres?slideindex=1&amp;slidetitle="/>
              </a:rPr>
              <a:t>NUEVO TESTAMENTO </a:t>
            </a:r>
            <a:r>
              <a:rPr lang="es-ES_tradnl" dirty="0" smtClean="0"/>
              <a:t>y que llegará a su meta con el fin del mundo y el retorno de Cristo. Y en esto el Antiguo Testamento es mucho más que un mero preludio del Nuevo. Los mandamientos y las profecías del pueblo de la antigua alianza y las promesas que se contienen en ellas para todos los hombres, no han sido revocados. En los libros de la antigua alianza se encuentra un tesoro insustituible de oración y de sabiduría; especialmente los salmos pertenecen a la oración cotidiana de la Iglesia.</a:t>
            </a:r>
            <a:endParaRPr lang="es-ES" dirty="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19</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Cómo celebramos los misterios de Cristo</a:t>
            </a:r>
            <a:endParaRPr lang="es-ES" sz="2600" dirty="0"/>
          </a:p>
        </p:txBody>
      </p:sp>
      <p:sp>
        <p:nvSpPr>
          <p:cNvPr id="3" name="2 Marcador de contenido"/>
          <p:cNvSpPr>
            <a:spLocks noGrp="1"/>
          </p:cNvSpPr>
          <p:nvPr>
            <p:ph sz="quarter" idx="1"/>
          </p:nvPr>
        </p:nvSpPr>
        <p:spPr>
          <a:xfrm>
            <a:off x="395536" y="836712"/>
            <a:ext cx="7643192" cy="5544616"/>
          </a:xfrm>
          <a:solidFill>
            <a:srgbClr val="FFFF78"/>
          </a:solidFill>
        </p:spPr>
        <p:txBody>
          <a:bodyPr>
            <a:normAutofit fontScale="92500" lnSpcReduction="10000"/>
          </a:bodyPr>
          <a:lstStyle/>
          <a:p>
            <a:pPr marL="457200" indent="-457200">
              <a:buSzPct val="71000"/>
              <a:buFont typeface="+mj-lt"/>
              <a:buAutoNum type="arabicPeriod" startAt="186"/>
            </a:pPr>
            <a:r>
              <a:rPr lang="es-ES_tradnl" i="1" dirty="0"/>
              <a:t>¿Qué </a:t>
            </a:r>
            <a:r>
              <a:rPr lang="es-ES_tradnl" dirty="0"/>
              <a:t>es </a:t>
            </a:r>
            <a:r>
              <a:rPr lang="es-ES_tradnl" i="1" dirty="0"/>
              <a:t>el año litúrgico? </a:t>
            </a:r>
            <a:endParaRPr lang="es-ES_tradnl" i="1" dirty="0" smtClean="0"/>
          </a:p>
          <a:p>
            <a:pPr marL="421200" indent="0">
              <a:buNone/>
            </a:pPr>
            <a:r>
              <a:rPr lang="es-ES_tradnl" b="1" dirty="0"/>
              <a:t>El año litúrgico o año cristiano es la superposición del transcurso normal del año con los misterios de la vida de Cristo: desde la Encarnación hasta su retorno en gloria. El año litúrgico comienza con el Adviento, el tiempo de la espera del </a:t>
            </a:r>
            <a:r>
              <a:rPr lang="es-ES_tradnl" b="1" dirty="0" smtClean="0"/>
              <a:t>Señor; </a:t>
            </a:r>
            <a:r>
              <a:rPr lang="es-ES_tradnl" b="1" dirty="0"/>
              <a:t>tiene su primer punto culminante en el ciclo festivo de la Navidad y el segundo, aún mayor, en la celebración de la Pasión, Muerte y Resurrección de Cristo en la Pascua. El tiempo pascual termina con la fiesta de Pentecostés, el descenso del Espíritu Santo sobre la Iglesia. Las fiestas de la Virgen María y de los santos jalonan el año litúrgico; en ellas la Iglesia alaba la gracia de Dios, que ha conducido a los hombres a la salvación. [1168-1173,1194-1195</a:t>
            </a:r>
            <a:r>
              <a:rPr lang="es-ES_tradnl" b="1" dirty="0" smtClean="0"/>
              <a:t>]</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190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8688751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Cómo celebramos los misterios de Cristo</a:t>
            </a:r>
            <a:endParaRPr lang="es-ES" sz="2600" dirty="0"/>
          </a:p>
        </p:txBody>
      </p:sp>
      <p:sp>
        <p:nvSpPr>
          <p:cNvPr id="3" name="2 Marcador de contenido"/>
          <p:cNvSpPr>
            <a:spLocks noGrp="1"/>
          </p:cNvSpPr>
          <p:nvPr>
            <p:ph sz="quarter" idx="1"/>
          </p:nvPr>
        </p:nvSpPr>
        <p:spPr>
          <a:xfrm>
            <a:off x="395536" y="836712"/>
            <a:ext cx="7643192" cy="5544616"/>
          </a:xfrm>
          <a:solidFill>
            <a:srgbClr val="FFFF78"/>
          </a:solidFill>
        </p:spPr>
        <p:txBody>
          <a:bodyPr>
            <a:normAutofit/>
          </a:bodyPr>
          <a:lstStyle/>
          <a:p>
            <a:pPr marL="457200" indent="-457200">
              <a:buSzPct val="71000"/>
              <a:buFont typeface="+mj-lt"/>
              <a:buAutoNum type="arabicPeriod" startAt="187"/>
            </a:pPr>
            <a:r>
              <a:rPr lang="es-ES_tradnl" i="1" dirty="0"/>
              <a:t>¿Cuál es la importancia del domingo? </a:t>
            </a:r>
            <a:r>
              <a:rPr lang="es-ES_tradnl" i="1" dirty="0" smtClean="0"/>
              <a:t> </a:t>
            </a:r>
          </a:p>
          <a:p>
            <a:pPr marL="421200" indent="0">
              <a:buNone/>
            </a:pPr>
            <a:r>
              <a:rPr lang="es-ES_tradnl" b="1" dirty="0"/>
              <a:t>El domingo es el centro del tiempo cristiano, porque en el domingo celebramos la Resurrección de Jesucristo y cada domingo es una fiesta de Pascua en pequeño. [1163-1167,1193</a:t>
            </a:r>
            <a:r>
              <a:rPr lang="es-ES_tradnl" b="1" dirty="0" smtClean="0"/>
              <a:t>]</a:t>
            </a:r>
          </a:p>
          <a:p>
            <a:pPr marL="421200" indent="0">
              <a:buNone/>
            </a:pPr>
            <a:r>
              <a:rPr lang="es-ES_tradnl" dirty="0"/>
              <a:t>Si el domingo es menospreciado o eliminado sólo quedan días laborables en la semana. El hombre, que ha sido creado para la alegría, acaba como animal de trabajo y consumista idiotizado. En la tierra debemos aprender a celebrar como es debido, de lo contrario no sabremos qué hacer con el cielo. En el cielo se da el domingo sin fin. </a:t>
            </a:r>
            <a:r>
              <a:rPr lang="es-ES_tradnl" dirty="0" smtClean="0">
                <a:sym typeface="Wingdings 3"/>
              </a:rPr>
              <a:t></a:t>
            </a:r>
            <a:r>
              <a:rPr lang="es-ES_tradnl" dirty="0" smtClean="0">
                <a:hlinkClick r:id="rId2" action="ppaction://hlinksldjump"/>
              </a:rPr>
              <a:t>104</a:t>
            </a:r>
            <a:r>
              <a:rPr lang="es-ES_tradnl" dirty="0" smtClean="0"/>
              <a:t>-</a:t>
            </a:r>
            <a:r>
              <a:rPr lang="es-ES_tradnl" dirty="0" smtClean="0">
                <a:hlinkClick r:id="rId3" action="ppaction://hlinksldjump"/>
              </a:rPr>
              <a:t>107</a:t>
            </a:r>
            <a:r>
              <a:rPr lang="es-ES_tradnl" dirty="0"/>
              <a:t>.</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191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9369922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Cómo celebramos los misterios de Cristo</a:t>
            </a:r>
            <a:endParaRPr lang="es-ES" sz="2600" dirty="0"/>
          </a:p>
        </p:txBody>
      </p:sp>
      <p:sp>
        <p:nvSpPr>
          <p:cNvPr id="3" name="2 Marcador de contenido"/>
          <p:cNvSpPr>
            <a:spLocks noGrp="1"/>
          </p:cNvSpPr>
          <p:nvPr>
            <p:ph sz="quarter" idx="1"/>
          </p:nvPr>
        </p:nvSpPr>
        <p:spPr>
          <a:xfrm>
            <a:off x="395536" y="836712"/>
            <a:ext cx="7643192" cy="5544616"/>
          </a:xfrm>
          <a:solidFill>
            <a:srgbClr val="FFFF78"/>
          </a:solidFill>
        </p:spPr>
        <p:txBody>
          <a:bodyPr>
            <a:normAutofit fontScale="77500" lnSpcReduction="20000"/>
          </a:bodyPr>
          <a:lstStyle/>
          <a:p>
            <a:pPr marL="457200" indent="-457200">
              <a:buSzPct val="71000"/>
              <a:buFont typeface="+mj-lt"/>
              <a:buAutoNum type="arabicPeriod" startAt="188"/>
            </a:pPr>
            <a:r>
              <a:rPr lang="es-ES_tradnl" i="1" dirty="0"/>
              <a:t>¿Qué es la </a:t>
            </a:r>
            <a:r>
              <a:rPr lang="es-ES_tradnl" i="1" dirty="0" smtClean="0"/>
              <a:t>Liturgia </a:t>
            </a:r>
            <a:r>
              <a:rPr lang="es-ES_tradnl" i="1" dirty="0"/>
              <a:t>de las Horas? </a:t>
            </a:r>
            <a:r>
              <a:rPr lang="es-ES_tradnl" i="1" dirty="0" smtClean="0"/>
              <a:t>  </a:t>
            </a:r>
          </a:p>
          <a:p>
            <a:pPr marL="421200" indent="0">
              <a:buNone/>
            </a:pPr>
            <a:r>
              <a:rPr lang="es-ES_tradnl" b="1" dirty="0"/>
              <a:t>La Liturgia de las Horas es la oración general y pública de la Iglesia. Textos bíblicos introducen al orante cada vez más profundamente en el misterio de la vida de Jesucristo. De este modo, en todo el mundo, en cada hora del día, se da al Dios trino espacio para transformar paso a paso al orante y al mundo. No sólo los </a:t>
            </a:r>
            <a:r>
              <a:rPr lang="es-ES_tradnl" dirty="0" smtClean="0">
                <a:sym typeface="Wingdings 3"/>
              </a:rPr>
              <a:t></a:t>
            </a:r>
            <a:r>
              <a:rPr lang="es-ES_tradnl" b="1" dirty="0" smtClean="0">
                <a:hlinkClick r:id="rId2" action="ppaction://hlinkpres?slideindex=1&amp;slidetitle="/>
              </a:rPr>
              <a:t>PRESBÍTEROS </a:t>
            </a:r>
            <a:r>
              <a:rPr lang="es-ES_tradnl" b="1" dirty="0" smtClean="0"/>
              <a:t>y </a:t>
            </a:r>
            <a:r>
              <a:rPr lang="es-ES_tradnl" b="1" dirty="0"/>
              <a:t>los monjes rezan la Liturgia de las Horas. Muchos cristianos para quienes la fe es importante unen su voz a la invocación de miles y miles, que se eleva a Dios desde</a:t>
            </a:r>
            <a:r>
              <a:rPr lang="es-ES_tradnl" dirty="0"/>
              <a:t> </a:t>
            </a:r>
            <a:r>
              <a:rPr lang="es-ES_tradnl" b="1" dirty="0"/>
              <a:t>todos los lugares del mundo. [1174-1178,1196] </a:t>
            </a:r>
            <a:endParaRPr lang="es-ES_tradnl" b="1" dirty="0" smtClean="0"/>
          </a:p>
          <a:p>
            <a:pPr marL="421200" indent="0">
              <a:buNone/>
            </a:pPr>
            <a:r>
              <a:rPr lang="es-ES_tradnl" dirty="0"/>
              <a:t>Las siete horas litúrgicas son como un vocabulario de oración de la Iglesia, que nos suelta la lengua también cuando la alegría, la preocupación o el miedo nos dejan sin palabras. Una y otra vez nos asombramos al rezar la Liturgia de las Horas: una frase, un texto entero concuerdan «casualmente» de forma exacta con mi situación. Dios escucha cuando le llamamos. Nos responde en estos textos, a veces de un modo tan concreto que causa estupor. No obstante muchas veces nos exige largos periodos de silencio y de sequedad, en espera de nuestra fidelidad. </a:t>
            </a:r>
            <a:r>
              <a:rPr lang="es-ES_tradnl" dirty="0">
                <a:sym typeface="Wingdings 3"/>
              </a:rPr>
              <a:t></a:t>
            </a:r>
            <a:r>
              <a:rPr lang="es-ES_tradnl" dirty="0">
                <a:hlinkClick r:id="rId3" action="ppaction://hlinksldjump"/>
              </a:rPr>
              <a:t>473</a:t>
            </a:r>
            <a:r>
              <a:rPr lang="es-ES_tradnl" dirty="0"/>
              <a:t>,</a:t>
            </a:r>
            <a:r>
              <a:rPr lang="es-ES_tradnl" dirty="0">
                <a:hlinkClick r:id="rId4" action="ppaction://hlinksldjump"/>
              </a:rPr>
              <a:t>492</a:t>
            </a:r>
            <a:r>
              <a:rPr lang="es-ES_tradnl" dirty="0">
                <a:hlinkClick r:id="rId5" action="ppaction://hlinksldjump"/>
              </a:rPr>
              <a:t> </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192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6" action="ppaction://hlinksldjump"/>
              </a:rPr>
              <a:t>I</a:t>
            </a:r>
            <a:r>
              <a:rPr lang="es-ES" sz="1400" dirty="0" smtClean="0"/>
              <a:t> (1-165), </a:t>
            </a:r>
            <a:r>
              <a:rPr lang="es-ES" sz="1400" dirty="0" smtClean="0">
                <a:hlinkClick r:id="rId7" action="ppaction://hlinksldjump"/>
              </a:rPr>
              <a:t>II</a:t>
            </a:r>
            <a:r>
              <a:rPr lang="es-ES" sz="1400" dirty="0" smtClean="0"/>
              <a:t> (166-278), </a:t>
            </a:r>
            <a:r>
              <a:rPr lang="es-ES" sz="1400" dirty="0" smtClean="0">
                <a:hlinkClick r:id="rId8" action="ppaction://hlinksldjump"/>
              </a:rPr>
              <a:t>III</a:t>
            </a:r>
            <a:r>
              <a:rPr lang="es-ES" sz="1400" dirty="0" smtClean="0"/>
              <a:t> (279-468), </a:t>
            </a:r>
            <a:r>
              <a:rPr lang="es-ES" sz="1400" dirty="0" smtClean="0">
                <a:hlinkClick r:id="rId9"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757543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Cómo celebramos los misterios de Cristo</a:t>
            </a:r>
            <a:endParaRPr lang="es-ES" sz="2600" dirty="0"/>
          </a:p>
        </p:txBody>
      </p:sp>
      <p:sp>
        <p:nvSpPr>
          <p:cNvPr id="3" name="2 Marcador de contenido"/>
          <p:cNvSpPr>
            <a:spLocks noGrp="1"/>
          </p:cNvSpPr>
          <p:nvPr>
            <p:ph sz="quarter" idx="1"/>
          </p:nvPr>
        </p:nvSpPr>
        <p:spPr>
          <a:xfrm>
            <a:off x="395536" y="836712"/>
            <a:ext cx="7643192" cy="5616624"/>
          </a:xfrm>
          <a:solidFill>
            <a:srgbClr val="FFFF78"/>
          </a:solidFill>
        </p:spPr>
        <p:txBody>
          <a:bodyPr>
            <a:normAutofit fontScale="85000" lnSpcReduction="20000"/>
          </a:bodyPr>
          <a:lstStyle/>
          <a:p>
            <a:pPr marL="457200" indent="-457200">
              <a:buSzPct val="71000"/>
              <a:buFont typeface="+mj-lt"/>
              <a:buAutoNum type="arabicPeriod" startAt="189"/>
            </a:pPr>
            <a:r>
              <a:rPr lang="es-ES_tradnl" i="1" dirty="0"/>
              <a:t>¿Cómo marca la Liturgia los espacios en los que vivimos? </a:t>
            </a:r>
            <a:r>
              <a:rPr lang="es-ES_tradnl" i="1" dirty="0" smtClean="0"/>
              <a:t>  </a:t>
            </a:r>
          </a:p>
          <a:p>
            <a:pPr marL="421200" indent="0">
              <a:buNone/>
            </a:pPr>
            <a:r>
              <a:rPr lang="es-ES_tradnl" b="1" dirty="0"/>
              <a:t>Con su victoria, Cristo ha penetrado todos los espacios del mundo. Él mismo es el verdadero templo, y la adoración a Dios «en espíritu y verdad» (</a:t>
            </a:r>
            <a:r>
              <a:rPr lang="es-ES_tradnl" b="1" dirty="0" err="1"/>
              <a:t>Jn</a:t>
            </a:r>
            <a:r>
              <a:rPr lang="es-ES_tradnl" b="1" dirty="0"/>
              <a:t> 4,24) no está sujeta ya a ningún lugar especial. Sin embargo, el mundo cristiano está lleno de iglesias y signos sagrados porque las personas necesitan lugares concretos para encontrarse y signos para recordar la nueva realidad. Cada iglesia es un símbolo de la casa celestial del Padre hacia la cual estamos en camino. [1179-1181,1197-1198] </a:t>
            </a:r>
            <a:endParaRPr lang="es-ES_tradnl" dirty="0" smtClean="0"/>
          </a:p>
          <a:p>
            <a:pPr marL="421200" indent="0">
              <a:buNone/>
            </a:pPr>
            <a:r>
              <a:rPr lang="es-ES_tradnl" dirty="0"/>
              <a:t>Ciertamente se puede rezar en cualquier lugar: en el bosque, en la playa, en la cama. Pero dado que los hombres no somos únicamente espirituales, sino que tenemos un cuerpo, tenemos que vernos, oírnos y sentirnos. Necesitamos tener un lugar concreto cuando queremos encontrarnos para ser «Cuerpo de Cristo»; necesitamos arrodillarnos, cuando queremos adorar a Dios; necesitamos comer el pan eucarístico allí donde es ofrecido; debemos ponernos físicamente en movimiento cuando Él nos llama. Un crucero en el camino nos recuerda a quién pertenece el mundo y hacia dónde se dirigen nuestros pasos. </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193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6245780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Cómo celebramos los misterios de Cristo</a:t>
            </a:r>
            <a:endParaRPr lang="es-ES" sz="2600" dirty="0"/>
          </a:p>
        </p:txBody>
      </p:sp>
      <p:sp>
        <p:nvSpPr>
          <p:cNvPr id="3" name="2 Marcador de contenido"/>
          <p:cNvSpPr>
            <a:spLocks noGrp="1"/>
          </p:cNvSpPr>
          <p:nvPr>
            <p:ph sz="quarter" idx="1"/>
          </p:nvPr>
        </p:nvSpPr>
        <p:spPr>
          <a:xfrm>
            <a:off x="395536" y="836712"/>
            <a:ext cx="7643192" cy="5544616"/>
          </a:xfrm>
          <a:solidFill>
            <a:srgbClr val="FFFF78"/>
          </a:solidFill>
        </p:spPr>
        <p:txBody>
          <a:bodyPr lIns="0" tIns="0" rIns="0" bIns="0">
            <a:normAutofit fontScale="92500" lnSpcReduction="20000"/>
          </a:bodyPr>
          <a:lstStyle/>
          <a:p>
            <a:pPr marL="457200" indent="-457200">
              <a:buSzPct val="71000"/>
              <a:buFont typeface="+mj-lt"/>
              <a:buAutoNum type="arabicPeriod" startAt="190"/>
            </a:pPr>
            <a:r>
              <a:rPr lang="es-ES_tradnl" i="1" dirty="0"/>
              <a:t>¿Qué es una casa de Dios cristiana? </a:t>
            </a:r>
            <a:endParaRPr lang="es-ES_tradnl" i="1" dirty="0" smtClean="0"/>
          </a:p>
          <a:p>
            <a:pPr marL="421200" indent="0">
              <a:buSzPct val="71000"/>
              <a:buNone/>
            </a:pPr>
            <a:r>
              <a:rPr lang="es-ES_tradnl" b="1" dirty="0"/>
              <a:t>Una casa de Dios cristiana es tanto un símbolo de la comunidad eclesial de las personas de un lugar concreto, como un símbolo de las moradas celestes que Dios nos tiene preparadas a todos nosotros. Nos reunimos en la casa de Dios para orar en comunidad o a solas y para celebrar los </a:t>
            </a:r>
            <a:r>
              <a:rPr lang="es-ES_tradnl" dirty="0">
                <a:sym typeface="Wingdings 3"/>
              </a:rPr>
              <a:t></a:t>
            </a:r>
            <a:r>
              <a:rPr lang="es-ES_tradnl" b="1" dirty="0">
                <a:hlinkClick r:id="rId2" action="ppaction://hlinkpres?slideindex=1&amp;slidetitle="/>
              </a:rPr>
              <a:t>SACRAMENTOS</a:t>
            </a:r>
            <a:r>
              <a:rPr lang="es-ES_tradnl" b="1" dirty="0"/>
              <a:t>, especialmente la </a:t>
            </a:r>
            <a:r>
              <a:rPr lang="es-ES_tradnl" dirty="0">
                <a:sym typeface="Wingdings 3"/>
              </a:rPr>
              <a:t></a:t>
            </a:r>
            <a:r>
              <a:rPr lang="es-ES_tradnl" b="1" dirty="0">
                <a:hlinkClick r:id="rId2" action="ppaction://hlinkpres?slideindex=1&amp;slidetitle="/>
              </a:rPr>
              <a:t>EUCARISTÍA</a:t>
            </a:r>
            <a:r>
              <a:rPr lang="es-ES_tradnl" dirty="0"/>
              <a:t>. </a:t>
            </a:r>
            <a:r>
              <a:rPr lang="es-ES_tradnl" b="1" dirty="0"/>
              <a:t>[1179-1186,1197-1199] </a:t>
            </a:r>
            <a:endParaRPr lang="es-ES_tradnl" dirty="0" smtClean="0"/>
          </a:p>
          <a:p>
            <a:pPr marL="421200" indent="0">
              <a:buNone/>
            </a:pPr>
            <a:r>
              <a:rPr lang="es-ES_tradnl" dirty="0"/>
              <a:t>«Aquí huele a cielo»; «Aquí uno está en silencio y reverentemente». Algunas iglesias nos envuelven literalmente en una atmósfera densa de oración. Sentimos que Dios está presente en ellas. La hermosura de las iglesias nos remite a la hermosura, la grandeza y el amor de Dios. Las iglesias no son sólo mensajeros en piedra de la fe, sino residencias de Dios, que en el Sacramento del altar está ahí real, verdadera y sustancialmente presente. </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194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5211994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Cómo celebramos los misterios de Cristo</a:t>
            </a:r>
            <a:endParaRPr lang="es-ES" sz="2600" dirty="0"/>
          </a:p>
        </p:txBody>
      </p:sp>
      <p:sp>
        <p:nvSpPr>
          <p:cNvPr id="3" name="2 Marcador de contenido"/>
          <p:cNvSpPr>
            <a:spLocks noGrp="1"/>
          </p:cNvSpPr>
          <p:nvPr>
            <p:ph sz="quarter" idx="1"/>
          </p:nvPr>
        </p:nvSpPr>
        <p:spPr>
          <a:xfrm>
            <a:off x="395536" y="836712"/>
            <a:ext cx="7643192" cy="5616624"/>
          </a:xfrm>
          <a:solidFill>
            <a:srgbClr val="FFFF78"/>
          </a:solidFill>
        </p:spPr>
        <p:txBody>
          <a:bodyPr>
            <a:normAutofit fontScale="70000" lnSpcReduction="20000"/>
          </a:bodyPr>
          <a:lstStyle/>
          <a:p>
            <a:pPr marL="457200" indent="-457200">
              <a:buSzPct val="71000"/>
              <a:buFont typeface="+mj-lt"/>
              <a:buAutoNum type="arabicPeriod" startAt="191"/>
            </a:pPr>
            <a:r>
              <a:rPr lang="es-ES_tradnl" i="1" dirty="0"/>
              <a:t>¿Qué lugares litúrgicos caracterizan una casa de Dios? </a:t>
            </a:r>
            <a:r>
              <a:rPr lang="es-ES_tradnl" i="1" dirty="0" smtClean="0"/>
              <a:t> </a:t>
            </a:r>
          </a:p>
          <a:p>
            <a:pPr marL="421200" indent="0">
              <a:buSzPct val="71000"/>
              <a:buNone/>
            </a:pPr>
            <a:r>
              <a:rPr lang="es-ES_tradnl" b="1" dirty="0"/>
              <a:t>Los lugares principales de una iglesia son el altar con la cruz, el </a:t>
            </a:r>
            <a:r>
              <a:rPr lang="es-ES_tradnl" dirty="0">
                <a:sym typeface="Wingdings 3"/>
              </a:rPr>
              <a:t></a:t>
            </a:r>
            <a:r>
              <a:rPr lang="es-ES_tradnl" b="1" dirty="0">
                <a:hlinkClick r:id="rId2" action="ppaction://hlinkpres?slideindex=1&amp;slidetitle="/>
              </a:rPr>
              <a:t>TABERNÁCULO</a:t>
            </a:r>
            <a:r>
              <a:rPr lang="es-ES_tradnl" b="1" dirty="0"/>
              <a:t>, la sede del celebrante, el ambón, la pila bautismal y el confesionario. [1182-1188</a:t>
            </a:r>
            <a:r>
              <a:rPr lang="es-ES_tradnl" b="1" dirty="0" smtClean="0"/>
              <a:t>]</a:t>
            </a:r>
          </a:p>
          <a:p>
            <a:pPr marL="421200" indent="0">
              <a:buSzPct val="71000"/>
              <a:buNone/>
            </a:pPr>
            <a:r>
              <a:rPr lang="es-ES_tradnl" dirty="0"/>
              <a:t>El </a:t>
            </a:r>
            <a:r>
              <a:rPr lang="es-ES_tradnl" i="1" dirty="0"/>
              <a:t>altar </a:t>
            </a:r>
            <a:r>
              <a:rPr lang="es-ES_tradnl" dirty="0"/>
              <a:t>es el centro de la iglesia. Sobre él se hace presente el sacrificio de la Cruz y la Resurrección de Jesús en la celebración de la Eucaristía. Es también la mesa a la que es invitado el Pueblo de </a:t>
            </a:r>
            <a:r>
              <a:rPr lang="es-ES_tradnl" dirty="0" smtClean="0"/>
              <a:t>Dios.</a:t>
            </a:r>
          </a:p>
          <a:p>
            <a:pPr marL="421200" indent="0">
              <a:buSzPct val="71000"/>
              <a:buNone/>
            </a:pPr>
            <a:r>
              <a:rPr lang="es-ES_tradnl" dirty="0" smtClean="0"/>
              <a:t>El </a:t>
            </a:r>
            <a:r>
              <a:rPr lang="es-ES_tradnl" dirty="0" smtClean="0">
                <a:sym typeface="Wingdings 3"/>
              </a:rPr>
              <a:t></a:t>
            </a:r>
            <a:r>
              <a:rPr lang="es-ES_tradnl" dirty="0" smtClean="0">
                <a:hlinkClick r:id="rId2" action="ppaction://hlinkpres?slideindex=1&amp;slidetitle="/>
              </a:rPr>
              <a:t>TABERNÁCULO</a:t>
            </a:r>
            <a:r>
              <a:rPr lang="es-ES_tradnl" dirty="0"/>
              <a:t>, una especie de caja fuerte sagrada, alberga, en un lugar lo más digno posible y destacado de la iglesia, el Pan eucarístico en el que está presente el mismo Señor. La </a:t>
            </a:r>
            <a:r>
              <a:rPr lang="es-ES_tradnl" i="1" dirty="0"/>
              <a:t>lamparilla del sagrario </a:t>
            </a:r>
            <a:r>
              <a:rPr lang="es-ES_tradnl" dirty="0"/>
              <a:t>señala que el tabernáculo está «habitado». Si no está encendida, es que el tabernáculo está </a:t>
            </a:r>
            <a:r>
              <a:rPr lang="es-ES_tradnl" dirty="0" smtClean="0"/>
              <a:t>vacío.</a:t>
            </a:r>
          </a:p>
          <a:p>
            <a:pPr marL="421200" indent="0">
              <a:buSzPct val="71000"/>
              <a:buNone/>
            </a:pPr>
            <a:r>
              <a:rPr lang="es-ES_tradnl" dirty="0" smtClean="0"/>
              <a:t>La </a:t>
            </a:r>
            <a:r>
              <a:rPr lang="es-ES_tradnl" i="1" dirty="0"/>
              <a:t>sede </a:t>
            </a:r>
            <a:r>
              <a:rPr lang="es-ES_tradnl" dirty="0"/>
              <a:t>elevada (en latín </a:t>
            </a:r>
            <a:r>
              <a:rPr lang="es-ES_tradnl" i="1" dirty="0"/>
              <a:t>cathedra) </a:t>
            </a:r>
            <a:r>
              <a:rPr lang="es-ES_tradnl" dirty="0"/>
              <a:t>del </a:t>
            </a:r>
            <a:r>
              <a:rPr lang="es-ES_tradnl" dirty="0" smtClean="0">
                <a:sym typeface="Wingdings 3"/>
              </a:rPr>
              <a:t></a:t>
            </a:r>
            <a:r>
              <a:rPr lang="es-ES_tradnl" dirty="0" smtClean="0"/>
              <a:t>OBISPO </a:t>
            </a:r>
            <a:r>
              <a:rPr lang="es-ES_tradnl" dirty="0"/>
              <a:t>o </a:t>
            </a:r>
            <a:r>
              <a:rPr lang="es-ES_tradnl" dirty="0" smtClean="0"/>
              <a:t>del </a:t>
            </a:r>
            <a:r>
              <a:rPr lang="es-ES_tradnl" dirty="0" smtClean="0">
                <a:sym typeface="Wingdings 3"/>
              </a:rPr>
              <a:t></a:t>
            </a:r>
            <a:r>
              <a:rPr lang="es-ES_tradnl" dirty="0" smtClean="0">
                <a:hlinkClick r:id="rId2" action="ppaction://hlinkpres?slideindex=1&amp;slidetitle="/>
              </a:rPr>
              <a:t>SACERDOTE</a:t>
            </a:r>
            <a:r>
              <a:rPr lang="es-ES_tradnl" dirty="0" smtClean="0"/>
              <a:t> </a:t>
            </a:r>
            <a:r>
              <a:rPr lang="es-ES_tradnl" dirty="0"/>
              <a:t>debe indicar que es en definitiva Cristo quien preside a la </a:t>
            </a:r>
            <a:r>
              <a:rPr lang="es-ES_tradnl" dirty="0" smtClean="0"/>
              <a:t>comunidad.</a:t>
            </a:r>
          </a:p>
          <a:p>
            <a:pPr marL="421200" indent="0">
              <a:buSzPct val="71000"/>
              <a:buNone/>
            </a:pPr>
            <a:r>
              <a:rPr lang="es-ES_tradnl" dirty="0" smtClean="0"/>
              <a:t>El </a:t>
            </a:r>
            <a:r>
              <a:rPr lang="es-ES_tradnl" i="1" dirty="0"/>
              <a:t>ambón </a:t>
            </a:r>
            <a:r>
              <a:rPr lang="es-ES_tradnl" dirty="0"/>
              <a:t>(del griego </a:t>
            </a:r>
            <a:r>
              <a:rPr lang="es-ES_tradnl" i="1" dirty="0" err="1"/>
              <a:t>anabainein</a:t>
            </a:r>
            <a:r>
              <a:rPr lang="es-ES_tradnl" i="1" dirty="0"/>
              <a:t> </a:t>
            </a:r>
            <a:r>
              <a:rPr lang="es-ES_tradnl" dirty="0"/>
              <a:t>= ascender), el atril para la lectura de la Palabra de Dios, debe permitir reconocer el valor y la dignidad de las lecturas bíblicas como palabra del Dios </a:t>
            </a:r>
            <a:r>
              <a:rPr lang="es-ES_tradnl" dirty="0" smtClean="0"/>
              <a:t>vivo.</a:t>
            </a:r>
          </a:p>
          <a:p>
            <a:pPr marL="421200" indent="0">
              <a:buSzPct val="71000"/>
              <a:buNone/>
            </a:pPr>
            <a:r>
              <a:rPr lang="es-ES_tradnl" dirty="0" smtClean="0"/>
              <a:t>En </a:t>
            </a:r>
            <a:r>
              <a:rPr lang="es-ES_tradnl" dirty="0"/>
              <a:t>la </a:t>
            </a:r>
            <a:r>
              <a:rPr lang="es-ES_tradnl" i="1" dirty="0"/>
              <a:t>pila bautismal </a:t>
            </a:r>
            <a:r>
              <a:rPr lang="es-ES_tradnl" dirty="0"/>
              <a:t>se bautiza y la </a:t>
            </a:r>
            <a:r>
              <a:rPr lang="es-ES_tradnl" i="1" dirty="0"/>
              <a:t>pila de agua bendita </a:t>
            </a:r>
            <a:r>
              <a:rPr lang="es-ES_tradnl" dirty="0"/>
              <a:t>debe recordarnos nuestras promesas </a:t>
            </a:r>
            <a:r>
              <a:rPr lang="es-ES_tradnl" dirty="0" smtClean="0"/>
              <a:t>bautismales.</a:t>
            </a:r>
          </a:p>
          <a:p>
            <a:pPr marL="421200" indent="0">
              <a:buSzPct val="71000"/>
              <a:buNone/>
            </a:pPr>
            <a:r>
              <a:rPr lang="es-ES_tradnl" dirty="0" smtClean="0"/>
              <a:t>El </a:t>
            </a:r>
            <a:r>
              <a:rPr lang="es-ES_tradnl" i="1" dirty="0"/>
              <a:t>confesionario o sala penitencial </a:t>
            </a:r>
            <a:r>
              <a:rPr lang="es-ES_tradnl" dirty="0"/>
              <a:t>está para poder reconocer la culpa y recibir el perdón. </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195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7974749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Cómo celebramos los misterios de Cristo</a:t>
            </a:r>
            <a:endParaRPr lang="es-ES" sz="2600" dirty="0"/>
          </a:p>
        </p:txBody>
      </p:sp>
      <p:sp>
        <p:nvSpPr>
          <p:cNvPr id="3" name="2 Marcador de contenido"/>
          <p:cNvSpPr>
            <a:spLocks noGrp="1"/>
          </p:cNvSpPr>
          <p:nvPr>
            <p:ph sz="quarter" idx="1"/>
          </p:nvPr>
        </p:nvSpPr>
        <p:spPr>
          <a:xfrm>
            <a:off x="395536" y="836712"/>
            <a:ext cx="7643192" cy="5544616"/>
          </a:xfrm>
          <a:solidFill>
            <a:srgbClr val="FFFF78"/>
          </a:solidFill>
        </p:spPr>
        <p:txBody>
          <a:bodyPr>
            <a:normAutofit fontScale="85000" lnSpcReduction="10000"/>
          </a:bodyPr>
          <a:lstStyle/>
          <a:p>
            <a:pPr marL="457200" indent="-457200">
              <a:buSzPct val="71000"/>
              <a:buFont typeface="+mj-lt"/>
              <a:buAutoNum type="arabicPeriod" startAt="192"/>
            </a:pPr>
            <a:r>
              <a:rPr lang="es-ES_tradnl" dirty="0"/>
              <a:t>¿</a:t>
            </a:r>
            <a:r>
              <a:rPr lang="es-ES_tradnl" i="1" dirty="0"/>
              <a:t>Puede la Iglesia cambiar o</a:t>
            </a:r>
            <a:r>
              <a:rPr lang="es-ES_tradnl" dirty="0"/>
              <a:t> </a:t>
            </a:r>
            <a:r>
              <a:rPr lang="es-ES_tradnl" i="1" dirty="0"/>
              <a:t>renovar también la Liturgia? </a:t>
            </a:r>
            <a:endParaRPr lang="es-ES_tradnl" i="1" dirty="0" smtClean="0"/>
          </a:p>
          <a:p>
            <a:pPr marL="421200" indent="0">
              <a:buSzPct val="71000"/>
              <a:buNone/>
            </a:pPr>
            <a:r>
              <a:rPr lang="es-ES_tradnl" b="1" dirty="0"/>
              <a:t>Hay elementos modificables e invariables en la </a:t>
            </a:r>
            <a:r>
              <a:rPr lang="es-ES_tradnl" dirty="0">
                <a:sym typeface="Wingdings 3"/>
              </a:rPr>
              <a:t></a:t>
            </a:r>
            <a:r>
              <a:rPr lang="es-ES_tradnl" b="1" dirty="0"/>
              <a:t>Liturgia. Es invariable todo lo que es de origen divino, como por ejemplo las palabras de Jesús en la Última Cena. Junto a esto hay partes variables, que la Iglesia en ocasiones incluso debe cambiar. El misterio de Cristo debe ser anunciado, celebrado y vivido en todo tiempo y en todas partes. Por ello la Liturgia debe corresponder al espíritu y a la cultura de cada pueblo. [1200-1209</a:t>
            </a:r>
            <a:r>
              <a:rPr lang="es-ES_tradnl" b="1" dirty="0" smtClean="0"/>
              <a:t>]</a:t>
            </a:r>
          </a:p>
          <a:p>
            <a:pPr marL="421200" indent="0">
              <a:buSzPct val="71000"/>
              <a:buNone/>
            </a:pPr>
            <a:r>
              <a:rPr lang="es-ES_tradnl" dirty="0"/>
              <a:t>Jesús llega a todo el hombre: a su espíritu e inteligencia, a su corazón y su voluntad. Justamente eso es lo que quiere hacer él hoy en la Liturgia. Por eso la Liturgia tiene en África rasgos diferentes a los de Europa, en las residencias de ancianos diferentes a los de las Jornadas Mundiales de la Juventud, y en las comunidades parroquiales tiene un rostro diferente al de los monasterios. Pero debe permanecer reconocible que es la única Liturgia de toda la Iglesia universal. </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196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04301737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a:bodyPr>
          <a:lstStyle/>
          <a:p>
            <a:r>
              <a:rPr lang="es-ES" sz="2600" dirty="0" smtClean="0"/>
              <a:t>Segunda Sección: Los siete Sacramentos</a:t>
            </a:r>
            <a:endParaRPr lang="es-ES" sz="2600" dirty="0"/>
          </a:p>
        </p:txBody>
      </p:sp>
      <p:sp>
        <p:nvSpPr>
          <p:cNvPr id="3" name="2 Marcador de contenido"/>
          <p:cNvSpPr>
            <a:spLocks noGrp="1"/>
          </p:cNvSpPr>
          <p:nvPr>
            <p:ph sz="quarter" idx="1"/>
          </p:nvPr>
        </p:nvSpPr>
        <p:spPr>
          <a:xfrm>
            <a:off x="395536" y="836712"/>
            <a:ext cx="7643192" cy="5616624"/>
          </a:xfrm>
          <a:solidFill>
            <a:srgbClr val="FFFF78"/>
          </a:solidFill>
        </p:spPr>
        <p:txBody>
          <a:bodyPr>
            <a:normAutofit fontScale="77500" lnSpcReduction="20000"/>
          </a:bodyPr>
          <a:lstStyle/>
          <a:p>
            <a:pPr marL="457200" indent="-457200">
              <a:buSzPct val="71000"/>
              <a:buFont typeface="+mj-lt"/>
              <a:buAutoNum type="arabicPeriod" startAt="193"/>
            </a:pPr>
            <a:r>
              <a:rPr lang="es-ES_tradnl" i="1" dirty="0" smtClean="0"/>
              <a:t> </a:t>
            </a:r>
            <a:r>
              <a:rPr lang="es-ES_tradnl" dirty="0"/>
              <a:t>¿</a:t>
            </a:r>
            <a:r>
              <a:rPr lang="es-ES_tradnl" i="1" dirty="0"/>
              <a:t>Hay una lógica interna que vincule entre sí</a:t>
            </a:r>
            <a:r>
              <a:rPr lang="es-ES_tradnl" dirty="0"/>
              <a:t> </a:t>
            </a:r>
            <a:r>
              <a:rPr lang="es-ES_tradnl" i="1" dirty="0"/>
              <a:t>a los sacramentos? </a:t>
            </a:r>
            <a:endParaRPr lang="es-ES_tradnl" i="1" dirty="0" smtClean="0"/>
          </a:p>
          <a:p>
            <a:pPr marL="421200" indent="0">
              <a:buSzPct val="71000"/>
              <a:buNone/>
            </a:pPr>
            <a:r>
              <a:rPr lang="es-ES_tradnl" b="1" dirty="0"/>
              <a:t>Todos los </a:t>
            </a:r>
            <a:r>
              <a:rPr lang="es-ES_tradnl" b="1" dirty="0" smtClean="0">
                <a:sym typeface="Wingdings 3"/>
              </a:rPr>
              <a:t></a:t>
            </a:r>
            <a:r>
              <a:rPr lang="es-ES_tradnl" b="1" dirty="0" smtClean="0">
                <a:hlinkClick r:id="rId2" action="ppaction://hlinkpres?slideindex=1&amp;slidetitle="/>
              </a:rPr>
              <a:t>SACRAMENTOS </a:t>
            </a:r>
            <a:r>
              <a:rPr lang="es-ES_tradnl" b="1" dirty="0" smtClean="0"/>
              <a:t>son </a:t>
            </a:r>
            <a:r>
              <a:rPr lang="es-ES_tradnl" b="1" dirty="0"/>
              <a:t>un encuentro con Cristo, que es él mismo el sacramento </a:t>
            </a:r>
            <a:r>
              <a:rPr lang="es-ES_tradnl" b="1" dirty="0" smtClean="0"/>
              <a:t>original.</a:t>
            </a:r>
          </a:p>
          <a:p>
            <a:pPr marL="421200" indent="0">
              <a:buSzPct val="71000"/>
              <a:buNone/>
            </a:pPr>
            <a:r>
              <a:rPr lang="es-ES_tradnl" b="1" dirty="0" smtClean="0"/>
              <a:t>Hay </a:t>
            </a:r>
            <a:r>
              <a:rPr lang="es-ES_tradnl" b="1" dirty="0"/>
              <a:t>sacramentos de la </a:t>
            </a:r>
            <a:r>
              <a:rPr lang="es-ES_tradnl" b="1" dirty="0" smtClean="0">
                <a:sym typeface="Wingdings 3"/>
              </a:rPr>
              <a:t></a:t>
            </a:r>
            <a:r>
              <a:rPr lang="es-ES_tradnl" b="1" dirty="0" smtClean="0">
                <a:hlinkClick r:id="rId2" action="ppaction://hlinkpres?slideindex=1&amp;slidetitle="/>
              </a:rPr>
              <a:t>INICIACIÓN</a:t>
            </a:r>
            <a:r>
              <a:rPr lang="es-ES_tradnl" b="1" dirty="0"/>
              <a:t>, que introducen en la fe: Bautismo, </a:t>
            </a:r>
            <a:r>
              <a:rPr lang="es-ES_tradnl" b="1" dirty="0">
                <a:sym typeface="Wingdings 3"/>
              </a:rPr>
              <a:t></a:t>
            </a:r>
            <a:r>
              <a:rPr lang="es-ES_tradnl" b="1" dirty="0">
                <a:hlinkClick r:id="rId2" action="ppaction://hlinkpres?slideindex=1&amp;slidetitle="/>
              </a:rPr>
              <a:t>CONFIRMACIÓN</a:t>
            </a:r>
            <a:r>
              <a:rPr lang="es-ES_tradnl" b="1" dirty="0"/>
              <a:t> y </a:t>
            </a:r>
            <a:r>
              <a:rPr lang="es-ES_tradnl" b="1" dirty="0">
                <a:sym typeface="Wingdings 3"/>
              </a:rPr>
              <a:t></a:t>
            </a:r>
            <a:r>
              <a:rPr lang="es-ES_tradnl" b="1" dirty="0" smtClean="0">
                <a:hlinkClick r:id="rId2" action="ppaction://hlinkpres?slideindex=1&amp;slidetitle="/>
              </a:rPr>
              <a:t>EUCARISTÍA</a:t>
            </a:r>
            <a:r>
              <a:rPr lang="es-ES_tradnl" b="1" dirty="0" smtClean="0"/>
              <a:t>.</a:t>
            </a:r>
          </a:p>
          <a:p>
            <a:pPr marL="421200" indent="0">
              <a:buSzPct val="71000"/>
              <a:buNone/>
            </a:pPr>
            <a:r>
              <a:rPr lang="es-ES_tradnl" b="1" dirty="0" smtClean="0"/>
              <a:t>Hay </a:t>
            </a:r>
            <a:r>
              <a:rPr lang="es-ES_tradnl" b="1" dirty="0"/>
              <a:t>sacramentos de curación: Penitencia y Unción de </a:t>
            </a:r>
            <a:r>
              <a:rPr lang="es-ES_tradnl" b="1" dirty="0" smtClean="0"/>
              <a:t>enfermos.</a:t>
            </a:r>
          </a:p>
          <a:p>
            <a:pPr marL="421200" indent="0">
              <a:buSzPct val="71000"/>
              <a:buNone/>
            </a:pPr>
            <a:r>
              <a:rPr lang="es-ES_tradnl" b="1" dirty="0" smtClean="0"/>
              <a:t>Y </a:t>
            </a:r>
            <a:r>
              <a:rPr lang="es-ES_tradnl" b="1" dirty="0"/>
              <a:t>hay sacramentos que están al servicio de la comunión y misión de los fieles: Matrimonio y Orden. [1210-1211] </a:t>
            </a:r>
            <a:endParaRPr lang="es-ES_tradnl" b="1" dirty="0" smtClean="0"/>
          </a:p>
          <a:p>
            <a:pPr marL="421200" indent="0">
              <a:buSzPct val="71000"/>
              <a:buNone/>
            </a:pPr>
            <a:r>
              <a:rPr lang="es-ES_tradnl" dirty="0"/>
              <a:t>El Bautismo vincula a </a:t>
            </a:r>
            <a:r>
              <a:rPr lang="es-ES_tradnl" dirty="0" smtClean="0"/>
              <a:t>Cristo.</a:t>
            </a:r>
          </a:p>
          <a:p>
            <a:pPr marL="421200" indent="0">
              <a:buSzPct val="71000"/>
              <a:buNone/>
            </a:pPr>
            <a:r>
              <a:rPr lang="es-ES_tradnl" dirty="0" smtClean="0"/>
              <a:t>La </a:t>
            </a:r>
            <a:r>
              <a:rPr lang="es-ES_tradnl" dirty="0"/>
              <a:t>Confirmación nos concede su Espíritu </a:t>
            </a:r>
            <a:r>
              <a:rPr lang="es-ES_tradnl" dirty="0" smtClean="0"/>
              <a:t>Santo.</a:t>
            </a:r>
          </a:p>
          <a:p>
            <a:pPr marL="421200" indent="0">
              <a:buSzPct val="71000"/>
              <a:buNone/>
            </a:pPr>
            <a:r>
              <a:rPr lang="es-ES_tradnl" dirty="0" smtClean="0"/>
              <a:t>La </a:t>
            </a:r>
            <a:r>
              <a:rPr lang="es-ES_tradnl" dirty="0"/>
              <a:t>Eucaristía nos hace uno con </a:t>
            </a:r>
            <a:r>
              <a:rPr lang="es-ES_tradnl" dirty="0" smtClean="0"/>
              <a:t>él.</a:t>
            </a:r>
          </a:p>
          <a:p>
            <a:pPr marL="421200" indent="0">
              <a:buSzPct val="71000"/>
              <a:buNone/>
            </a:pPr>
            <a:r>
              <a:rPr lang="es-ES_tradnl" dirty="0" smtClean="0"/>
              <a:t>La</a:t>
            </a:r>
            <a:r>
              <a:rPr lang="es-ES_tradnl" dirty="0"/>
              <a:t> Penitencia nos reconcilia con </a:t>
            </a:r>
            <a:r>
              <a:rPr lang="es-ES_tradnl" dirty="0" smtClean="0"/>
              <a:t>Cristo.</a:t>
            </a:r>
          </a:p>
          <a:p>
            <a:pPr marL="421200" indent="0">
              <a:buSzPct val="71000"/>
              <a:buNone/>
            </a:pPr>
            <a:r>
              <a:rPr lang="es-ES_tradnl" dirty="0" smtClean="0"/>
              <a:t>Mediante </a:t>
            </a:r>
            <a:r>
              <a:rPr lang="es-ES_tradnl" dirty="0"/>
              <a:t>la Unción de los enfermos es Cristo quien cura, fortalece y </a:t>
            </a:r>
            <a:r>
              <a:rPr lang="es-ES_tradnl" dirty="0" smtClean="0"/>
              <a:t>consuela.</a:t>
            </a:r>
          </a:p>
          <a:p>
            <a:pPr marL="421200" indent="0">
              <a:buSzPct val="71000"/>
              <a:buNone/>
            </a:pPr>
            <a:r>
              <a:rPr lang="es-ES_tradnl" dirty="0" smtClean="0"/>
              <a:t>En </a:t>
            </a:r>
            <a:r>
              <a:rPr lang="es-ES_tradnl" dirty="0"/>
              <a:t>el sacramento del Matrimonio Cristo promete su amor en nuestro amor y su fidelidad en nuestra </a:t>
            </a:r>
            <a:r>
              <a:rPr lang="es-ES_tradnl" dirty="0" smtClean="0"/>
              <a:t>fidelidad.</a:t>
            </a:r>
          </a:p>
          <a:p>
            <a:pPr marL="421200" indent="0">
              <a:buSzPct val="71000"/>
              <a:buNone/>
            </a:pPr>
            <a:r>
              <a:rPr lang="es-ES_tradnl" dirty="0" smtClean="0"/>
              <a:t>Mediante </a:t>
            </a:r>
            <a:r>
              <a:rPr lang="es-ES_tradnl" dirty="0"/>
              <a:t>el sacramento del Orden los sacerdotes son capacitados para perdonar pecados y celebrar la Santa Misa.</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197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1637303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primero: Los sacramentos de la Iniciación. El Bautismo</a:t>
            </a:r>
            <a:endParaRPr lang="es-ES" sz="2600" dirty="0"/>
          </a:p>
        </p:txBody>
      </p:sp>
      <p:sp>
        <p:nvSpPr>
          <p:cNvPr id="3" name="2 Marcador de contenido"/>
          <p:cNvSpPr>
            <a:spLocks noGrp="1"/>
          </p:cNvSpPr>
          <p:nvPr>
            <p:ph sz="quarter" idx="1"/>
          </p:nvPr>
        </p:nvSpPr>
        <p:spPr>
          <a:xfrm>
            <a:off x="395536" y="836712"/>
            <a:ext cx="7643192" cy="5688632"/>
          </a:xfrm>
          <a:solidFill>
            <a:srgbClr val="FFFF78"/>
          </a:solidFill>
        </p:spPr>
        <p:txBody>
          <a:bodyPr>
            <a:normAutofit lnSpcReduction="10000"/>
          </a:bodyPr>
          <a:lstStyle/>
          <a:p>
            <a:pPr marL="457200" indent="-457200">
              <a:buSzPct val="71000"/>
              <a:buFont typeface="+mj-lt"/>
              <a:buAutoNum type="arabicPeriod" startAt="194"/>
            </a:pPr>
            <a:r>
              <a:rPr lang="es-ES_tradnl" i="1" dirty="0" smtClean="0"/>
              <a:t> </a:t>
            </a:r>
            <a:r>
              <a:rPr lang="es-ES_tradnl" i="1" dirty="0"/>
              <a:t>¿Qué es el Bautismo? </a:t>
            </a:r>
            <a:endParaRPr lang="es-ES_tradnl" i="1" dirty="0" smtClean="0"/>
          </a:p>
          <a:p>
            <a:pPr marL="421200" indent="0">
              <a:buSzPct val="71000"/>
              <a:buNone/>
            </a:pPr>
            <a:r>
              <a:rPr lang="es-ES_tradnl" b="1" dirty="0"/>
              <a:t>El Bautismo es el camino que lleva desde el reino de la muerte a la Vida; la puerta de entrada a la Iglesia y el comienzo de una comunión permanente con Dios. [1213-1216,1276-1278</a:t>
            </a:r>
            <a:r>
              <a:rPr lang="es-ES_tradnl" b="1" dirty="0" smtClean="0"/>
              <a:t>]</a:t>
            </a:r>
          </a:p>
          <a:p>
            <a:pPr marL="421200" indent="0">
              <a:buSzPct val="71000"/>
              <a:buNone/>
            </a:pPr>
            <a:r>
              <a:rPr lang="es-ES_tradnl" dirty="0"/>
              <a:t>El Bautismo es </a:t>
            </a:r>
            <a:r>
              <a:rPr lang="es-ES_tradnl" dirty="0" smtClean="0"/>
              <a:t>el </a:t>
            </a:r>
            <a:r>
              <a:rPr lang="es-ES_tradnl" dirty="0" smtClean="0">
                <a:sym typeface="Wingdings 3"/>
              </a:rPr>
              <a:t></a:t>
            </a:r>
            <a:r>
              <a:rPr lang="es-ES_tradnl" dirty="0" smtClean="0">
                <a:hlinkClick r:id="rId2" action="ppaction://hlinkpres?slideindex=1&amp;slidetitle="/>
              </a:rPr>
              <a:t>SACRAMENTO</a:t>
            </a:r>
            <a:r>
              <a:rPr lang="es-ES_tradnl" dirty="0" smtClean="0"/>
              <a:t> </a:t>
            </a:r>
            <a:r>
              <a:rPr lang="es-ES_tradnl" dirty="0"/>
              <a:t>fundamental y la condición previa de todos los demás sacramentos. Nos une a Jesucristo, nos introduce en su muerte salvífica en la Cruz, y por ello nos libera del poder del pecado original y de todos los pecados personales y nos permite resucitar con él a una vida sin fin. Puesto que el Bautismo es una alianza con Dios, el hombre debe dar su «sí» a Dios. En el bautismo de niños los padres confiesan la fe en representación de su hijo. </a:t>
            </a:r>
            <a:r>
              <a:rPr lang="es-ES_tradnl" dirty="0">
                <a:sym typeface="Wingdings 3"/>
              </a:rPr>
              <a:t></a:t>
            </a:r>
            <a:r>
              <a:rPr lang="es-ES_tradnl" dirty="0">
                <a:hlinkClick r:id="rId3" action="ppaction://hlinksldjump"/>
              </a:rPr>
              <a:t>197</a:t>
            </a:r>
            <a:r>
              <a:rPr lang="es-ES_tradnl" dirty="0"/>
              <a:t> </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198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1132068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primero: Los sacramentos de la Iniciación. El Bautismo</a:t>
            </a:r>
            <a:endParaRPr lang="es-ES" sz="2600" dirty="0"/>
          </a:p>
        </p:txBody>
      </p:sp>
      <p:sp>
        <p:nvSpPr>
          <p:cNvPr id="3" name="2 Marcador de contenido"/>
          <p:cNvSpPr>
            <a:spLocks noGrp="1"/>
          </p:cNvSpPr>
          <p:nvPr>
            <p:ph sz="quarter" idx="1"/>
          </p:nvPr>
        </p:nvSpPr>
        <p:spPr>
          <a:xfrm>
            <a:off x="395536" y="836712"/>
            <a:ext cx="7643192" cy="5616624"/>
          </a:xfrm>
          <a:solidFill>
            <a:srgbClr val="FFFF78"/>
          </a:solidFill>
        </p:spPr>
        <p:txBody>
          <a:bodyPr>
            <a:normAutofit fontScale="92500"/>
          </a:bodyPr>
          <a:lstStyle/>
          <a:p>
            <a:pPr marL="457200" indent="-457200">
              <a:buSzPct val="71000"/>
              <a:buFont typeface="+mj-lt"/>
              <a:buAutoNum type="arabicPeriod" startAt="195"/>
            </a:pPr>
            <a:r>
              <a:rPr lang="es-ES_tradnl" i="1" dirty="0" smtClean="0"/>
              <a:t> </a:t>
            </a:r>
            <a:r>
              <a:rPr lang="es-ES_tradnl" i="1" dirty="0"/>
              <a:t>¿Cómo se administra el Bautismo? </a:t>
            </a:r>
            <a:r>
              <a:rPr lang="es-ES_tradnl" i="1" dirty="0" smtClean="0"/>
              <a:t> </a:t>
            </a:r>
          </a:p>
          <a:p>
            <a:pPr marL="421200" indent="0">
              <a:buSzPct val="71000"/>
              <a:buNone/>
            </a:pPr>
            <a:r>
              <a:rPr lang="es-ES_tradnl" b="1" dirty="0"/>
              <a:t>La forma clásica de administrar el Bautismo es sumergir al bautizando tres veces en el agua. No obstante, en la mayoría de los casos se derrama tres veces agua sobre la cabeza, al tiempo que quien administra el sacramento dice: «</a:t>
            </a:r>
            <a:r>
              <a:rPr lang="es-ES_tradnl" b="1" dirty="0">
                <a:solidFill>
                  <a:srgbClr val="FF0000"/>
                </a:solidFill>
              </a:rPr>
              <a:t>N.</a:t>
            </a:r>
            <a:r>
              <a:rPr lang="es-ES_tradnl" b="1" dirty="0"/>
              <a:t>, yo te bautizo en nombre del Padre, del Hijo y del Espíritu Santo». [1229-1245, 1278] </a:t>
            </a:r>
            <a:endParaRPr lang="es-ES_tradnl" b="1" dirty="0" smtClean="0"/>
          </a:p>
          <a:p>
            <a:pPr marL="421200" indent="0">
              <a:buSzPct val="71000"/>
              <a:buNone/>
            </a:pPr>
            <a:r>
              <a:rPr lang="es-ES_tradnl" dirty="0"/>
              <a:t>El agua simboliza purificación y nueva vida, lo que ya se expresaba en el bautismo de conversión de Juan el Bautista. El Bautismo que se administra con agua en «nombre del Padre y del Hijo y del Espíritu Santo» es más que un signo de conversión y penitencia, es </a:t>
            </a:r>
            <a:r>
              <a:rPr lang="es-ES_tradnl" i="1" dirty="0"/>
              <a:t>nueva vida en Cristo. </a:t>
            </a:r>
            <a:r>
              <a:rPr lang="es-ES_tradnl" dirty="0"/>
              <a:t>Por eso se añaden también los signos de la unción, la vestidura blanca y la vela del bautismo. </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199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20717668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08011" y="238336"/>
            <a:ext cx="7643192" cy="6431024"/>
          </a:xfrm>
        </p:spPr>
        <p:txBody>
          <a:bodyPr>
            <a:normAutofit/>
          </a:bodyPr>
          <a:lstStyle/>
          <a:p>
            <a:pPr marL="0" indent="0" algn="ctr">
              <a:buSzPct val="71000"/>
              <a:buNone/>
            </a:pPr>
            <a:r>
              <a:rPr lang="es-ES_tradnl" sz="7200" b="1" dirty="0" smtClean="0">
                <a:solidFill>
                  <a:srgbClr val="B9CB0F"/>
                </a:solidFill>
              </a:rPr>
              <a:t>1</a:t>
            </a:r>
          </a:p>
          <a:p>
            <a:pPr marL="0" indent="0" algn="ctr">
              <a:buSzPct val="71000"/>
              <a:buNone/>
            </a:pPr>
            <a:r>
              <a:rPr lang="es-ES_tradnl" sz="2800" dirty="0" smtClean="0"/>
              <a:t>Lo que creemos</a:t>
            </a:r>
          </a:p>
          <a:p>
            <a:pPr marL="0" indent="0" algn="ctr">
              <a:buSzPct val="71000"/>
              <a:buNone/>
            </a:pPr>
            <a:endParaRPr lang="es-ES_tradnl" sz="3200" dirty="0" smtClean="0"/>
          </a:p>
          <a:p>
            <a:pPr marL="0" indent="0" algn="ctr">
              <a:buSzPct val="71000"/>
              <a:buNone/>
            </a:pPr>
            <a:endParaRPr lang="es-ES_tradnl" sz="3200" dirty="0" smtClean="0"/>
          </a:p>
          <a:p>
            <a:pPr marL="0" indent="0" algn="ctr">
              <a:buSzPct val="71000"/>
              <a:buNone/>
            </a:pPr>
            <a:endParaRPr lang="es-ES_tradnl" sz="3200" dirty="0"/>
          </a:p>
          <a:p>
            <a:pPr algn="ctr">
              <a:spcBef>
                <a:spcPts val="1800"/>
              </a:spcBef>
              <a:buSzPct val="71000"/>
              <a:buFont typeface="Wingdings" pitchFamily="2" charset="2"/>
              <a:buChar char="Ø"/>
            </a:pPr>
            <a:r>
              <a:rPr lang="es-ES_tradnl" sz="1600" dirty="0" smtClean="0"/>
              <a:t>Por qué podemos creer [</a:t>
            </a:r>
            <a:r>
              <a:rPr lang="es-ES_tradnl" sz="1600" dirty="0" smtClean="0">
                <a:hlinkClick r:id="rId2" action="ppaction://hlinksldjump"/>
              </a:rPr>
              <a:t>1</a:t>
            </a:r>
            <a:r>
              <a:rPr lang="es-ES_tradnl" sz="1600" dirty="0" smtClean="0"/>
              <a:t>-</a:t>
            </a:r>
            <a:r>
              <a:rPr lang="es-ES_tradnl" sz="1600" dirty="0" smtClean="0">
                <a:hlinkClick r:id="rId3" action="ppaction://hlinksldjump"/>
              </a:rPr>
              <a:t>2</a:t>
            </a:r>
            <a:r>
              <a:rPr lang="es-ES_tradnl" sz="1600" dirty="0" smtClean="0"/>
              <a:t>]</a:t>
            </a:r>
          </a:p>
          <a:p>
            <a:pPr algn="ctr">
              <a:buSzPct val="71000"/>
              <a:buFont typeface="Wingdings" pitchFamily="2" charset="2"/>
              <a:buChar char="Ø"/>
            </a:pPr>
            <a:r>
              <a:rPr lang="es-ES_tradnl" sz="1600" dirty="0" smtClean="0"/>
              <a:t>El hombre es «capaz» de Dios [</a:t>
            </a:r>
            <a:r>
              <a:rPr lang="es-ES_tradnl" sz="1600" dirty="0" smtClean="0">
                <a:hlinkClick r:id="rId4" action="ppaction://hlinksldjump"/>
              </a:rPr>
              <a:t>3</a:t>
            </a:r>
            <a:r>
              <a:rPr lang="es-ES_tradnl" sz="1600" dirty="0" smtClean="0"/>
              <a:t>-</a:t>
            </a:r>
            <a:r>
              <a:rPr lang="es-ES_tradnl" sz="1600" dirty="0" smtClean="0">
                <a:hlinkClick r:id="rId5" action="ppaction://hlinksldjump"/>
              </a:rPr>
              <a:t>6</a:t>
            </a:r>
            <a:r>
              <a:rPr lang="es-ES_tradnl" sz="1600" dirty="0" smtClean="0"/>
              <a:t>]</a:t>
            </a:r>
          </a:p>
          <a:p>
            <a:pPr algn="ctr">
              <a:buSzPct val="71000"/>
              <a:buFont typeface="Wingdings" pitchFamily="2" charset="2"/>
              <a:buChar char="Ø"/>
            </a:pPr>
            <a:r>
              <a:rPr lang="es-ES_tradnl" sz="1600" dirty="0" smtClean="0"/>
              <a:t>Dios nos sale al encuentro [</a:t>
            </a:r>
            <a:r>
              <a:rPr lang="es-ES_tradnl" sz="1600" dirty="0" smtClean="0">
                <a:hlinkClick r:id="rId6" action="ppaction://hlinksldjump"/>
              </a:rPr>
              <a:t>7</a:t>
            </a:r>
            <a:r>
              <a:rPr lang="es-ES_tradnl" sz="1600" dirty="0" smtClean="0"/>
              <a:t>-</a:t>
            </a:r>
            <a:r>
              <a:rPr lang="es-ES_tradnl" sz="1600" dirty="0" smtClean="0">
                <a:hlinkClick r:id="rId7" action="ppaction://hlinksldjump"/>
              </a:rPr>
              <a:t>19</a:t>
            </a:r>
            <a:r>
              <a:rPr lang="es-ES_tradnl" sz="1600" dirty="0" smtClean="0"/>
              <a:t>]</a:t>
            </a:r>
          </a:p>
          <a:p>
            <a:pPr algn="ctr">
              <a:buSzPct val="71000"/>
              <a:buFont typeface="Wingdings" pitchFamily="2" charset="2"/>
              <a:buChar char="Ø"/>
            </a:pPr>
            <a:r>
              <a:rPr lang="es-ES_tradnl" sz="1600" dirty="0" smtClean="0"/>
              <a:t>Los hombres responden a Dios [</a:t>
            </a:r>
            <a:r>
              <a:rPr lang="es-ES_tradnl" sz="1600" dirty="0" smtClean="0">
                <a:hlinkClick r:id="rId8" action="ppaction://hlinksldjump"/>
              </a:rPr>
              <a:t>20</a:t>
            </a:r>
            <a:r>
              <a:rPr lang="es-ES_tradnl" sz="1600" dirty="0" smtClean="0"/>
              <a:t>-</a:t>
            </a:r>
            <a:r>
              <a:rPr lang="es-ES_tradnl" sz="1600" dirty="0" smtClean="0">
                <a:hlinkClick r:id="rId9" action="ppaction://hlinksldjump"/>
              </a:rPr>
              <a:t>24</a:t>
            </a:r>
            <a:r>
              <a:rPr lang="es-ES_tradnl" sz="1600" dirty="0" smtClean="0"/>
              <a:t>]</a:t>
            </a:r>
          </a:p>
          <a:p>
            <a:pPr algn="ctr">
              <a:buSzPct val="71000"/>
              <a:buFont typeface="Wingdings" pitchFamily="2" charset="2"/>
              <a:buChar char="Ø"/>
            </a:pPr>
            <a:r>
              <a:rPr lang="es-ES_tradnl" sz="1600" dirty="0" smtClean="0"/>
              <a:t>La profesión de fe cristiana [</a:t>
            </a:r>
            <a:r>
              <a:rPr lang="es-ES_tradnl" sz="1600" dirty="0" smtClean="0">
                <a:hlinkClick r:id="rId10" action="ppaction://hlinksldjump"/>
              </a:rPr>
              <a:t>25</a:t>
            </a:r>
            <a:r>
              <a:rPr lang="es-ES_tradnl" sz="1600" dirty="0" smtClean="0"/>
              <a:t>-</a:t>
            </a:r>
            <a:r>
              <a:rPr lang="es-ES_tradnl" sz="1600" dirty="0" smtClean="0">
                <a:hlinkClick r:id="rId11" action="ppaction://hlinksldjump"/>
              </a:rPr>
              <a:t>29</a:t>
            </a:r>
            <a:r>
              <a:rPr lang="es-ES_tradnl" sz="1600" dirty="0" smtClean="0"/>
              <a:t>]</a:t>
            </a:r>
          </a:p>
          <a:p>
            <a:pPr algn="ctr">
              <a:buSzPct val="71000"/>
              <a:buFont typeface="Wingdings" pitchFamily="2" charset="2"/>
              <a:buChar char="Ø"/>
            </a:pPr>
            <a:r>
              <a:rPr lang="es-ES_tradnl" sz="1600" dirty="0" smtClean="0"/>
              <a:t>Creo en Dios Padre [</a:t>
            </a:r>
            <a:r>
              <a:rPr lang="es-ES_tradnl" sz="1600" dirty="0" smtClean="0">
                <a:hlinkClick r:id="rId12" action="ppaction://hlinksldjump"/>
              </a:rPr>
              <a:t>30</a:t>
            </a:r>
            <a:r>
              <a:rPr lang="es-ES_tradnl" sz="1600" dirty="0" smtClean="0"/>
              <a:t>-</a:t>
            </a:r>
            <a:r>
              <a:rPr lang="es-ES_tradnl" sz="1600" dirty="0" smtClean="0">
                <a:hlinkClick r:id="rId13" action="ppaction://hlinksldjump"/>
              </a:rPr>
              <a:t>70</a:t>
            </a:r>
            <a:r>
              <a:rPr lang="es-ES_tradnl" sz="1600" dirty="0" smtClean="0"/>
              <a:t>]</a:t>
            </a:r>
          </a:p>
          <a:p>
            <a:pPr algn="ctr">
              <a:buSzPct val="71000"/>
              <a:buFont typeface="Wingdings" pitchFamily="2" charset="2"/>
              <a:buChar char="Ø"/>
            </a:pPr>
            <a:r>
              <a:rPr lang="es-ES_tradnl" sz="1600" dirty="0" smtClean="0"/>
              <a:t>Creo en Jesucristo [</a:t>
            </a:r>
            <a:r>
              <a:rPr lang="es-ES_tradnl" sz="1600" dirty="0" smtClean="0">
                <a:hlinkClick r:id="rId14" action="ppaction://hlinksldjump"/>
              </a:rPr>
              <a:t>71</a:t>
            </a:r>
            <a:r>
              <a:rPr lang="es-ES_tradnl" sz="1600" dirty="0" smtClean="0"/>
              <a:t>-</a:t>
            </a:r>
            <a:r>
              <a:rPr lang="es-ES_tradnl" sz="1600" dirty="0" smtClean="0">
                <a:hlinkClick r:id="rId15" action="ppaction://hlinksldjump"/>
              </a:rPr>
              <a:t>112</a:t>
            </a:r>
            <a:r>
              <a:rPr lang="es-ES_tradnl" sz="1600" dirty="0" smtClean="0"/>
              <a:t>]</a:t>
            </a:r>
          </a:p>
          <a:p>
            <a:pPr algn="ctr">
              <a:buSzPct val="71000"/>
              <a:buFont typeface="Wingdings" pitchFamily="2" charset="2"/>
              <a:buChar char="Ø"/>
            </a:pPr>
            <a:r>
              <a:rPr lang="es-ES_tradnl" sz="1600" dirty="0" smtClean="0"/>
              <a:t>Creo en el Espíritu Santo … [</a:t>
            </a:r>
            <a:r>
              <a:rPr lang="es-ES_tradnl" sz="1600" dirty="0" smtClean="0">
                <a:hlinkClick r:id="rId16" action="ppaction://hlinksldjump"/>
              </a:rPr>
              <a:t>113</a:t>
            </a:r>
            <a:r>
              <a:rPr lang="es-ES_tradnl" sz="1600" dirty="0" smtClean="0"/>
              <a:t>-</a:t>
            </a:r>
            <a:r>
              <a:rPr lang="es-ES_tradnl" sz="1600" dirty="0" smtClean="0">
                <a:hlinkClick r:id="rId17" action="ppaction://hlinksldjump"/>
              </a:rPr>
              <a:t>165</a:t>
            </a:r>
            <a:r>
              <a:rPr lang="es-ES_tradnl" sz="1600" dirty="0" smtClean="0"/>
              <a:t>]</a:t>
            </a:r>
          </a:p>
          <a:p>
            <a:pPr marL="0" indent="0" algn="ctr">
              <a:buSzPct val="71000"/>
              <a:buNone/>
            </a:pPr>
            <a:endParaRPr lang="es-ES_tradnl" sz="3200"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a:t>
            </a:fld>
            <a:endParaRPr lang="es-ES"/>
          </a:p>
        </p:txBody>
      </p:sp>
      <p:sp>
        <p:nvSpPr>
          <p:cNvPr id="6" name="5 Estrella de 16 puntas"/>
          <p:cNvSpPr/>
          <p:nvPr/>
        </p:nvSpPr>
        <p:spPr>
          <a:xfrm>
            <a:off x="3484375" y="1846548"/>
            <a:ext cx="1490464" cy="1368152"/>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solidFill>
                  <a:schemeClr val="tx1"/>
                </a:solidFill>
                <a:hlinkClick r:id="rId2" action="ppaction://hlinksldjump"/>
              </a:rPr>
              <a:t>1</a:t>
            </a:r>
            <a:endParaRPr lang="es-ES" dirty="0" smtClean="0">
              <a:solidFill>
                <a:schemeClr val="tx1"/>
              </a:solidFill>
            </a:endParaRPr>
          </a:p>
          <a:p>
            <a:pPr algn="ctr"/>
            <a:r>
              <a:rPr lang="es-ES" dirty="0" smtClean="0">
                <a:hlinkClick r:id="rId17" action="ppaction://hlinksldjump"/>
              </a:rPr>
              <a:t>165</a:t>
            </a:r>
            <a:endParaRPr lang="es-ES" dirty="0"/>
          </a:p>
        </p:txBody>
      </p:sp>
      <p:cxnSp>
        <p:nvCxnSpPr>
          <p:cNvPr id="8" name="7 Conector recto"/>
          <p:cNvCxnSpPr/>
          <p:nvPr/>
        </p:nvCxnSpPr>
        <p:spPr>
          <a:xfrm>
            <a:off x="3977579" y="2530624"/>
            <a:ext cx="504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4644008" y="116632"/>
            <a:ext cx="4032448" cy="215444"/>
          </a:xfrm>
          <a:prstGeom prst="rect">
            <a:avLst/>
          </a:prstGeom>
          <a:noFill/>
        </p:spPr>
        <p:txBody>
          <a:bodyPr wrap="square" lIns="0" tIns="0" rIns="0" bIns="0" rtlCol="0">
            <a:spAutoFit/>
          </a:bodyPr>
          <a:lstStyle/>
          <a:p>
            <a:r>
              <a:rPr lang="es-ES" sz="1400" dirty="0" smtClean="0">
                <a:hlinkClick r:id="rId18" action="ppaction://hlinksldjump"/>
              </a:rPr>
              <a:t>I</a:t>
            </a:r>
            <a:r>
              <a:rPr lang="es-ES" sz="1400" dirty="0" smtClean="0"/>
              <a:t> (1-165), </a:t>
            </a:r>
            <a:r>
              <a:rPr lang="es-ES" sz="1400" dirty="0" smtClean="0">
                <a:hlinkClick r:id="rId19" action="ppaction://hlinksldjump"/>
              </a:rPr>
              <a:t>II</a:t>
            </a:r>
            <a:r>
              <a:rPr lang="es-ES" sz="1400" dirty="0" smtClean="0"/>
              <a:t> (166-278), </a:t>
            </a:r>
            <a:r>
              <a:rPr lang="es-ES" sz="1400" dirty="0" smtClean="0">
                <a:hlinkClick r:id="rId20" action="ppaction://hlinksldjump"/>
              </a:rPr>
              <a:t>III</a:t>
            </a:r>
            <a:r>
              <a:rPr lang="es-ES" sz="1400" dirty="0" smtClean="0"/>
              <a:t> (279-468), </a:t>
            </a:r>
            <a:r>
              <a:rPr lang="es-ES" sz="1400" dirty="0" smtClean="0">
                <a:hlinkClick r:id="rId21" action="ppaction://hlinksldjump"/>
              </a:rPr>
              <a:t>IV</a:t>
            </a:r>
            <a:r>
              <a:rPr lang="es-ES" sz="1400" dirty="0" smtClean="0"/>
              <a:t> (469-527)</a:t>
            </a:r>
            <a:endParaRPr lang="es-ES" sz="1400" dirty="0"/>
          </a:p>
        </p:txBody>
      </p:sp>
    </p:spTree>
    <p:extLst>
      <p:ext uri="{BB962C8B-B14F-4D97-AF65-F5344CB8AC3E}">
        <p14:creationId xmlns:p14="http://schemas.microsoft.com/office/powerpoint/2010/main" val="4591157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580926"/>
          </a:xfrm>
        </p:spPr>
        <p:txBody>
          <a:bodyPr>
            <a:normAutofit/>
          </a:bodyPr>
          <a:lstStyle/>
          <a:p>
            <a:r>
              <a:rPr lang="es-ES" sz="2600" dirty="0" smtClean="0"/>
              <a:t>Capítulo II: Dios nos sale al encuentro</a:t>
            </a:r>
            <a:endParaRPr lang="es-ES" sz="2600" dirty="0"/>
          </a:p>
        </p:txBody>
      </p:sp>
      <p:sp>
        <p:nvSpPr>
          <p:cNvPr id="3" name="2 Marcador de contenido"/>
          <p:cNvSpPr>
            <a:spLocks noGrp="1"/>
          </p:cNvSpPr>
          <p:nvPr>
            <p:ph sz="quarter" idx="1"/>
          </p:nvPr>
        </p:nvSpPr>
        <p:spPr>
          <a:xfrm>
            <a:off x="457200" y="836712"/>
            <a:ext cx="7467600" cy="5904656"/>
          </a:xfrm>
          <a:solidFill>
            <a:srgbClr val="FAFA78"/>
          </a:solidFill>
        </p:spPr>
        <p:txBody>
          <a:bodyPr lIns="0" tIns="0" rIns="0" bIns="0">
            <a:normAutofit fontScale="70000" lnSpcReduction="20000"/>
          </a:bodyPr>
          <a:lstStyle/>
          <a:p>
            <a:pPr marL="457200" indent="-457200">
              <a:buFont typeface="+mj-lt"/>
              <a:buAutoNum type="arabicPeriod" startAt="18"/>
            </a:pPr>
            <a:r>
              <a:rPr lang="es-ES_tradnl" i="1" dirty="0" smtClean="0"/>
              <a:t>¿Qué importancia tiene el Nuevo Testamento para los cristianos?</a:t>
            </a:r>
          </a:p>
          <a:p>
            <a:pPr marL="457200" indent="0">
              <a:buNone/>
            </a:pPr>
            <a:r>
              <a:rPr lang="es-ES_tradnl" b="1" dirty="0" smtClean="0"/>
              <a:t>En el </a:t>
            </a:r>
            <a:r>
              <a:rPr lang="es-ES_tradnl" b="1" dirty="0" smtClean="0">
                <a:sym typeface="Wingdings 3"/>
              </a:rPr>
              <a:t></a:t>
            </a:r>
            <a:r>
              <a:rPr lang="es-ES_tradnl" b="1" dirty="0" smtClean="0"/>
              <a:t> </a:t>
            </a:r>
            <a:r>
              <a:rPr lang="es-ES_tradnl" b="1" dirty="0" smtClean="0">
                <a:hlinkClick r:id="rId3" action="ppaction://hlinkpres?slideindex=1&amp;slidetitle="/>
              </a:rPr>
              <a:t>NUEVO TESTAMENTO </a:t>
            </a:r>
            <a:r>
              <a:rPr lang="es-ES_tradnl" b="1" dirty="0" smtClean="0"/>
              <a:t>se completa la </a:t>
            </a:r>
            <a:r>
              <a:rPr lang="es-ES_tradnl" b="1" dirty="0" smtClean="0">
                <a:sym typeface="Wingdings 3"/>
              </a:rPr>
              <a:t></a:t>
            </a:r>
            <a:r>
              <a:rPr lang="es-ES_tradnl" b="1" dirty="0" smtClean="0"/>
              <a:t> </a:t>
            </a:r>
            <a:r>
              <a:rPr lang="es-ES_tradnl" b="1" dirty="0" smtClean="0">
                <a:hlinkClick r:id="rId3" action="ppaction://hlinkpres?slideindex=1&amp;slidetitle="/>
              </a:rPr>
              <a:t>REVELACIÓN</a:t>
            </a:r>
            <a:r>
              <a:rPr lang="es-ES_tradnl" b="1" dirty="0" smtClean="0"/>
              <a:t> de Dios.</a:t>
            </a:r>
          </a:p>
          <a:p>
            <a:pPr marL="457200" indent="0">
              <a:buNone/>
            </a:pPr>
            <a:r>
              <a:rPr lang="es-ES_tradnl" b="1" dirty="0" smtClean="0"/>
              <a:t>Los cuatro evangelios de Mateo, Marcos, Lucas y Juan son el corazón de la Sagrada Escritura y el tesoro más preciado de la Iglesia. En ellos se muestra el Hijo de Dios tal como es y nos sale al encuentro.</a:t>
            </a:r>
          </a:p>
          <a:p>
            <a:pPr marL="457200" indent="0">
              <a:buNone/>
            </a:pPr>
            <a:r>
              <a:rPr lang="es-ES_tradnl" b="1" dirty="0" smtClean="0"/>
              <a:t>En los Hechos de los Apóstoles aprendemos acerca de los inicios de la Iglesia y de la acción del Espíritu Santo.</a:t>
            </a:r>
          </a:p>
          <a:p>
            <a:pPr marL="457200" indent="0">
              <a:buNone/>
            </a:pPr>
            <a:r>
              <a:rPr lang="es-ES_tradnl" b="1" dirty="0" smtClean="0"/>
              <a:t>En las cartas apostólicas se pone la vida de los hombres en todos sus aspectos ante la luz de Cristo.</a:t>
            </a:r>
          </a:p>
          <a:p>
            <a:pPr marL="457200" indent="0">
              <a:buNone/>
            </a:pPr>
            <a:r>
              <a:rPr lang="es-ES_tradnl" b="1" dirty="0" smtClean="0"/>
              <a:t>En el Apocalipsis vemos anticipadamente el fin de los tiempos. [124-127,128-130,140]</a:t>
            </a:r>
          </a:p>
          <a:p>
            <a:pPr marL="457200" indent="0">
              <a:buNone/>
            </a:pPr>
            <a:r>
              <a:rPr lang="es-ES_tradnl" dirty="0" smtClean="0"/>
              <a:t>Jesús es todo lo que Dios nos quiere decir. Todo el </a:t>
            </a:r>
            <a:r>
              <a:rPr lang="es-ES_tradnl" dirty="0" smtClean="0">
                <a:sym typeface="Wingdings 3"/>
              </a:rPr>
              <a:t></a:t>
            </a:r>
            <a:r>
              <a:rPr lang="es-ES_tradnl" dirty="0" smtClean="0"/>
              <a:t> </a:t>
            </a:r>
            <a:r>
              <a:rPr lang="es-ES_tradnl" dirty="0" smtClean="0">
                <a:hlinkClick r:id="rId3" action="ppaction://hlinkpres?slideindex=1&amp;slidetitle="/>
              </a:rPr>
              <a:t>ANTIGUO TESTAMENTO </a:t>
            </a:r>
            <a:r>
              <a:rPr lang="es-ES_tradnl" dirty="0" smtClean="0"/>
              <a:t>prepara la Encarnación del Hijo de Dios. Todas las promesas de Dios encuentran su cumplimiento en Jesús. Ser cristiano quiere decir unirse cada vez más profundamente con la vida de Cristo. Para ello hay que leer y vivir los evangelios. Madeleine </a:t>
            </a:r>
            <a:r>
              <a:rPr lang="es-ES_tradnl" dirty="0" err="1" smtClean="0"/>
              <a:t>Delbrêl</a:t>
            </a:r>
            <a:r>
              <a:rPr lang="es-ES_tradnl" dirty="0" smtClean="0"/>
              <a:t> dice: «A través de su Palabra Dios nos dice quién es y lo que quiere; nos lo dice de manera definitiva y para cada día. Cuando tenemos en las manos el Evangelio deberíamos considerar que allí habita la Palabra que quiere hacerse carne en nosotros, apoderarse de nosotros para que comencemos de nuevo su vida en un lugar nuevo, en un tiempo nuevo, en un nuevo entorno humano».</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20</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primero: Los sacramentos de la Iniciación. El Bautismo</a:t>
            </a:r>
            <a:endParaRPr lang="es-ES" sz="2600" dirty="0"/>
          </a:p>
        </p:txBody>
      </p:sp>
      <p:sp>
        <p:nvSpPr>
          <p:cNvPr id="3" name="2 Marcador de contenido"/>
          <p:cNvSpPr>
            <a:spLocks noGrp="1"/>
          </p:cNvSpPr>
          <p:nvPr>
            <p:ph sz="quarter" idx="1"/>
          </p:nvPr>
        </p:nvSpPr>
        <p:spPr>
          <a:xfrm>
            <a:off x="395536" y="836712"/>
            <a:ext cx="7643192" cy="5616624"/>
          </a:xfrm>
          <a:solidFill>
            <a:srgbClr val="FFFF78"/>
          </a:solidFill>
        </p:spPr>
        <p:txBody>
          <a:bodyPr>
            <a:normAutofit/>
          </a:bodyPr>
          <a:lstStyle/>
          <a:p>
            <a:pPr marL="457200" indent="-457200">
              <a:buSzPct val="71000"/>
              <a:buFont typeface="+mj-lt"/>
              <a:buAutoNum type="arabicPeriod" startAt="196"/>
            </a:pPr>
            <a:r>
              <a:rPr lang="es-ES_tradnl" i="1" dirty="0" smtClean="0"/>
              <a:t> </a:t>
            </a:r>
            <a:r>
              <a:rPr lang="es-ES_tradnl" i="1" dirty="0"/>
              <a:t>¿Quién puede ser bautizado </a:t>
            </a:r>
            <a:r>
              <a:rPr lang="es-ES_tradnl" dirty="0"/>
              <a:t>y </a:t>
            </a:r>
            <a:r>
              <a:rPr lang="es-ES_tradnl" i="1" dirty="0"/>
              <a:t>qué se le exige a un candidato al Bautismo</a:t>
            </a:r>
            <a:r>
              <a:rPr lang="es-ES_tradnl" i="1" dirty="0" smtClean="0"/>
              <a:t>?  </a:t>
            </a:r>
          </a:p>
          <a:p>
            <a:pPr marL="421200" indent="0">
              <a:buSzPct val="71000"/>
              <a:buNone/>
            </a:pPr>
            <a:r>
              <a:rPr lang="es-ES_tradnl" b="1" dirty="0"/>
              <a:t>Cualquier persona que no esté aún bautizada puede recibir el Bautismo. La única condición para el Bautismo es la fe, que debe ser confesada públicamente en la celebración del sacramento. [1246-1254] </a:t>
            </a:r>
            <a:endParaRPr lang="es-ES_tradnl" b="1" dirty="0" smtClean="0"/>
          </a:p>
          <a:p>
            <a:pPr marL="421200" indent="0">
              <a:buSzPct val="71000"/>
              <a:buNone/>
            </a:pPr>
            <a:r>
              <a:rPr lang="es-ES_tradnl" dirty="0"/>
              <a:t>Quien se vuelve al cristianismo cambia no sólo su concepción del mundo. Entra en un camino de aprendizaje (</a:t>
            </a:r>
            <a:r>
              <a:rPr lang="es-ES_tradnl" dirty="0">
                <a:sym typeface="Wingdings 3"/>
              </a:rPr>
              <a:t></a:t>
            </a:r>
            <a:r>
              <a:rPr lang="es-ES_tradnl" dirty="0">
                <a:hlinkClick r:id="rId2" action="ppaction://hlinkpres?slideindex=1&amp;slidetitle="/>
              </a:rPr>
              <a:t>CATECUMENADO</a:t>
            </a:r>
            <a:r>
              <a:rPr lang="es-ES_tradnl" dirty="0"/>
              <a:t>) en el que llega a ser, mediante la conversión personal, pero sobre todo por el don del Bautismo, un hombre nuevo. Ahora es un miembro vivo del Cuerpo de Cristo. </a:t>
            </a:r>
            <a:r>
              <a:rPr lang="es-ES_tradnl" dirty="0" smtClean="0"/>
              <a:t> </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200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23286364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primero: Los sacramentos de la Iniciación. El Bautismo</a:t>
            </a:r>
            <a:endParaRPr lang="es-ES" sz="2600" dirty="0"/>
          </a:p>
        </p:txBody>
      </p:sp>
      <p:sp>
        <p:nvSpPr>
          <p:cNvPr id="3" name="2 Marcador de contenido"/>
          <p:cNvSpPr>
            <a:spLocks noGrp="1"/>
          </p:cNvSpPr>
          <p:nvPr>
            <p:ph sz="quarter" idx="1"/>
          </p:nvPr>
        </p:nvSpPr>
        <p:spPr>
          <a:xfrm>
            <a:off x="395536" y="836712"/>
            <a:ext cx="7643192" cy="5544616"/>
          </a:xfrm>
          <a:solidFill>
            <a:srgbClr val="FFFF78"/>
          </a:solidFill>
        </p:spPr>
        <p:txBody>
          <a:bodyPr lIns="0" tIns="0" rIns="0" bIns="0">
            <a:normAutofit fontScale="77500" lnSpcReduction="20000"/>
          </a:bodyPr>
          <a:lstStyle/>
          <a:p>
            <a:pPr marL="457200" indent="-457200">
              <a:buSzPct val="71000"/>
              <a:buFont typeface="+mj-lt"/>
              <a:buAutoNum type="arabicPeriod" startAt="197"/>
            </a:pPr>
            <a:r>
              <a:rPr lang="es-ES_tradnl" i="1" dirty="0" smtClean="0"/>
              <a:t> </a:t>
            </a:r>
            <a:r>
              <a:rPr lang="es-ES_tradnl" dirty="0"/>
              <a:t>¿</a:t>
            </a:r>
            <a:r>
              <a:rPr lang="es-ES_tradnl" i="1" dirty="0"/>
              <a:t>Por qué mantiene la Iglesia la práctica del Bautismo de niños? </a:t>
            </a:r>
            <a:endParaRPr lang="es-ES_tradnl" i="1" dirty="0" smtClean="0"/>
          </a:p>
          <a:p>
            <a:pPr marL="421200" indent="0">
              <a:buSzPct val="71000"/>
              <a:buNone/>
            </a:pPr>
            <a:r>
              <a:rPr lang="es-ES_tradnl" b="1" dirty="0"/>
              <a:t>La Iglesia mantiene desde tiempos inmemoriales el Bautismo de los niños. Para ello hay una única razón: antes de que nosotros optemos por Dios, Dios ya ha optado por nosotros. El Bautismo es, por tanto, una gracia, un regalo inmerecido de Dios, que nos acepta incondicionalmente. Los padres creyentes que quieren lo mejor para su hijo, quieren también el Bautismo, en el cual el niño es arrancado del influjo del pecado original y del poder de la muerte. [1250, 1282] </a:t>
            </a:r>
            <a:r>
              <a:rPr lang="es-ES_tradnl" b="1" dirty="0" smtClean="0"/>
              <a:t> </a:t>
            </a:r>
          </a:p>
          <a:p>
            <a:pPr marL="421200" indent="0">
              <a:buSzPct val="71000"/>
              <a:buNone/>
            </a:pPr>
            <a:r>
              <a:rPr lang="es-ES_tradnl" dirty="0"/>
              <a:t>El Bautismo de niños supone que los padres cristianos educan al niño bautizado en la fe. Es una injusticia privar al niño del Bautismo por una liberalidad mal entendida. Lo mismo que no se puede privar al niño del amor, para que después pueda él mismo decidirse por el amor, sería una injusticia si los padres creyentes privaran a su hijo de la gracia de Dios recibida en el Bautismo. Así como todo ser humano nace con la capacidad de hablar, pero debe aprender a hablar, igualmente todo hombre nace con la capacidad de creer, pero debe aprender a conocer la fe. No obstante, no se puede imponer el Bautismo a nadie. Si se recibe el Bautismo de niño, hay que «ratificarlo» después personalmente a lo largo de la vida; es decir, hay que decir «sí» al Bautismo para que éste dé fruto. </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201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3791118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primero: Los sacramentos de la Iniciación. El Bautismo</a:t>
            </a:r>
            <a:endParaRPr lang="es-ES" sz="2600" dirty="0"/>
          </a:p>
        </p:txBody>
      </p:sp>
      <p:sp>
        <p:nvSpPr>
          <p:cNvPr id="3" name="2 Marcador de contenido"/>
          <p:cNvSpPr>
            <a:spLocks noGrp="1"/>
          </p:cNvSpPr>
          <p:nvPr>
            <p:ph sz="quarter" idx="1"/>
          </p:nvPr>
        </p:nvSpPr>
        <p:spPr>
          <a:xfrm>
            <a:off x="395536" y="836712"/>
            <a:ext cx="7643192" cy="5472608"/>
          </a:xfrm>
          <a:solidFill>
            <a:srgbClr val="FFFF78"/>
          </a:solidFill>
        </p:spPr>
        <p:txBody>
          <a:bodyPr>
            <a:normAutofit/>
          </a:bodyPr>
          <a:lstStyle/>
          <a:p>
            <a:pPr marL="457200" indent="-457200">
              <a:buSzPct val="71000"/>
              <a:buFont typeface="+mj-lt"/>
              <a:buAutoNum type="arabicPeriod" startAt="198"/>
            </a:pPr>
            <a:r>
              <a:rPr lang="es-ES_tradnl" i="1" dirty="0" smtClean="0"/>
              <a:t> </a:t>
            </a:r>
            <a:r>
              <a:rPr lang="es-ES_tradnl" i="1" dirty="0"/>
              <a:t>¿Quién puede administrar el Bautismo? </a:t>
            </a:r>
            <a:r>
              <a:rPr lang="es-ES_tradnl" i="1" dirty="0" smtClean="0"/>
              <a:t> </a:t>
            </a:r>
          </a:p>
          <a:p>
            <a:pPr marL="421200" indent="0">
              <a:buSzPct val="71000"/>
              <a:buNone/>
            </a:pPr>
            <a:r>
              <a:rPr lang="es-ES_tradnl" b="1" dirty="0"/>
              <a:t>Normalmente es </a:t>
            </a:r>
            <a:r>
              <a:rPr lang="es-ES_tradnl" b="1" dirty="0" smtClean="0"/>
              <a:t>el </a:t>
            </a:r>
            <a:r>
              <a:rPr lang="es-ES_tradnl" b="1" dirty="0" smtClean="0">
                <a:sym typeface="Wingdings 3"/>
              </a:rPr>
              <a:t></a:t>
            </a:r>
            <a:r>
              <a:rPr lang="es-ES_tradnl" b="1" dirty="0" smtClean="0">
                <a:hlinkClick r:id="rId2" action="ppaction://hlinkpres?slideindex=1&amp;slidetitle="/>
              </a:rPr>
              <a:t>OBISPO</a:t>
            </a:r>
            <a:r>
              <a:rPr lang="es-ES_tradnl" b="1" dirty="0"/>
              <a:t>, un </a:t>
            </a:r>
            <a:r>
              <a:rPr lang="es-ES_tradnl" b="1" dirty="0" smtClean="0">
                <a:sym typeface="Wingdings 3"/>
              </a:rPr>
              <a:t></a:t>
            </a:r>
            <a:r>
              <a:rPr lang="es-ES_tradnl" b="1" dirty="0" smtClean="0">
                <a:hlinkClick r:id="rId2" action="ppaction://hlinkpres?slideindex=1&amp;slidetitle="/>
              </a:rPr>
              <a:t>PRESBÍTERO</a:t>
            </a:r>
            <a:r>
              <a:rPr lang="es-ES_tradnl" b="1" dirty="0" smtClean="0"/>
              <a:t> </a:t>
            </a:r>
            <a:r>
              <a:rPr lang="es-ES_tradnl" b="1" dirty="0"/>
              <a:t>O un </a:t>
            </a:r>
            <a:r>
              <a:rPr lang="es-ES_tradnl" b="1" dirty="0">
                <a:sym typeface="Wingdings 3"/>
              </a:rPr>
              <a:t></a:t>
            </a:r>
            <a:r>
              <a:rPr lang="es-ES_tradnl" b="1" dirty="0"/>
              <a:t> </a:t>
            </a:r>
            <a:r>
              <a:rPr lang="es-ES_tradnl" b="1" dirty="0">
                <a:hlinkClick r:id="rId2" action="ppaction://hlinkpres?slideindex=1&amp;slidetitle="/>
              </a:rPr>
              <a:t>DIÁCONO</a:t>
            </a:r>
            <a:r>
              <a:rPr lang="es-ES_tradnl" b="1" dirty="0"/>
              <a:t> quien administra </a:t>
            </a:r>
            <a:r>
              <a:rPr lang="es-ES_tradnl" b="1" dirty="0" smtClean="0"/>
              <a:t>el </a:t>
            </a:r>
            <a:r>
              <a:rPr lang="es-ES_tradnl" b="1" dirty="0" smtClean="0">
                <a:sym typeface="Wingdings 3"/>
              </a:rPr>
              <a:t></a:t>
            </a:r>
            <a:r>
              <a:rPr lang="es-ES_tradnl" b="1" dirty="0" smtClean="0">
                <a:hlinkClick r:id="rId2" action="ppaction://hlinkpres?slideindex=1&amp;slidetitle="/>
              </a:rPr>
              <a:t>SACRAMENTO</a:t>
            </a:r>
            <a:r>
              <a:rPr lang="es-ES_tradnl" b="1" dirty="0" smtClean="0"/>
              <a:t> </a:t>
            </a:r>
            <a:r>
              <a:rPr lang="es-ES_tradnl" b="1" dirty="0"/>
              <a:t>del Bautismo. En caso de necesidad, cualquier cristiano, e incluso cualquier persona, puede bautizar, siempre que derrame agua sobre la cabeza del candidato diciendo: «Yo te bautizo en el nombre del Padre y del Hijo y del Espíritu Santo». </a:t>
            </a:r>
            <a:r>
              <a:rPr lang="es-ES" b="1" dirty="0"/>
              <a:t>[1256,1284] </a:t>
            </a:r>
            <a:r>
              <a:rPr lang="es-ES_tradnl" b="1" dirty="0" smtClean="0"/>
              <a:t>  </a:t>
            </a:r>
          </a:p>
          <a:p>
            <a:pPr marL="421200" indent="0">
              <a:buSzPct val="71000"/>
              <a:buNone/>
            </a:pPr>
            <a:r>
              <a:rPr lang="es-ES_tradnl" dirty="0"/>
              <a:t>El Bautismo es tan importante que incluso un </a:t>
            </a:r>
            <a:r>
              <a:rPr lang="es-ES_tradnl" dirty="0" smtClean="0"/>
              <a:t>no cristiano </a:t>
            </a:r>
            <a:r>
              <a:rPr lang="es-ES_tradnl" dirty="0"/>
              <a:t>puede bautizar. Sólo tiene que tener la intención de hacer lo que hace la Iglesia cuando bautiza. </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202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1252061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primero: Los sacramentos de la Iniciación. El Bautismo</a:t>
            </a:r>
            <a:endParaRPr lang="es-ES" sz="2600" dirty="0"/>
          </a:p>
        </p:txBody>
      </p:sp>
      <p:sp>
        <p:nvSpPr>
          <p:cNvPr id="3" name="2 Marcador de contenido"/>
          <p:cNvSpPr>
            <a:spLocks noGrp="1"/>
          </p:cNvSpPr>
          <p:nvPr>
            <p:ph sz="quarter" idx="1"/>
          </p:nvPr>
        </p:nvSpPr>
        <p:spPr>
          <a:xfrm>
            <a:off x="395536" y="836712"/>
            <a:ext cx="7643192" cy="5688632"/>
          </a:xfrm>
          <a:solidFill>
            <a:srgbClr val="FFFF78"/>
          </a:solidFill>
        </p:spPr>
        <p:txBody>
          <a:bodyPr lIns="0" tIns="0" rIns="0" bIns="0">
            <a:normAutofit fontScale="85000" lnSpcReduction="10000"/>
          </a:bodyPr>
          <a:lstStyle/>
          <a:p>
            <a:pPr marL="457200" indent="-457200">
              <a:buSzPct val="71000"/>
              <a:buFont typeface="+mj-lt"/>
              <a:buAutoNum type="arabicPeriod" startAt="199"/>
            </a:pPr>
            <a:r>
              <a:rPr lang="es-ES_tradnl" i="1" dirty="0" smtClean="0"/>
              <a:t>¿</a:t>
            </a:r>
            <a:r>
              <a:rPr lang="es-ES_tradnl" i="1" dirty="0"/>
              <a:t>Es realmente el Bautismo el único camino para la salvación? </a:t>
            </a:r>
            <a:endParaRPr lang="es-ES_tradnl" i="1" dirty="0" smtClean="0"/>
          </a:p>
          <a:p>
            <a:pPr marL="421200" indent="0">
              <a:buSzPct val="71000"/>
              <a:buNone/>
            </a:pPr>
            <a:r>
              <a:rPr lang="es-ES_tradnl" b="1" dirty="0"/>
              <a:t>Para todos los que han recibido el Evangelio y han conocido que Cristo es «el camino y la verdad y la vida» (</a:t>
            </a:r>
            <a:r>
              <a:rPr lang="es-ES_tradnl" b="1" dirty="0" err="1"/>
              <a:t>Jn</a:t>
            </a:r>
            <a:r>
              <a:rPr lang="es-ES_tradnl" b="1" dirty="0"/>
              <a:t> </a:t>
            </a:r>
            <a:r>
              <a:rPr lang="es-ES" b="1" dirty="0"/>
              <a:t>14,6), </a:t>
            </a:r>
            <a:r>
              <a:rPr lang="es-ES_tradnl" b="1" dirty="0"/>
              <a:t>el Bautismo es el único acceso a Dios y a la salvación. Al mismo tiempo es cierto, sin embargo, que Cristo murió por </a:t>
            </a:r>
            <a:r>
              <a:rPr lang="es-ES_tradnl" b="1" i="1" dirty="0"/>
              <a:t>todos </a:t>
            </a:r>
            <a:r>
              <a:rPr lang="es-ES_tradnl" b="1" dirty="0"/>
              <a:t>los hombres. Por eso pueden salvarse también quienes no tuvieron oportunidad de conocer verdaderamente a Cristo ni la fe, pero, con la ayuda de la gracia, buscan a Dios con un corazón sincero y llevan una vida según su conciencia (el llamado </a:t>
            </a:r>
            <a:r>
              <a:rPr lang="es-ES_tradnl" b="1" i="1" dirty="0"/>
              <a:t>Bautismo de deseo). </a:t>
            </a:r>
            <a:r>
              <a:rPr lang="es-ES" b="1" dirty="0"/>
              <a:t>[1257-1261,1281,1283</a:t>
            </a:r>
            <a:r>
              <a:rPr lang="es-ES" b="1" dirty="0" smtClean="0"/>
              <a:t>]</a:t>
            </a:r>
            <a:endParaRPr lang="es-ES_tradnl" b="1" dirty="0" smtClean="0"/>
          </a:p>
          <a:p>
            <a:pPr marL="421200" indent="0">
              <a:buSzPct val="71000"/>
              <a:buNone/>
            </a:pPr>
            <a:r>
              <a:rPr lang="es-ES_tradnl" dirty="0"/>
              <a:t>Dios ha vinculado la salvación a los </a:t>
            </a:r>
            <a:r>
              <a:rPr lang="es-ES_tradnl" dirty="0" smtClean="0">
                <a:sym typeface="Wingdings 3"/>
              </a:rPr>
              <a:t></a:t>
            </a:r>
            <a:r>
              <a:rPr lang="es-ES_tradnl" b="1" dirty="0" smtClean="0">
                <a:hlinkClick r:id="rId2" action="ppaction://hlinkpres?slideindex=1&amp;slidetitle="/>
              </a:rPr>
              <a:t>SACRAMENTOS</a:t>
            </a:r>
            <a:r>
              <a:rPr lang="es-ES_tradnl" dirty="0" smtClean="0"/>
              <a:t>. </a:t>
            </a:r>
            <a:r>
              <a:rPr lang="es-ES_tradnl" dirty="0"/>
              <a:t>Por ello la Iglesia debe ofrecerlos incansablemente a los hombres. Abandonar la misión sería traicionar </a:t>
            </a:r>
            <a:r>
              <a:rPr lang="es-ES_tradnl" i="1" dirty="0"/>
              <a:t>el </a:t>
            </a:r>
            <a:r>
              <a:rPr lang="es-ES_tradnl" dirty="0"/>
              <a:t>encargo de Dios. Pero Dios mismo no está sujeto a </a:t>
            </a:r>
            <a:r>
              <a:rPr lang="es-ES_tradnl" i="1" dirty="0"/>
              <a:t>los </a:t>
            </a:r>
            <a:r>
              <a:rPr lang="es-ES_tradnl" dirty="0"/>
              <a:t>sacramentos. Allí donde </a:t>
            </a:r>
            <a:r>
              <a:rPr lang="es-ES_tradnl" i="1" dirty="0"/>
              <a:t>la </a:t>
            </a:r>
            <a:r>
              <a:rPr lang="es-ES_tradnl" dirty="0"/>
              <a:t>Iglesia </a:t>
            </a:r>
            <a:r>
              <a:rPr lang="es-ES_tradnl" i="1" dirty="0" smtClean="0"/>
              <a:t>—</a:t>
            </a:r>
            <a:r>
              <a:rPr lang="es-ES_tradnl" dirty="0" smtClean="0"/>
              <a:t>sea </a:t>
            </a:r>
            <a:r>
              <a:rPr lang="es-ES_tradnl" dirty="0"/>
              <a:t>por su culpa o sea por otras </a:t>
            </a:r>
            <a:r>
              <a:rPr lang="es-ES_tradnl" dirty="0" smtClean="0"/>
              <a:t>razones</a:t>
            </a:r>
            <a:r>
              <a:rPr lang="es-ES_tradnl" i="1" dirty="0" smtClean="0"/>
              <a:t>—</a:t>
            </a:r>
            <a:r>
              <a:rPr lang="es-ES_tradnl" dirty="0" smtClean="0"/>
              <a:t> </a:t>
            </a:r>
            <a:r>
              <a:rPr lang="es-ES_tradnl" dirty="0"/>
              <a:t>no llega o no tiene éxito, Dios mismo abre a </a:t>
            </a:r>
            <a:r>
              <a:rPr lang="es-ES_tradnl" i="1" dirty="0"/>
              <a:t>los </a:t>
            </a:r>
            <a:r>
              <a:rPr lang="es-ES_tradnl" dirty="0"/>
              <a:t>hombres otros caminos para la salvación en Cristo. </a:t>
            </a:r>
            <a:r>
              <a:rPr lang="es-ES_tradnl" dirty="0">
                <a:sym typeface="Wingdings 3"/>
              </a:rPr>
              <a:t></a:t>
            </a:r>
            <a:r>
              <a:rPr lang="es-ES_tradnl" dirty="0">
                <a:hlinkClick r:id="rId3" action="ppaction://hlinksldjump"/>
              </a:rPr>
              <a:t>136</a:t>
            </a:r>
            <a:r>
              <a:rPr lang="es-ES_tradnl" dirty="0"/>
              <a:t> </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203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42720412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primero: Los sacramentos de la Iniciación. El Bautismo</a:t>
            </a:r>
            <a:endParaRPr lang="es-ES" sz="2600" dirty="0"/>
          </a:p>
        </p:txBody>
      </p:sp>
      <p:sp>
        <p:nvSpPr>
          <p:cNvPr id="3" name="2 Marcador de contenido"/>
          <p:cNvSpPr>
            <a:spLocks noGrp="1"/>
          </p:cNvSpPr>
          <p:nvPr>
            <p:ph sz="quarter" idx="1"/>
          </p:nvPr>
        </p:nvSpPr>
        <p:spPr>
          <a:xfrm>
            <a:off x="395536" y="836712"/>
            <a:ext cx="7643192" cy="5688632"/>
          </a:xfrm>
          <a:solidFill>
            <a:srgbClr val="FFFF78"/>
          </a:solidFill>
        </p:spPr>
        <p:txBody>
          <a:bodyPr>
            <a:normAutofit lnSpcReduction="10000"/>
          </a:bodyPr>
          <a:lstStyle/>
          <a:p>
            <a:pPr marL="457200" indent="-457200">
              <a:buSzPct val="71000"/>
              <a:buFont typeface="+mj-lt"/>
              <a:buAutoNum type="arabicPeriod" startAt="200"/>
            </a:pPr>
            <a:r>
              <a:rPr lang="es-ES_tradnl" i="1" dirty="0" smtClean="0"/>
              <a:t> </a:t>
            </a:r>
            <a:r>
              <a:rPr lang="es-ES_tradnl" i="1" dirty="0"/>
              <a:t>¿Qué ocurre en el Bautismo? </a:t>
            </a:r>
            <a:r>
              <a:rPr lang="es-ES_tradnl" i="1" dirty="0" smtClean="0"/>
              <a:t> </a:t>
            </a:r>
          </a:p>
          <a:p>
            <a:pPr marL="421200" indent="0">
              <a:buSzPct val="71000"/>
              <a:buNone/>
            </a:pPr>
            <a:r>
              <a:rPr lang="es-ES_tradnl" b="1" dirty="0"/>
              <a:t>En el Bautismo nos convertimos en miembros del Cuerpo de Cristo, en hermanos y hermanas de nuestro Salvador e hijos de Dios. Somos liberados del pecado, arrancados de la muerte y destinados desde ese instante a una vida en la alegría de los redimidos. </a:t>
            </a:r>
            <a:r>
              <a:rPr lang="es-ES" b="1" dirty="0"/>
              <a:t>[1262-1274,1279-1280</a:t>
            </a:r>
            <a:r>
              <a:rPr lang="es-ES" b="1" dirty="0" smtClean="0"/>
              <a:t>]</a:t>
            </a:r>
            <a:endParaRPr lang="es-ES_tradnl" b="1" dirty="0" smtClean="0"/>
          </a:p>
          <a:p>
            <a:pPr marL="421200" indent="0">
              <a:buSzPct val="71000"/>
              <a:buNone/>
            </a:pPr>
            <a:r>
              <a:rPr lang="es-ES_tradnl" dirty="0"/>
              <a:t>Ser bautizado quiere decir que la</a:t>
            </a:r>
            <a:r>
              <a:rPr lang="es-ES_tradnl" i="1" dirty="0"/>
              <a:t> </a:t>
            </a:r>
            <a:r>
              <a:rPr lang="es-ES_tradnl" dirty="0"/>
              <a:t>historia de mi vida personal se sumerge en la</a:t>
            </a:r>
            <a:r>
              <a:rPr lang="es-ES_tradnl" i="1" dirty="0"/>
              <a:t> </a:t>
            </a:r>
            <a:r>
              <a:rPr lang="es-ES_tradnl" dirty="0"/>
              <a:t>corriente del</a:t>
            </a:r>
            <a:r>
              <a:rPr lang="es-ES_tradnl" i="1" dirty="0"/>
              <a:t> </a:t>
            </a:r>
            <a:r>
              <a:rPr lang="es-ES_tradnl" dirty="0"/>
              <a:t>amor de Dios. Dice el papa Benedicto XVI: «Nuestra vida pertenece a Cristo y ya no nos pertenece a nosotros. Acompañados por él, asumidos por él en su amor, estamos libres de todo temor. Él nos abraza y nos lleva allí donde vayamos; Él</a:t>
            </a:r>
            <a:r>
              <a:rPr lang="es-ES_tradnl" i="1" dirty="0"/>
              <a:t>, </a:t>
            </a:r>
            <a:r>
              <a:rPr lang="es-ES_tradnl" dirty="0"/>
              <a:t>que es la misma Vida» (07.04.2007). </a:t>
            </a:r>
            <a:r>
              <a:rPr lang="es-ES_tradnl" dirty="0">
                <a:sym typeface="Wingdings 3"/>
              </a:rPr>
              <a:t></a:t>
            </a:r>
            <a:r>
              <a:rPr lang="es-ES_tradnl" dirty="0">
                <a:hlinkClick r:id="rId2" action="ppaction://hlinksldjump"/>
              </a:rPr>
              <a:t>126</a:t>
            </a:r>
            <a:r>
              <a:rPr lang="es-ES_tradnl" dirty="0"/>
              <a:t> </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204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9418306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primero: Los sacramentos de la Iniciación. El Bautismo</a:t>
            </a:r>
            <a:endParaRPr lang="es-ES" sz="2600" dirty="0"/>
          </a:p>
        </p:txBody>
      </p:sp>
      <p:sp>
        <p:nvSpPr>
          <p:cNvPr id="3" name="2 Marcador de contenido"/>
          <p:cNvSpPr>
            <a:spLocks noGrp="1"/>
          </p:cNvSpPr>
          <p:nvPr>
            <p:ph sz="quarter" idx="1"/>
          </p:nvPr>
        </p:nvSpPr>
        <p:spPr>
          <a:xfrm>
            <a:off x="395536" y="836712"/>
            <a:ext cx="7643192" cy="5400600"/>
          </a:xfrm>
          <a:solidFill>
            <a:srgbClr val="FFFF78"/>
          </a:solidFill>
        </p:spPr>
        <p:txBody>
          <a:bodyPr>
            <a:normAutofit/>
          </a:bodyPr>
          <a:lstStyle/>
          <a:p>
            <a:pPr marL="457200" indent="-457200">
              <a:buSzPct val="71000"/>
              <a:buFont typeface="+mj-lt"/>
              <a:buAutoNum type="arabicPeriod" startAt="201"/>
            </a:pPr>
            <a:r>
              <a:rPr lang="es-ES_tradnl" i="1" dirty="0" smtClean="0"/>
              <a:t> </a:t>
            </a:r>
            <a:r>
              <a:rPr lang="es-ES_tradnl" i="1" dirty="0"/>
              <a:t>¿Qué supone recibir un nombre en el Bautismo? </a:t>
            </a:r>
            <a:endParaRPr lang="es-ES_tradnl" i="1" dirty="0" smtClean="0"/>
          </a:p>
          <a:p>
            <a:pPr marL="421200" indent="0">
              <a:buSzPct val="71000"/>
              <a:buNone/>
            </a:pPr>
            <a:r>
              <a:rPr lang="es-ES_tradnl" b="1" dirty="0"/>
              <a:t>Mediante el nombre que recibimos en el Bautismo nos dice Dios: «Te he llamado por tu nombre, tú eres mío» (</a:t>
            </a:r>
            <a:r>
              <a:rPr lang="es-ES_tradnl" b="1" dirty="0" err="1"/>
              <a:t>Is</a:t>
            </a:r>
            <a:r>
              <a:rPr lang="es-ES_tradnl" b="1" dirty="0"/>
              <a:t> 43,1). [2156-2159, 2165-2167</a:t>
            </a:r>
            <a:r>
              <a:rPr lang="es-ES_tradnl" b="1" dirty="0" smtClean="0"/>
              <a:t>]</a:t>
            </a:r>
          </a:p>
          <a:p>
            <a:pPr marL="421200" indent="0">
              <a:buSzPct val="71000"/>
              <a:buNone/>
            </a:pPr>
            <a:r>
              <a:rPr lang="es-ES_tradnl" dirty="0"/>
              <a:t>En el Bautismo el hombre no se disuelve en una divinidad anónima, sino que es confirmado precisamente en su individualidad. Estar bautizado con un nombre determinado quiere decir que Dios me conoce; me dice sí y me acepta para siempre en mi unicidad inconfundible. </a:t>
            </a:r>
            <a:r>
              <a:rPr lang="es-ES_tradnl" dirty="0">
                <a:sym typeface="Wingdings 3"/>
              </a:rPr>
              <a:t></a:t>
            </a:r>
            <a:r>
              <a:rPr lang="es-ES_tradnl" dirty="0">
                <a:hlinkClick r:id="rId2" action="ppaction://hlinksldjump"/>
              </a:rPr>
              <a:t>361</a:t>
            </a:r>
            <a:r>
              <a:rPr lang="es-ES_tradnl" dirty="0"/>
              <a:t> </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205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0626659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primero: Los sacramentos de la Iniciación. El Bautismo</a:t>
            </a:r>
            <a:endParaRPr lang="es-ES" sz="2600" dirty="0"/>
          </a:p>
        </p:txBody>
      </p:sp>
      <p:sp>
        <p:nvSpPr>
          <p:cNvPr id="3" name="2 Marcador de contenido"/>
          <p:cNvSpPr>
            <a:spLocks noGrp="1"/>
          </p:cNvSpPr>
          <p:nvPr>
            <p:ph sz="quarter" idx="1"/>
          </p:nvPr>
        </p:nvSpPr>
        <p:spPr>
          <a:xfrm>
            <a:off x="395536" y="836712"/>
            <a:ext cx="7643192" cy="5184576"/>
          </a:xfrm>
          <a:solidFill>
            <a:srgbClr val="FFFF78"/>
          </a:solidFill>
        </p:spPr>
        <p:txBody>
          <a:bodyPr>
            <a:normAutofit/>
          </a:bodyPr>
          <a:lstStyle/>
          <a:p>
            <a:pPr marL="457200" indent="-457200">
              <a:buSzPct val="71000"/>
              <a:buFont typeface="+mj-lt"/>
              <a:buAutoNum type="arabicPeriod" startAt="202"/>
            </a:pPr>
            <a:r>
              <a:rPr lang="es-ES_tradnl" i="1" dirty="0" smtClean="0"/>
              <a:t> </a:t>
            </a:r>
            <a:r>
              <a:rPr lang="es-ES_tradnl" dirty="0"/>
              <a:t>¿</a:t>
            </a:r>
            <a:r>
              <a:rPr lang="es-ES_tradnl" i="1" dirty="0"/>
              <a:t>Por qué los cristianos deben procurar elegir en el Bautismo los nombres de grandes santos? </a:t>
            </a:r>
            <a:endParaRPr lang="es-ES_tradnl" i="1" dirty="0" smtClean="0"/>
          </a:p>
          <a:p>
            <a:pPr marL="421200" indent="0">
              <a:buSzPct val="71000"/>
              <a:buNone/>
            </a:pPr>
            <a:r>
              <a:rPr lang="es-ES_tradnl" b="1" dirty="0"/>
              <a:t>No hay mejores ejemplos que los santos y tampoco mejores intercesores. Si mi patrono es un santo, tengo un amigo junto a Dios. [2156-2159, 2165</a:t>
            </a:r>
            <a:r>
              <a:rPr lang="es-ES_tradnl" b="1" dirty="0" smtClean="0"/>
              <a:t>]</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206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0687199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primero: Los sacramentos de la Iniciación. La Confirmación</a:t>
            </a:r>
            <a:endParaRPr lang="es-ES" sz="2600" dirty="0"/>
          </a:p>
        </p:txBody>
      </p:sp>
      <p:sp>
        <p:nvSpPr>
          <p:cNvPr id="3" name="2 Marcador de contenido"/>
          <p:cNvSpPr>
            <a:spLocks noGrp="1"/>
          </p:cNvSpPr>
          <p:nvPr>
            <p:ph sz="quarter" idx="1"/>
          </p:nvPr>
        </p:nvSpPr>
        <p:spPr>
          <a:xfrm>
            <a:off x="395536" y="836712"/>
            <a:ext cx="7643192" cy="5328592"/>
          </a:xfrm>
          <a:solidFill>
            <a:srgbClr val="FFFF78"/>
          </a:solidFill>
        </p:spPr>
        <p:txBody>
          <a:bodyPr>
            <a:normAutofit fontScale="85000" lnSpcReduction="20000"/>
          </a:bodyPr>
          <a:lstStyle/>
          <a:p>
            <a:pPr marL="457200" indent="-457200">
              <a:buSzPct val="71000"/>
              <a:buFont typeface="+mj-lt"/>
              <a:buAutoNum type="arabicPeriod" startAt="203"/>
            </a:pPr>
            <a:r>
              <a:rPr lang="es-ES_tradnl" i="1" dirty="0" smtClean="0"/>
              <a:t> </a:t>
            </a:r>
            <a:r>
              <a:rPr lang="es-ES_tradnl" i="1" dirty="0"/>
              <a:t>¿Qué es la Confirmación? </a:t>
            </a:r>
            <a:r>
              <a:rPr lang="es-ES_tradnl" i="1" dirty="0" smtClean="0"/>
              <a:t> </a:t>
            </a:r>
          </a:p>
          <a:p>
            <a:pPr marL="421200" indent="0">
              <a:buSzPct val="71000"/>
              <a:buNone/>
            </a:pPr>
            <a:r>
              <a:rPr lang="es-ES_tradnl" b="1" dirty="0"/>
              <a:t>La </a:t>
            </a:r>
            <a:r>
              <a:rPr lang="es-ES_tradnl" dirty="0">
                <a:sym typeface="Wingdings 3"/>
              </a:rPr>
              <a:t></a:t>
            </a:r>
            <a:r>
              <a:rPr lang="es-ES_tradnl" b="1" dirty="0">
                <a:hlinkClick r:id="rId2" action="ppaction://hlinkpres?slideindex=1&amp;slidetitle="/>
              </a:rPr>
              <a:t>CONFIRMACIÓN</a:t>
            </a:r>
            <a:r>
              <a:rPr lang="es-ES_tradnl" b="1" dirty="0"/>
              <a:t> es el </a:t>
            </a:r>
            <a:r>
              <a:rPr lang="es-ES_tradnl" dirty="0">
                <a:sym typeface="Wingdings 3"/>
              </a:rPr>
              <a:t></a:t>
            </a:r>
            <a:r>
              <a:rPr lang="es-ES_tradnl" b="1" dirty="0">
                <a:hlinkClick r:id="rId2" action="ppaction://hlinkpres?slideindex=1&amp;slidetitle="/>
              </a:rPr>
              <a:t>SACRAMENTO</a:t>
            </a:r>
            <a:r>
              <a:rPr lang="es-ES_tradnl" b="1" dirty="0"/>
              <a:t> que completa el Bautismo y en el que recibimos el don del Espíritu Santo. Quien opta libremente por una vida como hijo de Dios y bajo el signo de la imposición de las manos y la unción con el </a:t>
            </a:r>
            <a:r>
              <a:rPr lang="es-ES_tradnl" dirty="0" smtClean="0">
                <a:sym typeface="Wingdings 3"/>
              </a:rPr>
              <a:t></a:t>
            </a:r>
            <a:r>
              <a:rPr lang="es-ES_tradnl" b="1" dirty="0" smtClean="0">
                <a:hlinkClick r:id="rId2" action="ppaction://hlinkpres?slideindex=1&amp;slidetitle="/>
              </a:rPr>
              <a:t>CRISMA</a:t>
            </a:r>
            <a:r>
              <a:rPr lang="es-ES_tradnl" b="1" dirty="0" smtClean="0"/>
              <a:t> </a:t>
            </a:r>
            <a:r>
              <a:rPr lang="es-ES_tradnl" b="1" dirty="0"/>
              <a:t>pide el Espíritu de Dios, recibe la fuerza de ser testigo del amor y del poder de Dios con sus palabras y obras. Es entonces un miembro pleno y responsable de la Iglesia católica. [1285-1314</a:t>
            </a:r>
            <a:r>
              <a:rPr lang="es-ES_tradnl" b="1" dirty="0" smtClean="0"/>
              <a:t>]</a:t>
            </a:r>
          </a:p>
          <a:p>
            <a:pPr marL="421200" indent="0">
              <a:buSzPct val="71000"/>
              <a:buNone/>
            </a:pPr>
            <a:r>
              <a:rPr lang="es-ES_tradnl" dirty="0"/>
              <a:t>Cuando un entrenador manda salir al campo a un futbolista, le pone la mano en el hombro y le da sus últimas instrucciones. Así se puede entender también la Confirmación. Entramos en el campo de la vida. Se nos imponen las manos. Por el Espíritu Santo sabemos lo que debemos hacer. Nos ha motivado profundamente. Su envío resuena en nuestros oídos. Sentimos su ayuda. No queremos decepcionar la confianza que ha puesto en nosotros y vamos a ganar el partido para él. Sólo tenemos que querer y escucharle. </a:t>
            </a:r>
            <a:r>
              <a:rPr lang="es-ES_tradnl" dirty="0">
                <a:sym typeface="Wingdings 3"/>
              </a:rPr>
              <a:t></a:t>
            </a:r>
            <a:r>
              <a:rPr lang="es-ES_tradnl" dirty="0">
                <a:hlinkClick r:id="rId3" action="ppaction://hlinksldjump"/>
              </a:rPr>
              <a:t>119</a:t>
            </a:r>
            <a:r>
              <a:rPr lang="es-ES_tradnl" dirty="0"/>
              <a:t>-</a:t>
            </a:r>
            <a:r>
              <a:rPr lang="es-ES_tradnl" dirty="0">
                <a:hlinkClick r:id="rId4" action="ppaction://hlinksldjump"/>
              </a:rPr>
              <a:t>120</a:t>
            </a:r>
            <a:r>
              <a:rPr lang="es-ES_tradnl" dirty="0"/>
              <a:t> </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207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7256461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primero: Los sacramentos de la Iniciación. La Confirmación</a:t>
            </a:r>
            <a:endParaRPr lang="es-ES" sz="2600" dirty="0"/>
          </a:p>
        </p:txBody>
      </p:sp>
      <p:sp>
        <p:nvSpPr>
          <p:cNvPr id="3" name="2 Marcador de contenido"/>
          <p:cNvSpPr>
            <a:spLocks noGrp="1"/>
          </p:cNvSpPr>
          <p:nvPr>
            <p:ph sz="quarter" idx="1"/>
          </p:nvPr>
        </p:nvSpPr>
        <p:spPr>
          <a:xfrm>
            <a:off x="395536" y="836712"/>
            <a:ext cx="7643192" cy="5472608"/>
          </a:xfrm>
          <a:solidFill>
            <a:srgbClr val="FFFF78"/>
          </a:solidFill>
        </p:spPr>
        <p:txBody>
          <a:bodyPr>
            <a:normAutofit fontScale="85000" lnSpcReduction="20000"/>
          </a:bodyPr>
          <a:lstStyle/>
          <a:p>
            <a:pPr marL="457200" indent="-457200">
              <a:buSzPct val="71000"/>
              <a:buFont typeface="+mj-lt"/>
              <a:buAutoNum type="arabicPeriod" startAt="204"/>
            </a:pPr>
            <a:r>
              <a:rPr lang="es-ES_tradnl" i="1" dirty="0"/>
              <a:t>¿Qué dice la Sagrada Escritura acerca del sacramento de la Confirmación? </a:t>
            </a:r>
            <a:r>
              <a:rPr lang="es-ES_tradnl" i="1" dirty="0" smtClean="0"/>
              <a:t> </a:t>
            </a:r>
          </a:p>
          <a:p>
            <a:pPr marL="421200" indent="0">
              <a:buSzPct val="71000"/>
              <a:buNone/>
            </a:pPr>
            <a:r>
              <a:rPr lang="es-ES_tradnl" b="1" dirty="0"/>
              <a:t>Ya en el </a:t>
            </a:r>
            <a:r>
              <a:rPr lang="es-ES_tradnl" dirty="0">
                <a:sym typeface="Wingdings 3"/>
              </a:rPr>
              <a:t></a:t>
            </a:r>
            <a:r>
              <a:rPr lang="es-ES_tradnl" b="1" dirty="0">
                <a:hlinkClick r:id="rId2" action="ppaction://hlinkpres?slideindex=1&amp;slidetitle="/>
              </a:rPr>
              <a:t>ANTIGUO TESTAMENTO</a:t>
            </a:r>
            <a:r>
              <a:rPr lang="es-ES_tradnl" b="1" dirty="0"/>
              <a:t> el pueblo de Dios esperaba que el Espíritu Santo se derramaría sobre el Mesías. Jesús llevó una vida en un espíritu especial de amor y en total unión con su Padre del cielo. Este Espíritu de Jesús era el «Espíritu Santo» que anhelaba el pueblo de Israel; y era el mismo Espíritu que Jesús prometió a sus discípulos, el mismo Espíritu que descendió sobre los discípulos cincuenta días después de la Pascua, en la fiesta de Pentecostés. Y nuevamente es el mismo Espíritu Santo de Jesús quien desciende sobre aquel que recibe el </a:t>
            </a:r>
            <a:r>
              <a:rPr lang="es-ES_tradnl" b="1" dirty="0">
                <a:sym typeface="Wingdings 3"/>
              </a:rPr>
              <a:t></a:t>
            </a:r>
            <a:r>
              <a:rPr lang="es-ES_tradnl" b="1" dirty="0">
                <a:hlinkClick r:id="rId2" action="ppaction://hlinkpres?slideindex=1&amp;slidetitle="/>
              </a:rPr>
              <a:t>SACRAMENTO</a:t>
            </a:r>
            <a:r>
              <a:rPr lang="es-ES_tradnl" dirty="0"/>
              <a:t> </a:t>
            </a:r>
            <a:r>
              <a:rPr lang="es-ES_tradnl" b="1" dirty="0"/>
              <a:t>de la </a:t>
            </a:r>
            <a:r>
              <a:rPr lang="es-ES_tradnl" b="1" dirty="0">
                <a:sym typeface="Wingdings 3"/>
              </a:rPr>
              <a:t></a:t>
            </a:r>
            <a:r>
              <a:rPr lang="es-ES_tradnl" b="1" dirty="0">
                <a:hlinkClick r:id="rId2" action="ppaction://hlinkpres?slideindex=1&amp;slidetitle="/>
              </a:rPr>
              <a:t>CONFIRMACIÓN</a:t>
            </a:r>
            <a:r>
              <a:rPr lang="es-ES_tradnl" dirty="0"/>
              <a:t>. </a:t>
            </a:r>
            <a:r>
              <a:rPr lang="es-ES_tradnl" b="1" dirty="0"/>
              <a:t>[1285-1288, 1315</a:t>
            </a:r>
            <a:r>
              <a:rPr lang="es-ES_tradnl" b="1" dirty="0" smtClean="0"/>
              <a:t>]</a:t>
            </a:r>
          </a:p>
          <a:p>
            <a:pPr marL="421200" indent="0">
              <a:buSzPct val="71000"/>
              <a:buNone/>
            </a:pPr>
            <a:r>
              <a:rPr lang="es-ES_tradnl" dirty="0"/>
              <a:t>Ya en los Hechos de los </a:t>
            </a:r>
            <a:r>
              <a:rPr lang="es-ES_tradnl" dirty="0">
                <a:hlinkClick r:id="rId2" action="ppaction://hlinkpres?slideindex=1&amp;slidetitle="/>
              </a:rPr>
              <a:t>APÓSTOLES</a:t>
            </a:r>
            <a:r>
              <a:rPr lang="es-ES_tradnl" dirty="0"/>
              <a:t>, que se escribieron pocos decenios después de la muerte de Jesús, vemos a Pedro y a Juan en «viaje de Confirmación»; ambos imponen las manos a nuevos cristianos, que antes «solo estaban bautizados en el nombre del Señor Jesús», para que su corazón se llene del Espíritu Santo. </a:t>
            </a:r>
            <a:r>
              <a:rPr lang="es-ES_tradnl" dirty="0">
                <a:sym typeface="Wingdings 3"/>
              </a:rPr>
              <a:t></a:t>
            </a:r>
            <a:r>
              <a:rPr lang="es-ES_tradnl" dirty="0">
                <a:hlinkClick r:id="rId3" action="ppaction://hlinksldjump"/>
              </a:rPr>
              <a:t>113</a:t>
            </a:r>
            <a:r>
              <a:rPr lang="es-ES_tradnl" dirty="0"/>
              <a:t>-</a:t>
            </a:r>
            <a:r>
              <a:rPr lang="es-ES_tradnl" dirty="0">
                <a:hlinkClick r:id="rId4" action="ppaction://hlinksldjump"/>
              </a:rPr>
              <a:t>120</a:t>
            </a:r>
            <a:r>
              <a:rPr lang="es-ES_tradnl" dirty="0"/>
              <a:t>, </a:t>
            </a:r>
            <a:r>
              <a:rPr lang="es-ES_tradnl" dirty="0">
                <a:hlinkClick r:id="rId5" action="ppaction://hlinksldjump"/>
              </a:rPr>
              <a:t>310</a:t>
            </a:r>
            <a:r>
              <a:rPr lang="es-ES_tradnl" dirty="0"/>
              <a:t>-</a:t>
            </a:r>
            <a:r>
              <a:rPr lang="es-ES_tradnl" dirty="0">
                <a:hlinkClick r:id="rId6" action="ppaction://hlinksldjump"/>
              </a:rPr>
              <a:t>311</a:t>
            </a:r>
            <a:r>
              <a:rPr lang="es-ES_tradnl" dirty="0" smtClean="0"/>
              <a:t> </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208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7" action="ppaction://hlinksldjump"/>
              </a:rPr>
              <a:t>I</a:t>
            </a:r>
            <a:r>
              <a:rPr lang="es-ES" sz="1400" dirty="0" smtClean="0"/>
              <a:t> (1-165), </a:t>
            </a:r>
            <a:r>
              <a:rPr lang="es-ES" sz="1400" dirty="0" smtClean="0">
                <a:hlinkClick r:id="rId8" action="ppaction://hlinksldjump"/>
              </a:rPr>
              <a:t>II</a:t>
            </a:r>
            <a:r>
              <a:rPr lang="es-ES" sz="1400" dirty="0" smtClean="0"/>
              <a:t> (166-278), </a:t>
            </a:r>
            <a:r>
              <a:rPr lang="es-ES" sz="1400" dirty="0" smtClean="0">
                <a:hlinkClick r:id="rId9" action="ppaction://hlinksldjump"/>
              </a:rPr>
              <a:t>III</a:t>
            </a:r>
            <a:r>
              <a:rPr lang="es-ES" sz="1400" dirty="0" smtClean="0"/>
              <a:t> (279-468), </a:t>
            </a:r>
            <a:r>
              <a:rPr lang="es-ES" sz="1400" dirty="0" smtClean="0">
                <a:hlinkClick r:id="rId10"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125335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primero: Los sacramentos de la Iniciación. La Confirmación</a:t>
            </a:r>
            <a:endParaRPr lang="es-ES" sz="2600" dirty="0"/>
          </a:p>
        </p:txBody>
      </p:sp>
      <p:sp>
        <p:nvSpPr>
          <p:cNvPr id="3" name="2 Marcador de contenido"/>
          <p:cNvSpPr>
            <a:spLocks noGrp="1"/>
          </p:cNvSpPr>
          <p:nvPr>
            <p:ph sz="quarter" idx="1"/>
          </p:nvPr>
        </p:nvSpPr>
        <p:spPr>
          <a:xfrm>
            <a:off x="395536" y="836712"/>
            <a:ext cx="7643192" cy="5616624"/>
          </a:xfrm>
          <a:solidFill>
            <a:srgbClr val="FFFF78"/>
          </a:solidFill>
        </p:spPr>
        <p:txBody>
          <a:bodyPr lIns="0" tIns="0" rIns="0" bIns="0">
            <a:normAutofit fontScale="85000" lnSpcReduction="10000"/>
          </a:bodyPr>
          <a:lstStyle/>
          <a:p>
            <a:pPr marL="457200" indent="-457200">
              <a:buSzPct val="71000"/>
              <a:buFont typeface="+mj-lt"/>
              <a:buAutoNum type="arabicPeriod" startAt="205"/>
            </a:pPr>
            <a:r>
              <a:rPr lang="es-ES_tradnl" i="1" dirty="0"/>
              <a:t>¿Qué sucede en la Confirmación</a:t>
            </a:r>
            <a:r>
              <a:rPr lang="es-ES_tradnl" i="1" dirty="0" smtClean="0"/>
              <a:t>?</a:t>
            </a:r>
          </a:p>
          <a:p>
            <a:pPr marL="421200" indent="0">
              <a:buSzPct val="71000"/>
              <a:buNone/>
            </a:pPr>
            <a:r>
              <a:rPr lang="es-ES_tradnl" b="1" dirty="0"/>
              <a:t>En la </a:t>
            </a:r>
            <a:r>
              <a:rPr lang="es-ES_tradnl" b="1" dirty="0">
                <a:sym typeface="Wingdings 3"/>
              </a:rPr>
              <a:t></a:t>
            </a:r>
            <a:r>
              <a:rPr lang="es-ES_tradnl" b="1" dirty="0"/>
              <a:t> </a:t>
            </a:r>
            <a:r>
              <a:rPr lang="es-ES_tradnl" b="1" dirty="0">
                <a:hlinkClick r:id="rId2" action="ppaction://hlinkpres?slideindex=1&amp;slidetitle="/>
              </a:rPr>
              <a:t>CONFIRMACIÓN</a:t>
            </a:r>
            <a:r>
              <a:rPr lang="es-ES_tradnl" b="1" dirty="0"/>
              <a:t> el alma de un cristiano bautizado queda marcada con un sello indeleble que sólo se puede recibir una vez y que marca a esta persona para siempre como cristiano. El don del Espíritu Santo es la fuerza de lo alto en la que esta persona realiza la gracia de su Bautismo a través de su vida y es «testigo» de Cristo. [1302-1305, </a:t>
            </a:r>
            <a:r>
              <a:rPr lang="es-ES_tradnl" b="1" dirty="0" smtClean="0"/>
              <a:t>1317]</a:t>
            </a:r>
          </a:p>
          <a:p>
            <a:pPr marL="421200" indent="0">
              <a:buSzPct val="71000"/>
              <a:buNone/>
            </a:pPr>
            <a:r>
              <a:rPr lang="es-ES_tradnl" dirty="0"/>
              <a:t>Confirmarse quiere decir hacer un «contrato» con Dios. El confirmando dice: Sí, Dios mío, creo en ti. Dame el Espíritu Santo para pertenecerte totalmente, para no separarme nunca de ti y para dar testimonio de ti toda mi vida en cuerpo y alma, con hechos y palabras. en los días buenos y en los días malos. Y Dios dice: Sí, hijo mío, yo también creo en ti, y te concederé mi Espíritu, me doy yo mismo. Te perteneceré totalmente. No me separaré de ti nunca, ni en esta vida ni en la eterna. Estaré en tu cuerpo y en tu alma, en tus hechos y palabras. Incluso cuando tú me olvides, yo estaré ahí, tanto en los días buenos como en los malos. </a:t>
            </a:r>
            <a:r>
              <a:rPr lang="es-ES_tradnl" b="1" dirty="0" smtClean="0">
                <a:sym typeface="Wingdings 3"/>
              </a:rPr>
              <a:t></a:t>
            </a:r>
            <a:r>
              <a:rPr lang="es-ES_tradnl" dirty="0" smtClean="0">
                <a:hlinkClick r:id="rId3" action="ppaction://hlinksldjump"/>
              </a:rPr>
              <a:t>120</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209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2599761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580926"/>
          </a:xfrm>
        </p:spPr>
        <p:txBody>
          <a:bodyPr>
            <a:normAutofit/>
          </a:bodyPr>
          <a:lstStyle/>
          <a:p>
            <a:r>
              <a:rPr lang="es-ES" sz="2600" dirty="0" smtClean="0"/>
              <a:t>Capítulo II: Dios nos sale al encuentro</a:t>
            </a:r>
            <a:endParaRPr lang="es-ES" sz="2600" dirty="0"/>
          </a:p>
        </p:txBody>
      </p:sp>
      <p:sp>
        <p:nvSpPr>
          <p:cNvPr id="3" name="2 Marcador de contenido"/>
          <p:cNvSpPr>
            <a:spLocks noGrp="1"/>
          </p:cNvSpPr>
          <p:nvPr>
            <p:ph sz="quarter" idx="1"/>
          </p:nvPr>
        </p:nvSpPr>
        <p:spPr>
          <a:xfrm>
            <a:off x="457200" y="836712"/>
            <a:ext cx="7467600" cy="4320480"/>
          </a:xfrm>
          <a:solidFill>
            <a:srgbClr val="FAFA78"/>
          </a:solidFill>
        </p:spPr>
        <p:txBody>
          <a:bodyPr lIns="0" tIns="0" rIns="0" bIns="0">
            <a:normAutofit/>
          </a:bodyPr>
          <a:lstStyle/>
          <a:p>
            <a:pPr marL="457200" indent="-457200">
              <a:buFont typeface="+mj-lt"/>
              <a:buAutoNum type="arabicPeriod" startAt="19"/>
            </a:pPr>
            <a:r>
              <a:rPr lang="es-ES_tradnl" i="1" dirty="0" smtClean="0"/>
              <a:t>¿Qué función tiene la Sagrada Escritura en la Iglesia?</a:t>
            </a:r>
          </a:p>
          <a:p>
            <a:pPr marL="457200" indent="0">
              <a:buNone/>
            </a:pPr>
            <a:r>
              <a:rPr lang="es-ES_tradnl" b="1" dirty="0" smtClean="0"/>
              <a:t>La </a:t>
            </a:r>
            <a:r>
              <a:rPr lang="es-ES_tradnl" b="1" dirty="0" smtClean="0">
                <a:sym typeface="Wingdings 3"/>
              </a:rPr>
              <a:t></a:t>
            </a:r>
            <a:r>
              <a:rPr lang="es-ES_tradnl" b="1" dirty="0" smtClean="0"/>
              <a:t> </a:t>
            </a:r>
            <a:r>
              <a:rPr lang="es-ES_tradnl" b="1" dirty="0" smtClean="0">
                <a:hlinkClick r:id="rId3" action="ppaction://hlinkpres?slideindex=1&amp;slidetitle="/>
              </a:rPr>
              <a:t>IGLESIA</a:t>
            </a:r>
            <a:r>
              <a:rPr lang="es-ES_tradnl" b="1" dirty="0" smtClean="0"/>
              <a:t> saca su vida y su fuerza de la Sagrada Escritura. [103-104, 131-133, 141]</a:t>
            </a:r>
          </a:p>
          <a:p>
            <a:pPr marL="457200" indent="0">
              <a:buNone/>
            </a:pPr>
            <a:r>
              <a:rPr lang="es-ES_tradnl" dirty="0" smtClean="0"/>
              <a:t>Con la excepción de la presencia de Cristo en la sagrada </a:t>
            </a:r>
            <a:r>
              <a:rPr lang="es-ES_tradnl" dirty="0" smtClean="0">
                <a:sym typeface="Wingdings 3"/>
              </a:rPr>
              <a:t></a:t>
            </a:r>
            <a:r>
              <a:rPr lang="es-ES_tradnl" dirty="0" smtClean="0"/>
              <a:t> </a:t>
            </a:r>
            <a:r>
              <a:rPr lang="es-ES_tradnl" dirty="0" smtClean="0">
                <a:hlinkClick r:id="rId3" action="ppaction://hlinkpres?slideindex=1&amp;slidetitle="/>
              </a:rPr>
              <a:t>EUCARISTÍA</a:t>
            </a:r>
            <a:r>
              <a:rPr lang="es-ES_tradnl" dirty="0" smtClean="0"/>
              <a:t>, no hay nada que la </a:t>
            </a:r>
            <a:r>
              <a:rPr lang="es-ES_tradnl" dirty="0" smtClean="0">
                <a:sym typeface="Wingdings 3"/>
              </a:rPr>
              <a:t></a:t>
            </a:r>
            <a:r>
              <a:rPr lang="es-ES_tradnl" dirty="0" smtClean="0"/>
              <a:t> </a:t>
            </a:r>
            <a:r>
              <a:rPr lang="es-ES_tradnl" dirty="0" smtClean="0">
                <a:hlinkClick r:id="rId3" action="ppaction://hlinkpres?slideindex=1&amp;slidetitle="/>
              </a:rPr>
              <a:t>IGLESIA</a:t>
            </a:r>
            <a:r>
              <a:rPr lang="es-ES_tradnl" dirty="0" smtClean="0"/>
              <a:t> venere más reverentemente que la presencia de Cristo en la Sagrada Escritura. En la Santa Misa acogemos en pie el Evangelio, porque en las palabras humanas que escuchamos es Dios mismo quien nos habla. </a:t>
            </a:r>
            <a:r>
              <a:rPr lang="es-ES_tradnl" dirty="0" smtClean="0">
                <a:sym typeface="Wingdings 3"/>
              </a:rPr>
              <a:t></a:t>
            </a:r>
            <a:r>
              <a:rPr lang="es-ES_tradnl" dirty="0" smtClean="0">
                <a:hlinkClick r:id="rId4" action="ppaction://hlinksldjump"/>
              </a:rPr>
              <a:t>128</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21</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primero: Los sacramentos de la Iniciación. La Confirmación</a:t>
            </a:r>
            <a:endParaRPr lang="es-ES" sz="2600" dirty="0"/>
          </a:p>
        </p:txBody>
      </p:sp>
      <p:sp>
        <p:nvSpPr>
          <p:cNvPr id="3" name="2 Marcador de contenido"/>
          <p:cNvSpPr>
            <a:spLocks noGrp="1"/>
          </p:cNvSpPr>
          <p:nvPr>
            <p:ph sz="quarter" idx="1"/>
          </p:nvPr>
        </p:nvSpPr>
        <p:spPr>
          <a:xfrm>
            <a:off x="395536" y="836712"/>
            <a:ext cx="7643192" cy="5616624"/>
          </a:xfrm>
          <a:solidFill>
            <a:srgbClr val="FFFF78"/>
          </a:solidFill>
        </p:spPr>
        <p:txBody>
          <a:bodyPr>
            <a:normAutofit fontScale="92500" lnSpcReduction="20000"/>
          </a:bodyPr>
          <a:lstStyle/>
          <a:p>
            <a:pPr marL="457200" indent="-457200">
              <a:buSzPct val="71000"/>
              <a:buFont typeface="+mj-lt"/>
              <a:buAutoNum type="arabicPeriod" startAt="206"/>
            </a:pPr>
            <a:r>
              <a:rPr lang="es-ES_tradnl" i="1" dirty="0" smtClean="0"/>
              <a:t>¿Quién </a:t>
            </a:r>
            <a:r>
              <a:rPr lang="es-ES_tradnl" i="1" dirty="0"/>
              <a:t>puede ser confirmado y qué se exige a quien solicita la Confirmación</a:t>
            </a:r>
            <a:r>
              <a:rPr lang="es-ES_tradnl" i="1" dirty="0" smtClean="0"/>
              <a:t>?</a:t>
            </a:r>
          </a:p>
          <a:p>
            <a:pPr marL="421200" indent="0">
              <a:buSzPct val="71000"/>
              <a:buNone/>
            </a:pPr>
            <a:r>
              <a:rPr lang="es-ES_tradnl" b="1" dirty="0"/>
              <a:t>Todo cristiano católico que ha recibido el </a:t>
            </a:r>
            <a:r>
              <a:rPr lang="es-ES_tradnl" b="1" dirty="0">
                <a:sym typeface="Wingdings 3"/>
              </a:rPr>
              <a:t></a:t>
            </a:r>
            <a:r>
              <a:rPr lang="es-ES_tradnl" b="1" dirty="0">
                <a:hlinkClick r:id="rId2" action="ppaction://hlinkpres?slideindex=1&amp;slidetitle="/>
              </a:rPr>
              <a:t>SACRAMENTO</a:t>
            </a:r>
            <a:r>
              <a:rPr lang="es-ES_tradnl" b="1" dirty="0"/>
              <a:t> del Bautismo y que está en «estado de gracia», puede ser admitido a la </a:t>
            </a:r>
            <a:r>
              <a:rPr lang="es-ES_tradnl" b="1" dirty="0" smtClean="0">
                <a:sym typeface="Wingdings 3"/>
              </a:rPr>
              <a:t></a:t>
            </a:r>
            <a:r>
              <a:rPr lang="es-ES_tradnl" b="1" dirty="0" smtClean="0">
                <a:hlinkClick r:id="rId2" action="ppaction://hlinkpres?slideindex=1&amp;slidetitle="/>
              </a:rPr>
              <a:t>CONFIRMACIÓN</a:t>
            </a:r>
            <a:r>
              <a:rPr lang="es-ES_tradnl" b="1" dirty="0"/>
              <a:t>. [1306-1311,1319]</a:t>
            </a:r>
            <a:endParaRPr lang="es-ES_tradnl" b="1" dirty="0" smtClean="0"/>
          </a:p>
          <a:p>
            <a:pPr marL="421200" indent="0">
              <a:buSzPct val="71000"/>
              <a:buNone/>
            </a:pPr>
            <a:r>
              <a:rPr lang="es-ES_tradnl" dirty="0"/>
              <a:t>Estar en «estado de gracia» quiere decir no haber cometido ningún pecado grave (pecado mortal). Por un pecado mortal el cristiano se separa de Dios y sólo puede ser reconciliado de nuevo con él mediante la Confesión. Un (niño </a:t>
            </a:r>
            <a:r>
              <a:rPr lang="es-ES_tradnl" dirty="0" smtClean="0"/>
              <a:t>o joven</a:t>
            </a:r>
            <a:r>
              <a:rPr lang="es-ES_tradnl" dirty="0"/>
              <a:t>) cristiano que se prepara para recibir la Confirmación se encuentra en una de las fases más importantes de su vida. Por ello hará todo lo posible para comprender la fe con su corazón y con su inteligencia; pedirá el Espíritu Santo a solas y con otros; se reconciliará de varios modos consigo mismo, con las personas de su entorno y con Dios; aquí tiene su sentido la Confesión, que acerca también más a Dios aun cuando no se haya cometido ningún pecado grave. </a:t>
            </a:r>
            <a:r>
              <a:rPr lang="es-ES_tradnl" b="1" dirty="0" smtClean="0">
                <a:sym typeface="Wingdings 3"/>
              </a:rPr>
              <a:t></a:t>
            </a:r>
            <a:r>
              <a:rPr lang="es-ES_tradnl" dirty="0" smtClean="0">
                <a:hlinkClick r:id="rId3" action="ppaction://hlinksldjump"/>
              </a:rPr>
              <a:t>316</a:t>
            </a:r>
            <a:r>
              <a:rPr lang="es-ES_tradnl" dirty="0" smtClean="0"/>
              <a:t>-</a:t>
            </a:r>
            <a:r>
              <a:rPr lang="es-ES_tradnl" dirty="0" smtClean="0">
                <a:hlinkClick r:id="rId4" action="ppaction://hlinksldjump"/>
              </a:rPr>
              <a:t>317</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210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8286221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primero: Los sacramentos de la Iniciación. La Confirmación</a:t>
            </a:r>
            <a:endParaRPr lang="es-ES" sz="2600" dirty="0"/>
          </a:p>
        </p:txBody>
      </p:sp>
      <p:sp>
        <p:nvSpPr>
          <p:cNvPr id="3" name="2 Marcador de contenido"/>
          <p:cNvSpPr>
            <a:spLocks noGrp="1"/>
          </p:cNvSpPr>
          <p:nvPr>
            <p:ph sz="quarter" idx="1"/>
          </p:nvPr>
        </p:nvSpPr>
        <p:spPr>
          <a:xfrm>
            <a:off x="395536" y="836712"/>
            <a:ext cx="7643192" cy="5256584"/>
          </a:xfrm>
          <a:solidFill>
            <a:srgbClr val="FFFF78"/>
          </a:solidFill>
        </p:spPr>
        <p:txBody>
          <a:bodyPr>
            <a:normAutofit/>
          </a:bodyPr>
          <a:lstStyle/>
          <a:p>
            <a:pPr marL="457200" indent="-457200">
              <a:buSzPct val="71000"/>
              <a:buFont typeface="+mj-lt"/>
              <a:buAutoNum type="arabicPeriod" startAt="207"/>
            </a:pPr>
            <a:r>
              <a:rPr lang="es-ES_tradnl" i="1" dirty="0"/>
              <a:t>¿ Quién puede administrar la Confirmación?</a:t>
            </a:r>
            <a:endParaRPr lang="es-ES_tradnl" i="1" dirty="0" smtClean="0"/>
          </a:p>
          <a:p>
            <a:pPr marL="421200" indent="0">
              <a:buSzPct val="71000"/>
              <a:buNone/>
            </a:pPr>
            <a:r>
              <a:rPr lang="es-ES_tradnl" b="1" dirty="0"/>
              <a:t>El </a:t>
            </a:r>
            <a:r>
              <a:rPr lang="es-ES_tradnl" b="1" dirty="0" smtClean="0">
                <a:sym typeface="Wingdings 3"/>
              </a:rPr>
              <a:t></a:t>
            </a:r>
            <a:r>
              <a:rPr lang="es-ES_tradnl" b="1" dirty="0" smtClean="0">
                <a:hlinkClick r:id="rId2" action="ppaction://hlinkpres?slideindex=1&amp;slidetitle="/>
              </a:rPr>
              <a:t>SACRAMENTO</a:t>
            </a:r>
            <a:r>
              <a:rPr lang="es-ES_tradnl" b="1" dirty="0" smtClean="0"/>
              <a:t> </a:t>
            </a:r>
            <a:r>
              <a:rPr lang="es-ES_tradnl" b="1" dirty="0"/>
              <a:t>de la </a:t>
            </a:r>
            <a:r>
              <a:rPr lang="es-ES_tradnl" b="1" dirty="0" smtClean="0">
                <a:sym typeface="Wingdings 3"/>
              </a:rPr>
              <a:t></a:t>
            </a:r>
            <a:r>
              <a:rPr lang="es-ES_tradnl" b="1" dirty="0" smtClean="0">
                <a:hlinkClick r:id="rId2" action="ppaction://hlinkpres?slideindex=1&amp;slidetitle="/>
              </a:rPr>
              <a:t>CONFIRMACIÓN</a:t>
            </a:r>
            <a:r>
              <a:rPr lang="es-ES_tradnl" b="1" dirty="0" smtClean="0"/>
              <a:t> </a:t>
            </a:r>
            <a:r>
              <a:rPr lang="es-ES_tradnl" b="1" dirty="0"/>
              <a:t>es administrado normalmente por el </a:t>
            </a:r>
            <a:r>
              <a:rPr lang="es-ES_tradnl" b="1" dirty="0" smtClean="0">
                <a:sym typeface="Wingdings 3"/>
              </a:rPr>
              <a:t></a:t>
            </a:r>
            <a:r>
              <a:rPr lang="es-ES_tradnl" b="1" dirty="0" smtClean="0">
                <a:hlinkClick r:id="rId2" action="ppaction://hlinkpres?slideindex=1&amp;slidetitle="/>
              </a:rPr>
              <a:t>OBISPO</a:t>
            </a:r>
            <a:r>
              <a:rPr lang="es-ES_tradnl" b="1" dirty="0"/>
              <a:t>. Si fuera necesario, el obispo puede encomendárselo a un </a:t>
            </a:r>
            <a:r>
              <a:rPr lang="es-ES_tradnl" b="1" dirty="0" smtClean="0">
                <a:sym typeface="Wingdings 3"/>
              </a:rPr>
              <a:t></a:t>
            </a:r>
            <a:r>
              <a:rPr lang="es-ES_tradnl" b="1" dirty="0" smtClean="0">
                <a:hlinkClick r:id="rId2" action="ppaction://hlinkpres?slideindex=1&amp;slidetitle="/>
              </a:rPr>
              <a:t>SACERDOTE</a:t>
            </a:r>
            <a:r>
              <a:rPr lang="es-ES_tradnl" b="1" dirty="0"/>
              <a:t>. En peligro de muerte cualquier sacerdote puede administrar la Confirmación. [1312-1314</a:t>
            </a:r>
            <a:r>
              <a:rPr lang="es-ES_tradnl" b="1" dirty="0" smtClean="0"/>
              <a:t>]</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211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5309062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primero: Los sacramentos de la Iniciación. La Eucaristía</a:t>
            </a:r>
            <a:endParaRPr lang="es-ES" sz="2600" dirty="0"/>
          </a:p>
        </p:txBody>
      </p:sp>
      <p:sp>
        <p:nvSpPr>
          <p:cNvPr id="3" name="2 Marcador de contenido"/>
          <p:cNvSpPr>
            <a:spLocks noGrp="1"/>
          </p:cNvSpPr>
          <p:nvPr>
            <p:ph sz="quarter" idx="1"/>
          </p:nvPr>
        </p:nvSpPr>
        <p:spPr>
          <a:xfrm>
            <a:off x="395536" y="836712"/>
            <a:ext cx="7643192" cy="5544616"/>
          </a:xfrm>
          <a:solidFill>
            <a:srgbClr val="FFFF78"/>
          </a:solidFill>
        </p:spPr>
        <p:txBody>
          <a:bodyPr>
            <a:normAutofit fontScale="70000" lnSpcReduction="20000"/>
          </a:bodyPr>
          <a:lstStyle/>
          <a:p>
            <a:pPr marL="457200" indent="-457200">
              <a:buSzPct val="71000"/>
              <a:buFont typeface="+mj-lt"/>
              <a:buAutoNum type="arabicPeriod" startAt="208"/>
            </a:pPr>
            <a:r>
              <a:rPr lang="es-ES_tradnl" i="1" dirty="0" smtClean="0"/>
              <a:t> </a:t>
            </a:r>
            <a:r>
              <a:rPr lang="es-ES_tradnl" i="1" dirty="0"/>
              <a:t>¿Qué es la Sagrada Eucaristía?</a:t>
            </a:r>
            <a:endParaRPr lang="es-ES_tradnl" i="1" dirty="0" smtClean="0"/>
          </a:p>
          <a:p>
            <a:pPr marL="421200" indent="0">
              <a:buSzPct val="71000"/>
              <a:buNone/>
            </a:pPr>
            <a:r>
              <a:rPr lang="es-ES_tradnl" b="1" dirty="0"/>
              <a:t>La Sagrada </a:t>
            </a:r>
            <a:r>
              <a:rPr lang="es-ES_tradnl" b="1" dirty="0" smtClean="0">
                <a:sym typeface="Wingdings 3"/>
              </a:rPr>
              <a:t></a:t>
            </a:r>
            <a:r>
              <a:rPr lang="es-ES_tradnl" b="1" dirty="0" smtClean="0">
                <a:hlinkClick r:id="rId2" action="ppaction://hlinkpres?slideindex=1&amp;slidetitle="/>
              </a:rPr>
              <a:t>EUCARISTÍA</a:t>
            </a:r>
            <a:r>
              <a:rPr lang="es-ES_tradnl" b="1" dirty="0" smtClean="0"/>
              <a:t> </a:t>
            </a:r>
            <a:r>
              <a:rPr lang="es-ES_tradnl" b="1" dirty="0"/>
              <a:t>es el </a:t>
            </a:r>
            <a:r>
              <a:rPr lang="es-ES_tradnl" b="1" dirty="0" smtClean="0">
                <a:sym typeface="Wingdings 3"/>
              </a:rPr>
              <a:t></a:t>
            </a:r>
            <a:r>
              <a:rPr lang="es-ES_tradnl" b="1" dirty="0" smtClean="0">
                <a:hlinkClick r:id="rId2" action="ppaction://hlinkpres?slideindex=1&amp;slidetitle="/>
              </a:rPr>
              <a:t>SACRAMENTO</a:t>
            </a:r>
            <a:r>
              <a:rPr lang="es-ES_tradnl" b="1" dirty="0" smtClean="0"/>
              <a:t> </a:t>
            </a:r>
            <a:r>
              <a:rPr lang="es-ES_tradnl" b="1" dirty="0"/>
              <a:t>en el que Jesús entrega por nosotros su Cuerpo y su Sangre: a sí mismo, para que también nosotros nos entreguemos a él con amor y nos unamos a él en la Sagrada </a:t>
            </a:r>
            <a:r>
              <a:rPr lang="es-ES_tradnl" b="1" dirty="0">
                <a:sym typeface="Wingdings 3"/>
              </a:rPr>
              <a:t></a:t>
            </a:r>
            <a:r>
              <a:rPr lang="es-ES_tradnl" b="1" dirty="0"/>
              <a:t> </a:t>
            </a:r>
            <a:r>
              <a:rPr lang="es-ES_tradnl" b="1" dirty="0">
                <a:hlinkClick r:id="rId2" action="ppaction://hlinkpres?slideindex=1&amp;slidetitle="/>
              </a:rPr>
              <a:t>COMUNIÓN</a:t>
            </a:r>
            <a:r>
              <a:rPr lang="es-ES_tradnl" b="1" dirty="0"/>
              <a:t>. Así nos unimos al único Cuerpo de Cristo, la Iglesia. [1322,1324,1409</a:t>
            </a:r>
            <a:r>
              <a:rPr lang="es-ES_tradnl" b="1" dirty="0" smtClean="0"/>
              <a:t>]</a:t>
            </a:r>
          </a:p>
          <a:p>
            <a:pPr marL="421200" indent="0">
              <a:buSzPct val="71000"/>
              <a:buNone/>
            </a:pPr>
            <a:r>
              <a:rPr lang="es-ES_tradnl" dirty="0"/>
              <a:t>Después del Bautismo y la </a:t>
            </a:r>
            <a:r>
              <a:rPr lang="es-ES_tradnl" b="1" dirty="0" smtClean="0">
                <a:sym typeface="Wingdings 3"/>
              </a:rPr>
              <a:t></a:t>
            </a:r>
            <a:r>
              <a:rPr lang="es-ES_tradnl" dirty="0" smtClean="0">
                <a:hlinkClick r:id="rId2" action="ppaction://hlinkpres?slideindex=1&amp;slidetitle="/>
              </a:rPr>
              <a:t>CONFIRMACIÓN</a:t>
            </a:r>
            <a:r>
              <a:rPr lang="es-ES_tradnl" dirty="0"/>
              <a:t>, la </a:t>
            </a:r>
            <a:r>
              <a:rPr lang="es-ES_tradnl" b="1" dirty="0" smtClean="0">
                <a:sym typeface="Wingdings 3"/>
              </a:rPr>
              <a:t></a:t>
            </a:r>
            <a:r>
              <a:rPr lang="es-ES_tradnl" dirty="0" smtClean="0">
                <a:hlinkClick r:id="rId2" action="ppaction://hlinkpres?slideindex=1&amp;slidetitle="/>
              </a:rPr>
              <a:t>EUCARISTÍA</a:t>
            </a:r>
            <a:r>
              <a:rPr lang="es-ES_tradnl" dirty="0" smtClean="0"/>
              <a:t> </a:t>
            </a:r>
            <a:r>
              <a:rPr lang="es-ES_tradnl" dirty="0"/>
              <a:t>es el tercer sacramento de la iniciación </a:t>
            </a:r>
            <a:r>
              <a:rPr lang="es-ES_tradnl" dirty="0" smtClean="0"/>
              <a:t>cristiana.</a:t>
            </a:r>
          </a:p>
          <a:p>
            <a:pPr marL="421200" indent="0">
              <a:buSzPct val="71000"/>
              <a:buNone/>
            </a:pPr>
            <a:r>
              <a:rPr lang="es-ES_tradnl" dirty="0" smtClean="0"/>
              <a:t>La </a:t>
            </a:r>
            <a:r>
              <a:rPr lang="es-ES_tradnl" dirty="0"/>
              <a:t>Eucaristía es el centro misterioso de todos los sacramentos, porque el sacrificio histórico de Jesús en la Cruz se hace presente durante la transubstanciación de un modo oculto e incruento. De este modo la celebración eucarística es «la fuente y cima de toda la vida cristiana» (Concilio Vaticano II, </a:t>
            </a:r>
            <a:r>
              <a:rPr lang="es-ES_tradnl" i="1" dirty="0" smtClean="0"/>
              <a:t>Lumen </a:t>
            </a:r>
            <a:r>
              <a:rPr lang="es-ES_tradnl" i="1" dirty="0" err="1" smtClean="0"/>
              <a:t>gentium</a:t>
            </a:r>
            <a:r>
              <a:rPr lang="es-ES_tradnl" dirty="0" smtClean="0"/>
              <a:t> </a:t>
            </a:r>
            <a:r>
              <a:rPr lang="es-ES_tradnl" dirty="0"/>
              <a:t>[LG 11]). A ella está orientado todo; más allá de ella no hay nada mayor que se pueda </a:t>
            </a:r>
            <a:r>
              <a:rPr lang="es-ES_tradnl" dirty="0" smtClean="0"/>
              <a:t>alcanzar.</a:t>
            </a:r>
          </a:p>
          <a:p>
            <a:pPr marL="421200" indent="0">
              <a:buSzPct val="71000"/>
              <a:buNone/>
            </a:pPr>
            <a:r>
              <a:rPr lang="es-ES_tradnl" dirty="0" smtClean="0"/>
              <a:t>Cuando </a:t>
            </a:r>
            <a:r>
              <a:rPr lang="es-ES_tradnl" dirty="0"/>
              <a:t>comemos el pan partido, nos unimos con el amor de Jesús, que entregó por nosotros su cuerpo en la Cruz; cuando bebemos del cáliz, nos unimos con aquel que en su entrega derramó incluso su </a:t>
            </a:r>
            <a:r>
              <a:rPr lang="es-ES_tradnl" dirty="0" smtClean="0"/>
              <a:t>Sangre.</a:t>
            </a:r>
          </a:p>
          <a:p>
            <a:pPr marL="421200" indent="0">
              <a:buSzPct val="71000"/>
              <a:buNone/>
            </a:pPr>
            <a:r>
              <a:rPr lang="es-ES_tradnl" dirty="0" smtClean="0"/>
              <a:t>Nosotros </a:t>
            </a:r>
            <a:r>
              <a:rPr lang="es-ES_tradnl" dirty="0"/>
              <a:t>no hemos inventado este rito. Jesús mismo celebró con sus discípulos la Última Cena y anticipó en ella su muerte; se dio a sus discípulos bajo los signos de pan y vino y exhortó a que, desde entonces, y después de su muerte, celebraran la </a:t>
            </a:r>
            <a:r>
              <a:rPr lang="es-ES_tradnl" b="1" dirty="0">
                <a:sym typeface="Wingdings 3"/>
              </a:rPr>
              <a:t></a:t>
            </a:r>
            <a:r>
              <a:rPr lang="es-ES_tradnl" dirty="0"/>
              <a:t> EUCARISTÍA: «Haced esto en memoria mía» (1 </a:t>
            </a:r>
            <a:r>
              <a:rPr lang="es-ES_tradnl" dirty="0" err="1"/>
              <a:t>Cor</a:t>
            </a:r>
            <a:r>
              <a:rPr lang="es-ES_tradnl" dirty="0"/>
              <a:t> 11,24). </a:t>
            </a:r>
            <a:r>
              <a:rPr lang="es-ES_tradnl" b="1" dirty="0">
                <a:sym typeface="Wingdings 3"/>
              </a:rPr>
              <a:t></a:t>
            </a:r>
            <a:r>
              <a:rPr lang="es-ES_tradnl" dirty="0"/>
              <a:t> </a:t>
            </a:r>
            <a:r>
              <a:rPr lang="es-ES_tradnl" dirty="0">
                <a:hlinkClick r:id="rId3" action="ppaction://hlinksldjump"/>
              </a:rPr>
              <a:t>126</a:t>
            </a:r>
            <a:r>
              <a:rPr lang="es-ES_tradnl" dirty="0"/>
              <a:t>,</a:t>
            </a:r>
            <a:r>
              <a:rPr lang="es-ES_tradnl" dirty="0">
                <a:hlinkClick r:id="rId4" action="ppaction://hlinksldjump"/>
              </a:rPr>
              <a:t>193</a:t>
            </a:r>
            <a:r>
              <a:rPr lang="es-ES_tradnl" dirty="0"/>
              <a:t>,</a:t>
            </a:r>
            <a:r>
              <a:rPr lang="es-ES_tradnl" dirty="0">
                <a:hlinkClick r:id="rId5" action="ppaction://hlinksldjump"/>
              </a:rPr>
              <a:t>217</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212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6" action="ppaction://hlinksldjump"/>
              </a:rPr>
              <a:t>I</a:t>
            </a:r>
            <a:r>
              <a:rPr lang="es-ES" sz="1400" dirty="0" smtClean="0"/>
              <a:t> (1-165), </a:t>
            </a:r>
            <a:r>
              <a:rPr lang="es-ES" sz="1400" dirty="0" smtClean="0">
                <a:hlinkClick r:id="rId7" action="ppaction://hlinksldjump"/>
              </a:rPr>
              <a:t>II</a:t>
            </a:r>
            <a:r>
              <a:rPr lang="es-ES" sz="1400" dirty="0" smtClean="0"/>
              <a:t> (166-278), </a:t>
            </a:r>
            <a:r>
              <a:rPr lang="es-ES" sz="1400" dirty="0" smtClean="0">
                <a:hlinkClick r:id="rId8" action="ppaction://hlinksldjump"/>
              </a:rPr>
              <a:t>III</a:t>
            </a:r>
            <a:r>
              <a:rPr lang="es-ES" sz="1400" dirty="0" smtClean="0"/>
              <a:t> (279-468), </a:t>
            </a:r>
            <a:r>
              <a:rPr lang="es-ES" sz="1400" dirty="0" smtClean="0">
                <a:hlinkClick r:id="rId9"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7851832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primero: Los sacramentos de la Iniciación. La Eucaristía</a:t>
            </a:r>
            <a:endParaRPr lang="es-ES" sz="2600" dirty="0"/>
          </a:p>
        </p:txBody>
      </p:sp>
      <p:sp>
        <p:nvSpPr>
          <p:cNvPr id="3" name="2 Marcador de contenido"/>
          <p:cNvSpPr>
            <a:spLocks noGrp="1"/>
          </p:cNvSpPr>
          <p:nvPr>
            <p:ph sz="quarter" idx="1"/>
          </p:nvPr>
        </p:nvSpPr>
        <p:spPr>
          <a:xfrm>
            <a:off x="395536" y="836712"/>
            <a:ext cx="7643192" cy="5256584"/>
          </a:xfrm>
          <a:solidFill>
            <a:srgbClr val="FFFF78"/>
          </a:solidFill>
        </p:spPr>
        <p:txBody>
          <a:bodyPr>
            <a:normAutofit/>
          </a:bodyPr>
          <a:lstStyle/>
          <a:p>
            <a:pPr marL="457200" indent="-457200">
              <a:buSzPct val="71000"/>
              <a:buFont typeface="+mj-lt"/>
              <a:buAutoNum type="arabicPeriod" startAt="209"/>
            </a:pPr>
            <a:r>
              <a:rPr lang="es-ES_tradnl" i="1" dirty="0" smtClean="0"/>
              <a:t> </a:t>
            </a:r>
            <a:r>
              <a:rPr lang="es-ES_tradnl" i="1" dirty="0"/>
              <a:t>¿Cuándo instituyó Jesús la Eucaristía?</a:t>
            </a:r>
            <a:endParaRPr lang="es-ES_tradnl" i="1" dirty="0" smtClean="0"/>
          </a:p>
          <a:p>
            <a:pPr marL="421200" indent="0">
              <a:buSzPct val="71000"/>
              <a:buNone/>
            </a:pPr>
            <a:r>
              <a:rPr lang="es-ES_tradnl" b="1" dirty="0"/>
              <a:t>Jesús instituyó la Sagrada </a:t>
            </a:r>
            <a:r>
              <a:rPr lang="es-ES_tradnl" b="1" dirty="0" smtClean="0">
                <a:sym typeface="Wingdings 3"/>
              </a:rPr>
              <a:t></a:t>
            </a:r>
            <a:r>
              <a:rPr lang="es-ES_tradnl" b="1" dirty="0" smtClean="0">
                <a:hlinkClick r:id="rId2" action="ppaction://hlinkpres?slideindex=1&amp;slidetitle="/>
              </a:rPr>
              <a:t>EUCARISTÍA</a:t>
            </a:r>
            <a:r>
              <a:rPr lang="es-ES_tradnl" b="1" dirty="0" smtClean="0"/>
              <a:t> </a:t>
            </a:r>
            <a:r>
              <a:rPr lang="es-ES_tradnl" b="1" dirty="0"/>
              <a:t>la víspera de su muerte, «en la noche en que iba a ser entregado» (1 </a:t>
            </a:r>
            <a:r>
              <a:rPr lang="es-ES_tradnl" b="1" dirty="0" err="1"/>
              <a:t>Cor</a:t>
            </a:r>
            <a:r>
              <a:rPr lang="es-ES_tradnl" b="1" dirty="0"/>
              <a:t> 11,23), cuando reunió a su alrededor a los </a:t>
            </a:r>
            <a:r>
              <a:rPr lang="es-ES_tradnl" b="1" dirty="0" smtClean="0">
                <a:sym typeface="Wingdings 3"/>
              </a:rPr>
              <a:t></a:t>
            </a:r>
            <a:r>
              <a:rPr lang="es-ES_tradnl" b="1" dirty="0" smtClean="0">
                <a:hlinkClick r:id="rId2" action="ppaction://hlinkpres?slideindex=1&amp;slidetitle="/>
              </a:rPr>
              <a:t>Apóstoles</a:t>
            </a:r>
            <a:r>
              <a:rPr lang="es-ES_tradnl" b="1" dirty="0" smtClean="0"/>
              <a:t> </a:t>
            </a:r>
            <a:r>
              <a:rPr lang="es-ES_tradnl" b="1" dirty="0"/>
              <a:t>en el Cenáculo de Jerusalén y celebró con ellos la Última Cena. [1323,1337-1340</a:t>
            </a:r>
            <a:r>
              <a:rPr lang="es-ES_tradnl" b="1" dirty="0" smtClean="0"/>
              <a:t>]</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213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6952767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primero: Los sacramentos de la Iniciación. La Eucaristía</a:t>
            </a:r>
            <a:endParaRPr lang="es-ES" sz="2600" dirty="0"/>
          </a:p>
        </p:txBody>
      </p:sp>
      <p:sp>
        <p:nvSpPr>
          <p:cNvPr id="3" name="2 Marcador de contenido"/>
          <p:cNvSpPr>
            <a:spLocks noGrp="1"/>
          </p:cNvSpPr>
          <p:nvPr>
            <p:ph sz="quarter" idx="1"/>
          </p:nvPr>
        </p:nvSpPr>
        <p:spPr>
          <a:xfrm>
            <a:off x="395536" y="836712"/>
            <a:ext cx="7643192" cy="5616624"/>
          </a:xfrm>
          <a:solidFill>
            <a:srgbClr val="FFFF78"/>
          </a:solidFill>
        </p:spPr>
        <p:txBody>
          <a:bodyPr lIns="0" tIns="0" rIns="0" bIns="0">
            <a:normAutofit fontScale="92500" lnSpcReduction="10000"/>
          </a:bodyPr>
          <a:lstStyle/>
          <a:p>
            <a:pPr marL="457200" indent="-457200">
              <a:buSzPct val="71000"/>
              <a:buFont typeface="+mj-lt"/>
              <a:buAutoNum type="arabicPeriod" startAt="210"/>
            </a:pPr>
            <a:r>
              <a:rPr lang="es-ES_tradnl" i="1" dirty="0" smtClean="0"/>
              <a:t> </a:t>
            </a:r>
            <a:r>
              <a:rPr lang="es-ES_tradnl" i="1" dirty="0"/>
              <a:t>¿Cómo instituyó Jesús la Eucaristía?</a:t>
            </a:r>
            <a:endParaRPr lang="es-ES_tradnl" i="1" dirty="0" smtClean="0"/>
          </a:p>
          <a:p>
            <a:pPr marL="421200" indent="0">
              <a:buSzPct val="71000"/>
              <a:buNone/>
            </a:pPr>
            <a:r>
              <a:rPr lang="es-ES_tradnl" b="1" dirty="0"/>
              <a:t>«Porque yo he recibido una tradición que procede del Señor y que a mi vez os he transmitido: Que el Señor Jesús, en la noche en que iba a ser entregado, tomó pan y, pronunciando la Acción de Gracias, lo partió y dijo: 'Esto es mi cuerpo que se entrega por vosotros. Haced esto en memoria mía', lo mismo hizo con el cáliz, después de cenar, diciendo: 'Este cáliz es la nueva Alianza en mi sangre; haced esto cada vez que lo bebáis, en memoria mía'» (1 </a:t>
            </a:r>
            <a:r>
              <a:rPr lang="es-ES_tradnl" b="1" dirty="0" err="1"/>
              <a:t>Cor</a:t>
            </a:r>
            <a:r>
              <a:rPr lang="es-ES_tradnl" b="1" dirty="0"/>
              <a:t> 11,23-25</a:t>
            </a:r>
            <a:r>
              <a:rPr lang="es-ES_tradnl" b="1" dirty="0" smtClean="0"/>
              <a:t>)</a:t>
            </a:r>
          </a:p>
          <a:p>
            <a:pPr marL="421200" indent="0">
              <a:buSzPct val="71000"/>
              <a:buNone/>
            </a:pPr>
            <a:r>
              <a:rPr lang="es-ES_tradnl" dirty="0"/>
              <a:t>Este relato, el más antiguo acerca de los acontecimientos que tuvieron lugar en el Cenáculo, procede del </a:t>
            </a:r>
            <a:r>
              <a:rPr lang="es-ES_tradnl" b="1" dirty="0">
                <a:sym typeface="Wingdings 3"/>
              </a:rPr>
              <a:t></a:t>
            </a:r>
            <a:r>
              <a:rPr lang="es-ES_tradnl" dirty="0"/>
              <a:t>Apóstol Pablo, quien, sin ser testigo presencial, escribió lo que se conservaba como misterio sagrado en la joven comunidad cristiana y se celebraba en el culto divino. </a:t>
            </a:r>
            <a:r>
              <a:rPr lang="es-ES_tradnl" b="1" dirty="0">
                <a:sym typeface="Wingdings 3"/>
              </a:rPr>
              <a:t></a:t>
            </a:r>
            <a:r>
              <a:rPr lang="es-ES_tradnl" dirty="0"/>
              <a:t> </a:t>
            </a:r>
            <a:r>
              <a:rPr lang="es-ES_tradnl" dirty="0">
                <a:hlinkClick r:id="rId2" action="ppaction://hlinksldjump"/>
              </a:rPr>
              <a:t>99</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214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113958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primero: Los sacramentos de la Iniciación. La Eucaristía</a:t>
            </a:r>
            <a:endParaRPr lang="es-ES" sz="2600" dirty="0"/>
          </a:p>
        </p:txBody>
      </p:sp>
      <p:sp>
        <p:nvSpPr>
          <p:cNvPr id="3" name="2 Marcador de contenido"/>
          <p:cNvSpPr>
            <a:spLocks noGrp="1"/>
          </p:cNvSpPr>
          <p:nvPr>
            <p:ph sz="quarter" idx="1"/>
          </p:nvPr>
        </p:nvSpPr>
        <p:spPr>
          <a:xfrm>
            <a:off x="395536" y="836712"/>
            <a:ext cx="7643192" cy="5472608"/>
          </a:xfrm>
          <a:solidFill>
            <a:srgbClr val="FFFF78"/>
          </a:solidFill>
        </p:spPr>
        <p:txBody>
          <a:bodyPr>
            <a:normAutofit/>
          </a:bodyPr>
          <a:lstStyle/>
          <a:p>
            <a:pPr marL="457200" indent="-457200">
              <a:buSzPct val="71000"/>
              <a:buFont typeface="+mj-lt"/>
              <a:buAutoNum type="arabicPeriod" startAt="211"/>
            </a:pPr>
            <a:r>
              <a:rPr lang="es-ES_tradnl" i="1" dirty="0" smtClean="0"/>
              <a:t> </a:t>
            </a:r>
            <a:r>
              <a:rPr lang="es-ES_tradnl" i="1" dirty="0"/>
              <a:t>¿Cuál es la importancia de la Eucaristía para la Iglesia?</a:t>
            </a:r>
            <a:endParaRPr lang="es-ES_tradnl" i="1" dirty="0" smtClean="0"/>
          </a:p>
          <a:p>
            <a:pPr marL="421200" indent="0">
              <a:buSzPct val="71000"/>
              <a:buNone/>
            </a:pPr>
            <a:r>
              <a:rPr lang="es-ES_tradnl" b="1" dirty="0"/>
              <a:t>La celebración de la </a:t>
            </a:r>
            <a:r>
              <a:rPr lang="es-ES_tradnl" b="1" dirty="0">
                <a:sym typeface="Wingdings 3"/>
              </a:rPr>
              <a:t></a:t>
            </a:r>
            <a:r>
              <a:rPr lang="es-ES_tradnl" b="1" dirty="0"/>
              <a:t> </a:t>
            </a:r>
            <a:r>
              <a:rPr lang="es-ES_tradnl" b="1" dirty="0">
                <a:hlinkClick r:id="rId2" action="ppaction://hlinkpres?slideindex=1&amp;slidetitle="/>
              </a:rPr>
              <a:t>EUCARISTÍA</a:t>
            </a:r>
            <a:r>
              <a:rPr lang="es-ES_tradnl" b="1" dirty="0"/>
              <a:t> es el centro de la comunidad cristiana. En ella la </a:t>
            </a:r>
            <a:r>
              <a:rPr lang="es-ES_tradnl" b="1" dirty="0">
                <a:sym typeface="Wingdings 3"/>
              </a:rPr>
              <a:t></a:t>
            </a:r>
            <a:r>
              <a:rPr lang="es-ES_tradnl" b="1" dirty="0"/>
              <a:t> </a:t>
            </a:r>
            <a:r>
              <a:rPr lang="es-ES_tradnl" b="1" dirty="0">
                <a:hlinkClick r:id="rId2" action="ppaction://hlinkpres?slideindex=1&amp;slidetitle="/>
              </a:rPr>
              <a:t>IGLESIA</a:t>
            </a:r>
            <a:r>
              <a:rPr lang="es-ES_tradnl" b="1" dirty="0"/>
              <a:t> se convierte en Iglesia. [1325]</a:t>
            </a:r>
            <a:endParaRPr lang="es-ES_tradnl" b="1" dirty="0" smtClean="0"/>
          </a:p>
          <a:p>
            <a:pPr marL="421200" indent="0">
              <a:buSzPct val="71000"/>
              <a:buNone/>
            </a:pPr>
            <a:r>
              <a:rPr lang="es-ES_tradnl" dirty="0"/>
              <a:t>No somos Iglesia porque colaboremos a su sostenimiento, porque nos llevemos bien unos con otros o porque casualmente hayamos caído en una comunidad, sino porque en la Eucaristía recibimos el Cuerpo de Cristo y continuamente somos transformados en el Cuerpo de Cristo. </a:t>
            </a:r>
            <a:r>
              <a:rPr lang="es-ES_tradnl" b="1" dirty="0" smtClean="0">
                <a:sym typeface="Wingdings 3"/>
              </a:rPr>
              <a:t></a:t>
            </a:r>
            <a:r>
              <a:rPr lang="es-ES_tradnl" dirty="0" smtClean="0">
                <a:hlinkClick r:id="rId3" action="ppaction://hlinksldjump"/>
              </a:rPr>
              <a:t>126</a:t>
            </a:r>
            <a:r>
              <a:rPr lang="es-ES_tradnl" dirty="0"/>
              <a:t>, </a:t>
            </a:r>
            <a:r>
              <a:rPr lang="es-ES_tradnl" dirty="0">
                <a:hlinkClick r:id="rId4" action="ppaction://hlinksldjump"/>
              </a:rPr>
              <a:t>217</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215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extLst>
      <p:ext uri="{BB962C8B-B14F-4D97-AF65-F5344CB8AC3E}">
        <p14:creationId xmlns:p14="http://schemas.microsoft.com/office/powerpoint/2010/main" val="42736651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primero: Los sacramentos de la Iniciación. La Eucaristía</a:t>
            </a:r>
            <a:endParaRPr lang="es-ES" sz="2600" dirty="0"/>
          </a:p>
        </p:txBody>
      </p:sp>
      <p:sp>
        <p:nvSpPr>
          <p:cNvPr id="3" name="2 Marcador de contenido"/>
          <p:cNvSpPr>
            <a:spLocks noGrp="1"/>
          </p:cNvSpPr>
          <p:nvPr>
            <p:ph sz="quarter" idx="1"/>
          </p:nvPr>
        </p:nvSpPr>
        <p:spPr>
          <a:xfrm>
            <a:off x="395536" y="836712"/>
            <a:ext cx="7643192" cy="5472608"/>
          </a:xfrm>
          <a:solidFill>
            <a:srgbClr val="FFFF78"/>
          </a:solidFill>
        </p:spPr>
        <p:txBody>
          <a:bodyPr lIns="0" tIns="0" rIns="0" bIns="0">
            <a:normAutofit fontScale="55000" lnSpcReduction="20000"/>
          </a:bodyPr>
          <a:lstStyle/>
          <a:p>
            <a:pPr marL="457200" indent="-457200">
              <a:buSzPct val="71000"/>
              <a:buFont typeface="+mj-lt"/>
              <a:buAutoNum type="arabicPeriod" startAt="212"/>
            </a:pPr>
            <a:r>
              <a:rPr lang="es-ES_tradnl" i="1" dirty="0" smtClean="0"/>
              <a:t> </a:t>
            </a:r>
            <a:r>
              <a:rPr lang="es-ES_tradnl" i="1" dirty="0"/>
              <a:t>¿Qué nombres hay para el banquete de Jesús con nosotros y qué significan?</a:t>
            </a:r>
            <a:endParaRPr lang="es-ES_tradnl" i="1" dirty="0" smtClean="0"/>
          </a:p>
          <a:p>
            <a:pPr marL="421200" indent="0">
              <a:buSzPct val="71000"/>
              <a:buNone/>
            </a:pPr>
            <a:r>
              <a:rPr lang="es-ES_tradnl" b="1" dirty="0"/>
              <a:t>Los diferentes nombres señalan el misterio insondable: Santo Sacrificio, Santa Misa, Sacrificio de la misa, banquete del Señor, fracción del pan, asamblea eucarística, memorial de la Pasión, Muerte y Resurrección, santa y divina liturgia, santos misterios, santa </a:t>
            </a:r>
            <a:r>
              <a:rPr lang="es-ES_tradnl" b="1" dirty="0">
                <a:sym typeface="Wingdings 3"/>
              </a:rPr>
              <a:t></a:t>
            </a:r>
            <a:r>
              <a:rPr lang="es-ES_tradnl" b="1" dirty="0">
                <a:hlinkClick r:id="rId2" action="ppaction://hlinkpres?slideindex=1&amp;slidetitle="/>
              </a:rPr>
              <a:t>COMUNIÓN</a:t>
            </a:r>
            <a:r>
              <a:rPr lang="es-ES_tradnl" b="1" dirty="0"/>
              <a:t>. [1328-1332]</a:t>
            </a:r>
            <a:endParaRPr lang="es-ES_tradnl" b="1" dirty="0" smtClean="0"/>
          </a:p>
          <a:p>
            <a:pPr>
              <a:buFont typeface="Wingdings" pitchFamily="2" charset="2"/>
              <a:buChar char="Ø"/>
            </a:pPr>
            <a:r>
              <a:rPr lang="es-ES_tradnl" b="1" dirty="0"/>
              <a:t>Santo Sacrificio</a:t>
            </a:r>
            <a:r>
              <a:rPr lang="es-ES_tradnl" dirty="0"/>
              <a:t>. Santa Misa, Sacrificio de la misa: el único sacrificio de Cristo, que completa y supera todos los sacrificios, se hace presente en la Eucaristía. La Iglesia y los creyentes se incluyen a sí mismos, con su entrega, en el sacrificio de Cristo. La palabra misa viene de la frase de despedida en latín, </a:t>
            </a:r>
            <a:r>
              <a:rPr lang="es-ES_tradnl" dirty="0" err="1"/>
              <a:t>Ite</a:t>
            </a:r>
            <a:r>
              <a:rPr lang="es-ES_tradnl" dirty="0"/>
              <a:t>, </a:t>
            </a:r>
            <a:r>
              <a:rPr lang="es-ES_tradnl" dirty="0" err="1"/>
              <a:t>missa</a:t>
            </a:r>
            <a:r>
              <a:rPr lang="es-ES_tradnl" dirty="0"/>
              <a:t> </a:t>
            </a:r>
            <a:r>
              <a:rPr lang="es-ES_tradnl" dirty="0" err="1"/>
              <a:t>est</a:t>
            </a:r>
            <a:r>
              <a:rPr lang="es-ES_tradnl" dirty="0"/>
              <a:t>, ¡Id, sois enviados! </a:t>
            </a:r>
            <a:endParaRPr lang="es-ES" dirty="0"/>
          </a:p>
          <a:p>
            <a:pPr>
              <a:buFont typeface="Wingdings" pitchFamily="2" charset="2"/>
              <a:buChar char="Ø"/>
            </a:pPr>
            <a:r>
              <a:rPr lang="es-ES_tradnl" b="1" dirty="0"/>
              <a:t>Banquete del Señor</a:t>
            </a:r>
            <a:r>
              <a:rPr lang="es-ES_tradnl" dirty="0"/>
              <a:t>: Cada celebración eucarística es aún hoy el mismo banquete que celebró Jesús con sus discípulos, y al mismo tiempo la anticipación del banquete que el Señor celebrará con los redimidos al final de los tiempos. No somos nosotros los hombres los que hacemos la celebración, es el Señor quien convoca a ella y está presente en ella de un modo misterioso. </a:t>
            </a:r>
            <a:endParaRPr lang="es-ES" dirty="0"/>
          </a:p>
          <a:p>
            <a:pPr>
              <a:buFont typeface="Wingdings" pitchFamily="2" charset="2"/>
              <a:buChar char="Ø"/>
            </a:pPr>
            <a:r>
              <a:rPr lang="es-ES_tradnl" b="1" dirty="0"/>
              <a:t>Fracción del pan</a:t>
            </a:r>
            <a:r>
              <a:rPr lang="es-ES_tradnl" dirty="0"/>
              <a:t>: la «fracción del pan» era un antiguo rito del banquete judío, que Jesús utilizó en la Última Cena para expresar su entrega «por nosotros» (</a:t>
            </a:r>
            <a:r>
              <a:rPr lang="es-ES_tradnl" dirty="0" err="1"/>
              <a:t>Rom</a:t>
            </a:r>
            <a:r>
              <a:rPr lang="es-ES_tradnl" dirty="0"/>
              <a:t> 8,32). En la «fracción del pan» lo reconocieron los discípulos después de la Resurrección. La comunidad primitiva llamaba «fracción del pan» a sus asambleas eucarísticas. </a:t>
            </a:r>
            <a:endParaRPr lang="es-ES" dirty="0"/>
          </a:p>
          <a:p>
            <a:pPr>
              <a:buFont typeface="Wingdings" pitchFamily="2" charset="2"/>
              <a:buChar char="Ø"/>
            </a:pPr>
            <a:r>
              <a:rPr lang="es-ES_tradnl" b="1" dirty="0"/>
              <a:t>Asamblea eucarística</a:t>
            </a:r>
            <a:r>
              <a:rPr lang="es-ES_tradnl" dirty="0"/>
              <a:t>: la celebración del banquete del Señor es también una asamblea de «acción de gracias», en la que la Iglesia encuentra su expresión visible. </a:t>
            </a:r>
            <a:endParaRPr lang="es-ES" dirty="0"/>
          </a:p>
          <a:p>
            <a:pPr>
              <a:buFont typeface="Wingdings" pitchFamily="2" charset="2"/>
              <a:buChar char="Ø"/>
            </a:pPr>
            <a:r>
              <a:rPr lang="es-ES_tradnl" b="1" dirty="0"/>
              <a:t>Memorial de la Pasión, Muerte y Resurrección</a:t>
            </a:r>
            <a:r>
              <a:rPr lang="es-ES_tradnl" dirty="0"/>
              <a:t>: En la Eucaristía la comunidad no se celebra a sí misma, sino que descubre y celebra siempre de nuevo la presencia del paso salvador de Cristo a través de la pasión y la muerte hasta la vida. </a:t>
            </a:r>
            <a:endParaRPr lang="es-ES" dirty="0"/>
          </a:p>
          <a:p>
            <a:pPr>
              <a:buFont typeface="Wingdings" pitchFamily="2" charset="2"/>
              <a:buChar char="Ø"/>
            </a:pPr>
            <a:r>
              <a:rPr lang="es-ES_tradnl" b="1" dirty="0"/>
              <a:t>Santa y divina liturgia, santos misterios</a:t>
            </a:r>
            <a:r>
              <a:rPr lang="es-ES_tradnl" dirty="0"/>
              <a:t>: En la celebración eucarística se unen la Iglesia celeste y terrestre en una única fiesta. Puesto que los dones eucarísticos en los que Cristo está presente son, por así decir, lo más santo en este mundo, son llamados también Santísimo Sacramento. </a:t>
            </a:r>
            <a:endParaRPr lang="es-ES" dirty="0"/>
          </a:p>
          <a:p>
            <a:pPr>
              <a:buFont typeface="Wingdings" pitchFamily="2" charset="2"/>
              <a:buChar char="Ø"/>
            </a:pPr>
            <a:r>
              <a:rPr lang="es-ES_tradnl" b="1" dirty="0"/>
              <a:t>Santa Comunión</a:t>
            </a:r>
            <a:r>
              <a:rPr lang="es-ES_tradnl" dirty="0"/>
              <a:t>: Dado que en la Santa Misa nos unimos con Cristo y por él unos con otros, se habla de la Santa </a:t>
            </a:r>
            <a:r>
              <a:rPr lang="es-ES_tradnl" b="1" dirty="0">
                <a:sym typeface="Wingdings 3"/>
              </a:rPr>
              <a:t></a:t>
            </a:r>
            <a:r>
              <a:rPr lang="es-ES_tradnl" dirty="0"/>
              <a:t> COMUNIÓN (</a:t>
            </a:r>
            <a:r>
              <a:rPr lang="es-ES_tradnl" dirty="0" err="1"/>
              <a:t>communio</a:t>
            </a:r>
            <a:r>
              <a:rPr lang="es-ES_tradnl" dirty="0"/>
              <a:t> = comunidad, comunión). </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216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7511424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primero: Los sacramentos de la Iniciación. La Eucaristía</a:t>
            </a:r>
            <a:endParaRPr lang="es-ES" sz="2600" dirty="0"/>
          </a:p>
        </p:txBody>
      </p:sp>
      <p:sp>
        <p:nvSpPr>
          <p:cNvPr id="3" name="2 Marcador de contenido"/>
          <p:cNvSpPr>
            <a:spLocks noGrp="1"/>
          </p:cNvSpPr>
          <p:nvPr>
            <p:ph sz="quarter" idx="1"/>
          </p:nvPr>
        </p:nvSpPr>
        <p:spPr>
          <a:xfrm>
            <a:off x="395536" y="836712"/>
            <a:ext cx="7643192" cy="5544616"/>
          </a:xfrm>
          <a:solidFill>
            <a:srgbClr val="FFFF78"/>
          </a:solidFill>
        </p:spPr>
        <p:txBody>
          <a:bodyPr>
            <a:normAutofit/>
          </a:bodyPr>
          <a:lstStyle/>
          <a:p>
            <a:pPr marL="457200" indent="-457200">
              <a:buSzPct val="71000"/>
              <a:buFont typeface="+mj-lt"/>
              <a:buAutoNum type="arabicPeriod" startAt="213"/>
            </a:pPr>
            <a:r>
              <a:rPr lang="es-ES_tradnl" i="1" dirty="0" smtClean="0"/>
              <a:t>¿</a:t>
            </a:r>
            <a:r>
              <a:rPr lang="es-ES_tradnl" i="1" dirty="0"/>
              <a:t>Qué elementos forman parte necesariamente de la Santa Misa?</a:t>
            </a:r>
            <a:endParaRPr lang="es-ES_tradnl" i="1" dirty="0" smtClean="0"/>
          </a:p>
          <a:p>
            <a:pPr marL="421200" indent="0">
              <a:buSzPct val="71000"/>
              <a:buNone/>
            </a:pPr>
            <a:r>
              <a:rPr lang="es-ES_tradnl" b="1" dirty="0"/>
              <a:t>Toda Santa Misa (celebración eucarística) tiene dos partes principales: la liturgia de la Palabra y la liturgia eucarística en sentido estricto. [</a:t>
            </a:r>
            <a:r>
              <a:rPr lang="es-ES_tradnl" b="1" dirty="0" smtClean="0"/>
              <a:t>1346-1347]</a:t>
            </a:r>
          </a:p>
          <a:p>
            <a:pPr marL="421200" indent="0">
              <a:buSzPct val="71000"/>
              <a:buNone/>
            </a:pPr>
            <a:r>
              <a:rPr lang="es-ES_tradnl" dirty="0"/>
              <a:t>En la liturgia de la Palabra escuchamos lecturas del </a:t>
            </a:r>
            <a:r>
              <a:rPr lang="es-ES_tradnl" b="1" dirty="0">
                <a:sym typeface="Wingdings 3"/>
              </a:rPr>
              <a:t></a:t>
            </a:r>
            <a:r>
              <a:rPr lang="es-ES_tradnl" dirty="0">
                <a:hlinkClick r:id="rId2" action="ppaction://hlinkpres?slideindex=1&amp;slidetitle="/>
              </a:rPr>
              <a:t>ANTIGUO</a:t>
            </a:r>
            <a:r>
              <a:rPr lang="es-ES_tradnl" dirty="0"/>
              <a:t> y</a:t>
            </a:r>
            <a:r>
              <a:rPr lang="es-ES_tradnl" dirty="0" smtClean="0"/>
              <a:t> </a:t>
            </a:r>
            <a:r>
              <a:rPr lang="es-ES_tradnl" dirty="0"/>
              <a:t>del </a:t>
            </a:r>
            <a:r>
              <a:rPr lang="es-ES_tradnl" b="1" dirty="0">
                <a:sym typeface="Wingdings 3"/>
              </a:rPr>
              <a:t></a:t>
            </a:r>
            <a:r>
              <a:rPr lang="es-ES_tradnl" dirty="0">
                <a:hlinkClick r:id="rId2" action="ppaction://hlinkpres?slideindex=1&amp;slidetitle="/>
              </a:rPr>
              <a:t>NUEVO TESTAMENTO</a:t>
            </a:r>
            <a:r>
              <a:rPr lang="es-ES_tradnl" dirty="0"/>
              <a:t>, así como del Evangelio. Además hay lugar para la homilía y para la oración universal. En la liturgia eucarística que sigue se presentan pan y vino, son consagrados y se ofrecen a los fieles para la </a:t>
            </a:r>
            <a:r>
              <a:rPr lang="es-ES_tradnl" b="1" dirty="0">
                <a:sym typeface="Wingdings 3"/>
              </a:rPr>
              <a:t></a:t>
            </a:r>
            <a:r>
              <a:rPr lang="es-ES_tradnl" dirty="0">
                <a:hlinkClick r:id="rId2" action="ppaction://hlinkpres?slideindex=1&amp;slidetitle="/>
              </a:rPr>
              <a:t>COMUNIÓN</a:t>
            </a:r>
            <a:r>
              <a:rPr lang="es-ES_tradnl" dirty="0"/>
              <a:t>.</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217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5836823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primero: Los sacramentos de la Iniciación. La Eucaristía</a:t>
            </a:r>
            <a:endParaRPr lang="es-ES" sz="2600" dirty="0"/>
          </a:p>
        </p:txBody>
      </p:sp>
      <p:sp>
        <p:nvSpPr>
          <p:cNvPr id="3" name="2 Marcador de contenido"/>
          <p:cNvSpPr>
            <a:spLocks noGrp="1"/>
          </p:cNvSpPr>
          <p:nvPr>
            <p:ph sz="quarter" idx="1"/>
          </p:nvPr>
        </p:nvSpPr>
        <p:spPr>
          <a:xfrm>
            <a:off x="395536" y="836712"/>
            <a:ext cx="7643192" cy="5616624"/>
          </a:xfrm>
          <a:solidFill>
            <a:srgbClr val="FFFF78"/>
          </a:solidFill>
        </p:spPr>
        <p:txBody>
          <a:bodyPr lIns="0" tIns="0" rIns="0" bIns="0">
            <a:normAutofit fontScale="40000" lnSpcReduction="20000"/>
          </a:bodyPr>
          <a:lstStyle/>
          <a:p>
            <a:pPr marL="457200" indent="-457200">
              <a:buSzPct val="71000"/>
              <a:buFont typeface="+mj-lt"/>
              <a:buAutoNum type="arabicPeriod" startAt="214"/>
            </a:pPr>
            <a:r>
              <a:rPr lang="es-ES_tradnl" sz="4000" i="1" dirty="0" smtClean="0"/>
              <a:t>¿</a:t>
            </a:r>
            <a:r>
              <a:rPr lang="es-ES_tradnl" sz="4000" i="1" dirty="0"/>
              <a:t>Cómo está estructurada la Santa Misa?</a:t>
            </a:r>
            <a:endParaRPr lang="es-ES_tradnl" sz="4000" i="1" dirty="0" smtClean="0"/>
          </a:p>
          <a:p>
            <a:pPr marL="421200" indent="0">
              <a:buSzPct val="71000"/>
              <a:buNone/>
            </a:pPr>
            <a:r>
              <a:rPr lang="es-ES_tradnl" sz="4000" b="1" dirty="0"/>
              <a:t>La santa misa comienza con la reunión de los fieles y la entrada </a:t>
            </a:r>
            <a:r>
              <a:rPr lang="es-ES_tradnl" sz="4000" b="1" dirty="0" smtClean="0"/>
              <a:t>del </a:t>
            </a:r>
            <a:r>
              <a:rPr lang="es-ES_tradnl" sz="4000" b="1" dirty="0" smtClean="0">
                <a:sym typeface="Wingdings 3"/>
              </a:rPr>
              <a:t></a:t>
            </a:r>
            <a:r>
              <a:rPr lang="es-ES_tradnl" sz="4000" b="1" dirty="0" smtClean="0">
                <a:hlinkClick r:id="rId2" action="ppaction://hlinkpres?slideindex=1&amp;slidetitle="/>
              </a:rPr>
              <a:t>SACERDOTE</a:t>
            </a:r>
            <a:r>
              <a:rPr lang="es-ES_tradnl" sz="4000" b="1" dirty="0" smtClean="0"/>
              <a:t> </a:t>
            </a:r>
            <a:r>
              <a:rPr lang="es-ES_tradnl" sz="4000" b="1" dirty="0"/>
              <a:t>y los servidores del altar (acólitos, lectores, cantores, etc.). Tras el saludo viene la confesión general de los pecados, que desemboca en el </a:t>
            </a:r>
            <a:r>
              <a:rPr lang="es-ES_tradnl" sz="4000" b="1" dirty="0">
                <a:sym typeface="Wingdings 3"/>
              </a:rPr>
              <a:t></a:t>
            </a:r>
            <a:r>
              <a:rPr lang="es-ES_tradnl" sz="4000" b="1" dirty="0">
                <a:hlinkClick r:id="rId2" action="ppaction://hlinkpres?slideindex=1&amp;slidetitle="/>
              </a:rPr>
              <a:t>KYRIE</a:t>
            </a:r>
            <a:r>
              <a:rPr lang="es-ES_tradnl" sz="4000" b="1" dirty="0"/>
              <a:t>. Los domingos (excepto en los tiempos de Cuaresma y Adviento) y las fiestas se canta o se proclama el </a:t>
            </a:r>
            <a:r>
              <a:rPr lang="es-ES_tradnl" sz="4000" b="1" dirty="0">
                <a:sym typeface="Wingdings 3"/>
              </a:rPr>
              <a:t></a:t>
            </a:r>
            <a:r>
              <a:rPr lang="es-ES_tradnl" sz="4000" b="1" dirty="0">
                <a:hlinkClick r:id="rId2" action="ppaction://hlinkpres?slideindex=1&amp;slidetitle="/>
              </a:rPr>
              <a:t>GLORIA</a:t>
            </a:r>
            <a:r>
              <a:rPr lang="es-ES_tradnl" sz="4000" b="1" dirty="0"/>
              <a:t>. La oración colecta introduce una o dos lecturas </a:t>
            </a:r>
            <a:r>
              <a:rPr lang="es-ES_tradnl" sz="4000" b="1" dirty="0" smtClean="0"/>
              <a:t>del </a:t>
            </a:r>
            <a:r>
              <a:rPr lang="es-ES_tradnl" sz="4000" b="1" dirty="0" smtClean="0">
                <a:sym typeface="Wingdings 3"/>
              </a:rPr>
              <a:t></a:t>
            </a:r>
            <a:r>
              <a:rPr lang="es-ES_tradnl" sz="4000" b="1" dirty="0" smtClean="0">
                <a:hlinkClick r:id="rId2" action="ppaction://hlinkpres?slideindex=1&amp;slidetitle="/>
              </a:rPr>
              <a:t>NUEVO</a:t>
            </a:r>
            <a:r>
              <a:rPr lang="es-ES_tradnl" sz="4000" b="1" dirty="0" smtClean="0"/>
              <a:t> </a:t>
            </a:r>
            <a:r>
              <a:rPr lang="es-ES_tradnl" sz="4000" b="1" dirty="0"/>
              <a:t>o </a:t>
            </a:r>
            <a:r>
              <a:rPr lang="es-ES_tradnl" sz="4000" b="1" dirty="0" smtClean="0"/>
              <a:t>del </a:t>
            </a:r>
            <a:r>
              <a:rPr lang="es-ES_tradnl" sz="4000" b="1" dirty="0" smtClean="0">
                <a:sym typeface="Wingdings 3"/>
              </a:rPr>
              <a:t></a:t>
            </a:r>
            <a:r>
              <a:rPr lang="es-ES_tradnl" sz="4000" b="1" dirty="0" smtClean="0">
                <a:hlinkClick r:id="rId2" action="ppaction://hlinkpres?slideindex=1&amp;slidetitle="/>
              </a:rPr>
              <a:t>ANTIGUO </a:t>
            </a:r>
            <a:r>
              <a:rPr lang="es-ES_tradnl" sz="4000" b="1" dirty="0">
                <a:hlinkClick r:id="rId2" action="ppaction://hlinkpres?slideindex=1&amp;slidetitle="/>
              </a:rPr>
              <a:t>TESTAMENTO</a:t>
            </a:r>
            <a:r>
              <a:rPr lang="es-ES_tradnl" sz="4000" b="1" dirty="0"/>
              <a:t>, junto con el salmo responsorial. Antes del Evangelio es el momento de entonar </a:t>
            </a:r>
            <a:r>
              <a:rPr lang="es-ES_tradnl" sz="4000" b="1" dirty="0" smtClean="0"/>
              <a:t>el </a:t>
            </a:r>
            <a:r>
              <a:rPr lang="es-ES_tradnl" sz="4000" b="1" dirty="0" smtClean="0">
                <a:sym typeface="Wingdings 3"/>
              </a:rPr>
              <a:t></a:t>
            </a:r>
            <a:r>
              <a:rPr lang="es-ES_tradnl" sz="4000" b="1" dirty="0" smtClean="0">
                <a:hlinkClick r:id="rId2" action="ppaction://hlinkpres?slideindex=1&amp;slidetitle="/>
              </a:rPr>
              <a:t>ALELUYA</a:t>
            </a:r>
            <a:r>
              <a:rPr lang="es-ES_tradnl" sz="4000" b="1" dirty="0"/>
              <a:t>. Después de la proclamación del Evangelio </a:t>
            </a:r>
            <a:r>
              <a:rPr lang="es-ES_tradnl" sz="4000" b="1" dirty="0" smtClean="0"/>
              <a:t>el </a:t>
            </a:r>
            <a:r>
              <a:rPr lang="es-ES_tradnl" sz="4000" b="1" dirty="0" smtClean="0">
                <a:sym typeface="Wingdings 3"/>
              </a:rPr>
              <a:t></a:t>
            </a:r>
            <a:r>
              <a:rPr lang="es-ES_tradnl" sz="4000" b="1" dirty="0" smtClean="0"/>
              <a:t>PRESBÍTERO </a:t>
            </a:r>
            <a:r>
              <a:rPr lang="es-ES_tradnl" sz="4000" b="1" dirty="0"/>
              <a:t>o </a:t>
            </a:r>
            <a:r>
              <a:rPr lang="es-ES_tradnl" sz="4000" b="1" dirty="0" smtClean="0"/>
              <a:t>el </a:t>
            </a:r>
            <a:r>
              <a:rPr lang="es-ES_tradnl" sz="4000" b="1" dirty="0" smtClean="0">
                <a:sym typeface="Wingdings 3"/>
              </a:rPr>
              <a:t></a:t>
            </a:r>
            <a:r>
              <a:rPr lang="es-ES_tradnl" sz="4000" b="1" dirty="0" smtClean="0">
                <a:hlinkClick r:id="rId2" action="ppaction://hlinkpres?slideindex=1&amp;slidetitle="/>
              </a:rPr>
              <a:t>DIÁCONO</a:t>
            </a:r>
            <a:r>
              <a:rPr lang="es-ES_tradnl" sz="4000" b="1" dirty="0" smtClean="0"/>
              <a:t> </a:t>
            </a:r>
            <a:r>
              <a:rPr lang="es-ES_tradnl" sz="4000" b="1" dirty="0"/>
              <a:t>pronuncian la </a:t>
            </a:r>
            <a:r>
              <a:rPr lang="es-ES_tradnl" sz="4000" b="1" dirty="0" smtClean="0">
                <a:sym typeface="Wingdings 3"/>
              </a:rPr>
              <a:t></a:t>
            </a:r>
            <a:r>
              <a:rPr lang="es-ES_tradnl" sz="4000" b="1" dirty="0" smtClean="0">
                <a:hlinkClick r:id="rId2" action="ppaction://hlinkpres?slideindex=1&amp;slidetitle="/>
              </a:rPr>
              <a:t>HOMILÍA</a:t>
            </a:r>
            <a:r>
              <a:rPr lang="es-ES_tradnl" sz="4000" b="1" dirty="0"/>
              <a:t>, al menos los domingos y solemnidades. Sólo los domingos y solemnidades la comunidad proclama la fe común en </a:t>
            </a:r>
            <a:r>
              <a:rPr lang="es-ES_tradnl" sz="4000" b="1" dirty="0" smtClean="0"/>
              <a:t>el </a:t>
            </a:r>
            <a:r>
              <a:rPr lang="es-ES_tradnl" sz="4000" b="1" dirty="0" smtClean="0">
                <a:sym typeface="Wingdings 3"/>
              </a:rPr>
              <a:t></a:t>
            </a:r>
            <a:r>
              <a:rPr lang="es-ES_tradnl" sz="4000" b="1" dirty="0" smtClean="0">
                <a:hlinkClick r:id="rId2" action="ppaction://hlinkpres?slideindex=1&amp;slidetitle="/>
              </a:rPr>
              <a:t>CREDO</a:t>
            </a:r>
            <a:r>
              <a:rPr lang="es-ES_tradnl" sz="4000" b="1" dirty="0"/>
              <a:t>, al que siguen las preces. La segunda parte de la Santa Misa comienza con la presentación de las ofrendas, que se cierra con la oración sobre las ofrendas. El punto culminante de la celebración eucarística es la Plegaria Eucarística, introducida por el prefacio y </a:t>
            </a:r>
            <a:r>
              <a:rPr lang="es-ES_tradnl" sz="4000" b="1" dirty="0" smtClean="0"/>
              <a:t>el </a:t>
            </a:r>
            <a:r>
              <a:rPr lang="es-ES_tradnl" sz="4000" b="1" dirty="0" smtClean="0">
                <a:sym typeface="Wingdings 3"/>
              </a:rPr>
              <a:t></a:t>
            </a:r>
            <a:r>
              <a:rPr lang="es-ES_tradnl" sz="4000" b="1" dirty="0" smtClean="0">
                <a:hlinkClick r:id="rId2" action="ppaction://hlinkpres?slideindex=1&amp;slidetitle="/>
              </a:rPr>
              <a:t>SANTO</a:t>
            </a:r>
            <a:r>
              <a:rPr lang="es-ES_tradnl" sz="4000" b="1" dirty="0"/>
              <a:t>. Luego, en la consagración, se transforman los dones de pan y vino en el Cuerpo y la Sangre de Cristo. La Plegaria Eucarística desemboca finalmente en la </a:t>
            </a:r>
            <a:r>
              <a:rPr lang="es-ES_tradnl" sz="4000" b="1" dirty="0" smtClean="0">
                <a:sym typeface="Wingdings 3"/>
              </a:rPr>
              <a:t></a:t>
            </a:r>
            <a:r>
              <a:rPr lang="es-ES_tradnl" sz="4000" b="1" dirty="0" smtClean="0">
                <a:hlinkClick r:id="rId2" action="ppaction://hlinkpres?slideindex=1&amp;slidetitle="/>
              </a:rPr>
              <a:t>DOXOLOGÍA</a:t>
            </a:r>
            <a:r>
              <a:rPr lang="es-ES_tradnl" sz="4000" b="1" dirty="0"/>
              <a:t>, que da paso a la oración del Padrenuestro. Después viene la oración de la paz, el </a:t>
            </a:r>
            <a:r>
              <a:rPr lang="es-ES_tradnl" sz="4000" b="1" dirty="0" smtClean="0">
                <a:sym typeface="Wingdings 3"/>
              </a:rPr>
              <a:t></a:t>
            </a:r>
            <a:r>
              <a:rPr lang="es-ES_tradnl" sz="4000" b="1" dirty="0" smtClean="0">
                <a:hlinkClick r:id="rId2" action="ppaction://hlinkpres?slideindex=1&amp;slidetitle="/>
              </a:rPr>
              <a:t>AGNUS </a:t>
            </a:r>
            <a:r>
              <a:rPr lang="es-ES_tradnl" sz="4000" b="1" dirty="0">
                <a:hlinkClick r:id="rId2" action="ppaction://hlinkpres?slideindex=1&amp;slidetitle="/>
              </a:rPr>
              <a:t>DEI</a:t>
            </a:r>
            <a:r>
              <a:rPr lang="es-ES_tradnl" sz="4000" b="1" dirty="0"/>
              <a:t>, la fracción del pan y el reparto de los dones sagrados a los fieles, por lo general, sólo bajo la forma del Cuerpo de Cristo. La Santa Misa finaliza con un tiempo de meditación, la acción de gracias, la oración final y la </a:t>
            </a:r>
            <a:r>
              <a:rPr lang="es-ES_tradnl" sz="4000" b="1" dirty="0" smtClean="0">
                <a:sym typeface="Wingdings 3"/>
              </a:rPr>
              <a:t></a:t>
            </a:r>
            <a:r>
              <a:rPr lang="es-ES_tradnl" sz="1400" b="1" dirty="0">
                <a:hlinkClick r:id="rId2" action="ppaction://hlinkpres?slideindex=1&amp;slidetitle="/>
              </a:rPr>
              <a:t> </a:t>
            </a:r>
            <a:r>
              <a:rPr lang="es-ES_tradnl" sz="4000" b="1" dirty="0">
                <a:hlinkClick r:id="rId2" action="ppaction://hlinkpres?slideindex=1&amp;slidetitle="/>
              </a:rPr>
              <a:t>BENDICIÓN</a:t>
            </a:r>
            <a:r>
              <a:rPr lang="es-ES_tradnl" sz="4000" b="1" dirty="0" smtClean="0"/>
              <a:t> </a:t>
            </a:r>
            <a:r>
              <a:rPr lang="es-ES_tradnl" sz="4000" b="1" dirty="0"/>
              <a:t>que imparte el sacerdote. [1348-1355</a:t>
            </a:r>
            <a:r>
              <a:rPr lang="es-ES_tradnl" sz="4000" b="1" dirty="0" smtClean="0"/>
              <a:t>]</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218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0859265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primero: Los sacramentos de la Iniciación. La Eucaristía</a:t>
            </a:r>
            <a:endParaRPr lang="es-ES" sz="2600" dirty="0"/>
          </a:p>
        </p:txBody>
      </p:sp>
      <p:sp>
        <p:nvSpPr>
          <p:cNvPr id="3" name="2 Marcador de contenido"/>
          <p:cNvSpPr>
            <a:spLocks noGrp="1"/>
          </p:cNvSpPr>
          <p:nvPr>
            <p:ph sz="quarter" idx="1"/>
          </p:nvPr>
        </p:nvSpPr>
        <p:spPr>
          <a:xfrm>
            <a:off x="395536" y="836712"/>
            <a:ext cx="7643192" cy="5328592"/>
          </a:xfrm>
          <a:solidFill>
            <a:srgbClr val="FFFF78"/>
          </a:solidFill>
        </p:spPr>
        <p:txBody>
          <a:bodyPr>
            <a:normAutofit/>
          </a:bodyPr>
          <a:lstStyle/>
          <a:p>
            <a:pPr marL="457200" indent="-457200">
              <a:buSzPct val="71000"/>
              <a:buFont typeface="+mj-lt"/>
              <a:buAutoNum type="arabicPeriod" startAt="215"/>
            </a:pPr>
            <a:r>
              <a:rPr lang="es-ES_tradnl" i="1" dirty="0" smtClean="0"/>
              <a:t>¿Quién </a:t>
            </a:r>
            <a:r>
              <a:rPr lang="es-ES_tradnl" i="1" dirty="0"/>
              <a:t>preside la celebración eucarística?</a:t>
            </a:r>
            <a:endParaRPr lang="es-ES_tradnl" i="1" dirty="0" smtClean="0"/>
          </a:p>
          <a:p>
            <a:pPr marL="421200" indent="0">
              <a:buSzPct val="71000"/>
              <a:buNone/>
            </a:pPr>
            <a:r>
              <a:rPr lang="es-ES_tradnl" b="1" dirty="0"/>
              <a:t>En realidad es Cristo mismo quien actúa en cada celebración eucarística. </a:t>
            </a:r>
            <a:r>
              <a:rPr lang="es-ES_tradnl" b="1" dirty="0" smtClean="0"/>
              <a:t>El </a:t>
            </a:r>
            <a:r>
              <a:rPr lang="es-ES_tradnl" b="1" dirty="0" smtClean="0">
                <a:sym typeface="Wingdings 3"/>
              </a:rPr>
              <a:t></a:t>
            </a:r>
            <a:r>
              <a:rPr lang="es-ES_tradnl" b="1" dirty="0" smtClean="0">
                <a:hlinkClick r:id="rId2" action="ppaction://hlinkpres?slideindex=1&amp;slidetitle="/>
              </a:rPr>
              <a:t>OBISPO</a:t>
            </a:r>
            <a:r>
              <a:rPr lang="es-ES_tradnl" b="1" dirty="0" smtClean="0"/>
              <a:t> </a:t>
            </a:r>
            <a:r>
              <a:rPr lang="es-ES_tradnl" b="1" dirty="0"/>
              <a:t>y </a:t>
            </a:r>
            <a:r>
              <a:rPr lang="es-ES_tradnl" b="1" dirty="0" smtClean="0"/>
              <a:t>el </a:t>
            </a:r>
            <a:r>
              <a:rPr lang="es-ES_tradnl" b="1" dirty="0" smtClean="0">
                <a:sym typeface="Wingdings 3"/>
              </a:rPr>
              <a:t></a:t>
            </a:r>
            <a:r>
              <a:rPr lang="es-ES_tradnl" b="1" dirty="0" smtClean="0">
                <a:hlinkClick r:id="rId2" action="ppaction://hlinkpres?slideindex=1&amp;slidetitle="/>
              </a:rPr>
              <a:t>PRESBÍTERO</a:t>
            </a:r>
            <a:r>
              <a:rPr lang="es-ES_tradnl" b="1" dirty="0" smtClean="0"/>
              <a:t> </a:t>
            </a:r>
            <a:r>
              <a:rPr lang="es-ES_tradnl" b="1" dirty="0"/>
              <a:t>lo representan. [1348</a:t>
            </a:r>
            <a:r>
              <a:rPr lang="es-ES_tradnl" b="1" dirty="0" smtClean="0"/>
              <a:t>]</a:t>
            </a:r>
          </a:p>
          <a:p>
            <a:pPr marL="421200" indent="0">
              <a:buSzPct val="71000"/>
              <a:buNone/>
            </a:pPr>
            <a:r>
              <a:rPr lang="es-ES_tradnl" dirty="0"/>
              <a:t>La fe de la Iglesia afirma que el celebrante está ante el altar </a:t>
            </a:r>
            <a:r>
              <a:rPr lang="es-ES_tradnl" i="1" dirty="0"/>
              <a:t>in persona </a:t>
            </a:r>
            <a:r>
              <a:rPr lang="es-ES_tradnl" i="1" dirty="0" smtClean="0"/>
              <a:t>Christi </a:t>
            </a:r>
            <a:r>
              <a:rPr lang="es-ES_tradnl" i="1" dirty="0" err="1" smtClean="0"/>
              <a:t>capitis</a:t>
            </a:r>
            <a:r>
              <a:rPr lang="es-ES_tradnl" dirty="0" smtClean="0"/>
              <a:t> (latín </a:t>
            </a:r>
            <a:r>
              <a:rPr lang="es-ES_tradnl" dirty="0"/>
              <a:t>= en la persona de Cristo cabeza). Esto quiere decir que los sacerdotes no sólo actúan en el lugar de Cristo o por su encargo, sino que, a causa de su consagración, es Cristo quien actúa a través de ellos como cabeza de la Iglesia. </a:t>
            </a:r>
            <a:r>
              <a:rPr lang="es-ES_tradnl" b="1" dirty="0" smtClean="0">
                <a:sym typeface="Wingdings 3"/>
              </a:rPr>
              <a:t></a:t>
            </a:r>
            <a:r>
              <a:rPr lang="es-ES_tradnl" dirty="0" smtClean="0">
                <a:hlinkClick r:id="rId3" action="ppaction://hlinksldjump"/>
              </a:rPr>
              <a:t>249</a:t>
            </a:r>
            <a:r>
              <a:rPr lang="es-ES_tradnl" dirty="0" smtClean="0"/>
              <a:t>-</a:t>
            </a:r>
            <a:r>
              <a:rPr lang="es-ES_tradnl" dirty="0" smtClean="0">
                <a:hlinkClick r:id="rId4" action="ppaction://hlinksldjump"/>
              </a:rPr>
              <a:t>254</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219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extLst>
      <p:ext uri="{BB962C8B-B14F-4D97-AF65-F5344CB8AC3E}">
        <p14:creationId xmlns:p14="http://schemas.microsoft.com/office/powerpoint/2010/main" val="9952413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580926"/>
          </a:xfrm>
        </p:spPr>
        <p:txBody>
          <a:bodyPr>
            <a:normAutofit/>
          </a:bodyPr>
          <a:lstStyle/>
          <a:p>
            <a:r>
              <a:rPr lang="es-ES" sz="2600" dirty="0" smtClean="0"/>
              <a:t>Capítulo III: Los hombres responden a Dios</a:t>
            </a:r>
            <a:endParaRPr lang="es-ES" sz="2600" dirty="0"/>
          </a:p>
        </p:txBody>
      </p:sp>
      <p:sp>
        <p:nvSpPr>
          <p:cNvPr id="3" name="2 Marcador de contenido"/>
          <p:cNvSpPr>
            <a:spLocks noGrp="1"/>
          </p:cNvSpPr>
          <p:nvPr>
            <p:ph sz="quarter" idx="1"/>
          </p:nvPr>
        </p:nvSpPr>
        <p:spPr>
          <a:xfrm>
            <a:off x="457200" y="836712"/>
            <a:ext cx="7467600" cy="5400600"/>
          </a:xfrm>
        </p:spPr>
        <p:style>
          <a:lnRef idx="1">
            <a:schemeClr val="accent4"/>
          </a:lnRef>
          <a:fillRef idx="2">
            <a:schemeClr val="accent4"/>
          </a:fillRef>
          <a:effectRef idx="1">
            <a:schemeClr val="accent4"/>
          </a:effectRef>
          <a:fontRef idx="minor">
            <a:schemeClr val="dk1"/>
          </a:fontRef>
        </p:style>
        <p:txBody>
          <a:bodyPr lIns="0" tIns="0" rIns="0" bIns="0">
            <a:normAutofit fontScale="92500"/>
          </a:bodyPr>
          <a:lstStyle/>
          <a:p>
            <a:pPr marL="457200" indent="-457200">
              <a:buFont typeface="+mj-lt"/>
              <a:buAutoNum type="arabicPeriod" startAt="20"/>
            </a:pPr>
            <a:r>
              <a:rPr lang="es-ES_tradnl" i="1" dirty="0" smtClean="0"/>
              <a:t>¿Cómo podemos responder a Dios cuando él </a:t>
            </a:r>
            <a:r>
              <a:rPr lang="es-ES_tradnl" dirty="0" smtClean="0"/>
              <a:t>se </a:t>
            </a:r>
            <a:r>
              <a:rPr lang="es-ES_tradnl" i="1" dirty="0" smtClean="0"/>
              <a:t>dirige a nosotros?</a:t>
            </a:r>
          </a:p>
          <a:p>
            <a:pPr marL="457200" indent="0">
              <a:buNone/>
            </a:pPr>
            <a:r>
              <a:rPr lang="es-ES_tradnl" b="1" dirty="0" smtClean="0"/>
              <a:t>Responder a Dios es creer en él. [142-149]</a:t>
            </a:r>
          </a:p>
          <a:p>
            <a:pPr marL="457200" indent="0">
              <a:buNone/>
            </a:pPr>
            <a:r>
              <a:rPr lang="es-ES_tradnl" dirty="0" smtClean="0"/>
              <a:t>Quien quiera creer necesita «un corazón atento» (1 Re 3,9). Dios busca de muchas maneras establecer contac­to con nosotros. En cada encuentro humano, en cada experiencia conmovedora en la naturaleza, en cada aparente casualidad, en cada reto, en cada dolor, está escondido un mensaje de Dios para nosotros. De manera más clara aún nos habla cuando se dirige a nosotros en su palabra o en la voz de la conciencia. Nos habla como a amigos. Por ello debemos responderle también como amigos y creer en él, creer totalmente en él, aprender a comprenderle cada vez mejor ya aceptar sin reservas su voluntad.</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22</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primero: Los sacramentos de la Iniciación. La Eucaristía</a:t>
            </a:r>
            <a:endParaRPr lang="es-ES" sz="2600" dirty="0"/>
          </a:p>
        </p:txBody>
      </p:sp>
      <p:sp>
        <p:nvSpPr>
          <p:cNvPr id="3" name="2 Marcador de contenido"/>
          <p:cNvSpPr>
            <a:spLocks noGrp="1"/>
          </p:cNvSpPr>
          <p:nvPr>
            <p:ph sz="quarter" idx="1"/>
          </p:nvPr>
        </p:nvSpPr>
        <p:spPr>
          <a:xfrm>
            <a:off x="395536" y="836712"/>
            <a:ext cx="7643192" cy="5616624"/>
          </a:xfrm>
          <a:solidFill>
            <a:srgbClr val="FFFF78"/>
          </a:solidFill>
        </p:spPr>
        <p:txBody>
          <a:bodyPr>
            <a:normAutofit lnSpcReduction="10000"/>
          </a:bodyPr>
          <a:lstStyle/>
          <a:p>
            <a:pPr marL="457200" indent="-457200">
              <a:buSzPct val="71000"/>
              <a:buFont typeface="+mj-lt"/>
              <a:buAutoNum type="arabicPeriod" startAt="216"/>
            </a:pPr>
            <a:r>
              <a:rPr lang="es-ES_tradnl" i="1" dirty="0"/>
              <a:t>¿De qué modo está presente Cristo cuando se celebra la Eucaristía?</a:t>
            </a:r>
            <a:endParaRPr lang="es-ES_tradnl" i="1" dirty="0" smtClean="0"/>
          </a:p>
          <a:p>
            <a:pPr marL="421200" indent="0">
              <a:buSzPct val="71000"/>
              <a:buNone/>
            </a:pPr>
            <a:r>
              <a:rPr lang="es-ES_tradnl" b="1" dirty="0"/>
              <a:t>Cristo está misteriosa pero realmente presente en el </a:t>
            </a:r>
            <a:r>
              <a:rPr lang="es-ES_tradnl" b="1" dirty="0" smtClean="0">
                <a:sym typeface="Wingdings 3"/>
              </a:rPr>
              <a:t></a:t>
            </a:r>
            <a:r>
              <a:rPr lang="es-ES_tradnl" b="1" dirty="0" smtClean="0">
                <a:hlinkClick r:id="rId2" action="ppaction://hlinkpres?slideindex=1&amp;slidetitle="/>
              </a:rPr>
              <a:t>SACRAMENTO</a:t>
            </a:r>
            <a:r>
              <a:rPr lang="es-ES_tradnl" b="1" dirty="0" smtClean="0"/>
              <a:t> </a:t>
            </a:r>
            <a:r>
              <a:rPr lang="es-ES_tradnl" b="1" dirty="0"/>
              <a:t>de la </a:t>
            </a:r>
            <a:r>
              <a:rPr lang="es-ES_tradnl" b="1" dirty="0" smtClean="0">
                <a:sym typeface="Wingdings 3"/>
              </a:rPr>
              <a:t></a:t>
            </a:r>
            <a:r>
              <a:rPr lang="es-ES_tradnl" b="1" dirty="0" smtClean="0">
                <a:hlinkClick r:id="rId2" action="ppaction://hlinkpres?slideindex=1&amp;slidetitle="/>
              </a:rPr>
              <a:t>EUCARISTÍA</a:t>
            </a:r>
            <a:r>
              <a:rPr lang="es-ES_tradnl" b="1" dirty="0" smtClean="0"/>
              <a:t>.</a:t>
            </a:r>
          </a:p>
          <a:p>
            <a:pPr marL="421200" indent="0">
              <a:buSzPct val="71000"/>
              <a:buNone/>
            </a:pPr>
            <a:r>
              <a:rPr lang="es-ES_tradnl" b="1" dirty="0" smtClean="0"/>
              <a:t>Cada </a:t>
            </a:r>
            <a:r>
              <a:rPr lang="es-ES_tradnl" b="1" dirty="0"/>
              <a:t>vez que la Iglesia realiza el mandato de Jesús «Haced esto en memoria mía» (1 </a:t>
            </a:r>
            <a:r>
              <a:rPr lang="es-ES_tradnl" b="1" dirty="0" err="1"/>
              <a:t>Cor</a:t>
            </a:r>
            <a:r>
              <a:rPr lang="es-ES_tradnl" b="1" dirty="0"/>
              <a:t> 11,25), parte el pan y ofrece el cáliz, sucede hoy lo mismo que sucedió entonces: Cristo se entrega verdaderamente por nosotros y nosotros tomamos realmente parte en él. El sacrificio único e irrepetible de Cristo en la cruz se hace presente sobre el altar; se realiza la obra de nuestra redención. [1362-1367</a:t>
            </a:r>
            <a:r>
              <a:rPr lang="es-ES_tradnl" b="1" dirty="0" smtClean="0"/>
              <a:t>]</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220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3472504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primero: Los sacramentos de la Iniciación. La Eucaristía</a:t>
            </a:r>
            <a:endParaRPr lang="es-ES" sz="2600" dirty="0"/>
          </a:p>
        </p:txBody>
      </p:sp>
      <p:sp>
        <p:nvSpPr>
          <p:cNvPr id="3" name="2 Marcador de contenido"/>
          <p:cNvSpPr>
            <a:spLocks noGrp="1"/>
          </p:cNvSpPr>
          <p:nvPr>
            <p:ph sz="quarter" idx="1"/>
          </p:nvPr>
        </p:nvSpPr>
        <p:spPr>
          <a:xfrm>
            <a:off x="395536" y="836712"/>
            <a:ext cx="7643192" cy="5688632"/>
          </a:xfrm>
          <a:solidFill>
            <a:srgbClr val="FFFF78"/>
          </a:solidFill>
        </p:spPr>
        <p:txBody>
          <a:bodyPr>
            <a:normAutofit fontScale="85000" lnSpcReduction="20000"/>
          </a:bodyPr>
          <a:lstStyle/>
          <a:p>
            <a:pPr marL="457200" indent="-457200">
              <a:buSzPct val="71000"/>
              <a:buFont typeface="+mj-lt"/>
              <a:buAutoNum type="arabicPeriod" startAt="217"/>
            </a:pPr>
            <a:r>
              <a:rPr lang="es-ES_tradnl" i="1" dirty="0"/>
              <a:t>¿Qué sucede con la Iglesia cuando celebra La Eucaristía?</a:t>
            </a:r>
            <a:endParaRPr lang="es-ES_tradnl" i="1" dirty="0" smtClean="0"/>
          </a:p>
          <a:p>
            <a:pPr marL="421200" indent="0">
              <a:buSzPct val="71000"/>
              <a:buNone/>
            </a:pPr>
            <a:r>
              <a:rPr lang="es-ES_tradnl" b="1" dirty="0"/>
              <a:t>Cada vez que la Iglesia celebra la </a:t>
            </a:r>
            <a:r>
              <a:rPr lang="es-ES_tradnl" b="1" dirty="0">
                <a:sym typeface="Wingdings 3"/>
              </a:rPr>
              <a:t></a:t>
            </a:r>
            <a:r>
              <a:rPr lang="es-ES_tradnl" b="1" dirty="0"/>
              <a:t> </a:t>
            </a:r>
            <a:r>
              <a:rPr lang="es-ES_tradnl" b="1" dirty="0">
                <a:hlinkClick r:id="rId2" action="ppaction://hlinkpres?slideindex=1&amp;slidetitle="/>
              </a:rPr>
              <a:t>EUCARISTÍA</a:t>
            </a:r>
            <a:r>
              <a:rPr lang="es-ES_tradnl" b="1" dirty="0"/>
              <a:t> se sitúa ante la fuente de la que ella misma brota continuamente de nuevo: en la medida que la Iglesia «come» del Cuerpo de Cristo, se convierte en Cuerpo de Cristo, que es sólo otro nombre de la Iglesia. En el sacrificio de Cristo, que se nos da en cuerpo y alma, hay lugar para toda nuestra vida. Nuestro trabajo y nuestro sufrimiento, nuestras alegrías, todo lo podemos unir al sacrificio de Cristo. Si nos ofrecemos de este modo, seremos transformados: agradamos a Dios y para nuestros prójimos somos como buen pan que alimenta. [1368-1372, </a:t>
            </a:r>
            <a:r>
              <a:rPr lang="es-ES_tradnl" b="1" dirty="0" smtClean="0"/>
              <a:t>1414]</a:t>
            </a:r>
          </a:p>
          <a:p>
            <a:pPr marL="421200" indent="0">
              <a:buSzPct val="71000"/>
              <a:buNone/>
            </a:pPr>
            <a:r>
              <a:rPr lang="es-ES_tradnl" dirty="0"/>
              <a:t>Se critica con frecuencia a la Iglesia, como si únicamente fuera una asociación de hombres más o menos buenos. En realidad, la Iglesia es lo que se realiza diariamente de un modo misterioso sobre el altar. Dios se entrega por cada uno de nosotros y quiere transformarnos mediante la </a:t>
            </a:r>
            <a:r>
              <a:rPr lang="es-ES_tradnl" b="1" dirty="0">
                <a:sym typeface="Wingdings 3"/>
              </a:rPr>
              <a:t></a:t>
            </a:r>
            <a:r>
              <a:rPr lang="es-ES_tradnl" dirty="0">
                <a:hlinkClick r:id="rId2" action="ppaction://hlinkpres?slideindex=1&amp;slidetitle="/>
              </a:rPr>
              <a:t>COMUNIÓN</a:t>
            </a:r>
            <a:r>
              <a:rPr lang="es-ES_tradnl" dirty="0"/>
              <a:t> con él. Como seres transformados deberíamos transformar el mundo. Todo lo demás que la Iglesia es también, es secundario. </a:t>
            </a:r>
            <a:r>
              <a:rPr lang="es-ES_tradnl" b="1" dirty="0">
                <a:sym typeface="Wingdings 3"/>
              </a:rPr>
              <a:t></a:t>
            </a:r>
            <a:r>
              <a:rPr lang="es-ES_tradnl" dirty="0">
                <a:hlinkClick r:id="rId3" action="ppaction://hlinksldjump"/>
              </a:rPr>
              <a:t>126</a:t>
            </a:r>
            <a:r>
              <a:rPr lang="es-ES_tradnl" dirty="0"/>
              <a:t>,</a:t>
            </a:r>
            <a:r>
              <a:rPr lang="es-ES_tradnl" dirty="0">
                <a:hlinkClick r:id="rId4" action="ppaction://hlinksldjump"/>
              </a:rPr>
              <a:t>171</a:t>
            </a:r>
            <a:r>
              <a:rPr lang="es-ES_tradnl" dirty="0"/>
              <a:t>,</a:t>
            </a:r>
            <a:r>
              <a:rPr lang="es-ES_tradnl" dirty="0">
                <a:hlinkClick r:id="rId5" action="ppaction://hlinksldjump"/>
              </a:rPr>
              <a:t>208</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221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6" action="ppaction://hlinksldjump"/>
              </a:rPr>
              <a:t>I</a:t>
            </a:r>
            <a:r>
              <a:rPr lang="es-ES" sz="1400" dirty="0" smtClean="0"/>
              <a:t> (1-165), </a:t>
            </a:r>
            <a:r>
              <a:rPr lang="es-ES" sz="1400" dirty="0" smtClean="0">
                <a:hlinkClick r:id="rId7" action="ppaction://hlinksldjump"/>
              </a:rPr>
              <a:t>II</a:t>
            </a:r>
            <a:r>
              <a:rPr lang="es-ES" sz="1400" dirty="0" smtClean="0"/>
              <a:t> (166-278), </a:t>
            </a:r>
            <a:r>
              <a:rPr lang="es-ES" sz="1400" dirty="0" smtClean="0">
                <a:hlinkClick r:id="rId8" action="ppaction://hlinksldjump"/>
              </a:rPr>
              <a:t>III</a:t>
            </a:r>
            <a:r>
              <a:rPr lang="es-ES" sz="1400" dirty="0" smtClean="0"/>
              <a:t> (279-468), </a:t>
            </a:r>
            <a:r>
              <a:rPr lang="es-ES" sz="1400" dirty="0" smtClean="0">
                <a:hlinkClick r:id="rId9"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7246251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primero: Los sacramentos de la Iniciación. La Eucaristía</a:t>
            </a:r>
            <a:endParaRPr lang="es-ES" sz="2600" dirty="0"/>
          </a:p>
        </p:txBody>
      </p:sp>
      <p:sp>
        <p:nvSpPr>
          <p:cNvPr id="3" name="2 Marcador de contenido"/>
          <p:cNvSpPr>
            <a:spLocks noGrp="1"/>
          </p:cNvSpPr>
          <p:nvPr>
            <p:ph sz="quarter" idx="1"/>
          </p:nvPr>
        </p:nvSpPr>
        <p:spPr>
          <a:xfrm>
            <a:off x="395536" y="836712"/>
            <a:ext cx="7643192" cy="5544616"/>
          </a:xfrm>
          <a:solidFill>
            <a:srgbClr val="FFFF78"/>
          </a:solidFill>
        </p:spPr>
        <p:txBody>
          <a:bodyPr>
            <a:normAutofit fontScale="92500" lnSpcReduction="20000"/>
          </a:bodyPr>
          <a:lstStyle/>
          <a:p>
            <a:pPr marL="457200" indent="-457200">
              <a:buSzPct val="71000"/>
              <a:buFont typeface="+mj-lt"/>
              <a:buAutoNum type="arabicPeriod" startAt="218"/>
            </a:pPr>
            <a:r>
              <a:rPr lang="es-ES_tradnl" i="1" dirty="0" smtClean="0"/>
              <a:t>¿Cómo </a:t>
            </a:r>
            <a:r>
              <a:rPr lang="es-ES_tradnl" i="1" dirty="0"/>
              <a:t>debemos venerar correctamente al Señor presente en la Eucaristía?</a:t>
            </a:r>
            <a:endParaRPr lang="es-ES_tradnl" i="1" dirty="0" smtClean="0"/>
          </a:p>
          <a:p>
            <a:pPr marL="421200" indent="0">
              <a:buSzPct val="71000"/>
              <a:buNone/>
            </a:pPr>
            <a:r>
              <a:rPr lang="es-ES_tradnl" b="1" dirty="0"/>
              <a:t>Puesto que Cristo está verdaderamente presente bajo las especies consagradas de pan y de vino, debemos conservar con la máxima reverencia las sagradas especies y adorar a nuestro Señor y Salvador presente en el Santísimo Sacramento. [1378-1381,1418]</a:t>
            </a:r>
            <a:endParaRPr lang="es-ES_tradnl" b="1" dirty="0" smtClean="0"/>
          </a:p>
          <a:p>
            <a:pPr marL="421200" indent="0">
              <a:buSzPct val="71000"/>
              <a:buNone/>
            </a:pPr>
            <a:r>
              <a:rPr lang="es-ES_tradnl" dirty="0"/>
              <a:t>Si tras la celebración de la sagrada </a:t>
            </a:r>
            <a:r>
              <a:rPr lang="es-ES_tradnl" b="1" dirty="0" smtClean="0">
                <a:sym typeface="Wingdings 3"/>
              </a:rPr>
              <a:t></a:t>
            </a:r>
            <a:r>
              <a:rPr lang="es-ES_tradnl" dirty="0" smtClean="0">
                <a:hlinkClick r:id="rId2" action="ppaction://hlinkpres?slideindex=1&amp;slidetitle="/>
              </a:rPr>
              <a:t>EUCARISTÍA</a:t>
            </a:r>
            <a:r>
              <a:rPr lang="es-ES_tradnl" dirty="0" smtClean="0"/>
              <a:t> </a:t>
            </a:r>
            <a:r>
              <a:rPr lang="es-ES_tradnl" dirty="0"/>
              <a:t>quedan hostias consagradas, se reservan en vasos sagrados en el tabernáculo o sagrario. Dado que en él está presente el Santísimo, </a:t>
            </a:r>
            <a:r>
              <a:rPr lang="es-ES_tradnl" dirty="0" smtClean="0"/>
              <a:t>el </a:t>
            </a:r>
            <a:r>
              <a:rPr lang="es-ES_tradnl" b="1" dirty="0" smtClean="0">
                <a:sym typeface="Wingdings 3"/>
              </a:rPr>
              <a:t></a:t>
            </a:r>
            <a:r>
              <a:rPr lang="es-ES_tradnl" dirty="0" smtClean="0">
                <a:hlinkClick r:id="rId2" action="ppaction://hlinkpres?slideindex=1&amp;slidetitle="/>
              </a:rPr>
              <a:t>TABERNÁCULO</a:t>
            </a:r>
            <a:r>
              <a:rPr lang="es-ES_tradnl" dirty="0" smtClean="0"/>
              <a:t> </a:t>
            </a:r>
            <a:r>
              <a:rPr lang="es-ES_tradnl" dirty="0"/>
              <a:t>es uno de los lugares más venerables de toda iglesia. Ante el tabernáculo hacemos la genuflexión. Ciertamente, quien sigue realmente a Cristo lo reconocerá en los más pobres y aprenderá a servirle en ellos. Pero también encontrará tiempo para permanecer en el silencio de la adoración ante el sagrario y dedicar su amor al Señor eucarístico.</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222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610768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primero: Los sacramentos de la Iniciación. La Eucaristía</a:t>
            </a:r>
            <a:endParaRPr lang="es-ES" sz="2600" dirty="0"/>
          </a:p>
        </p:txBody>
      </p:sp>
      <p:sp>
        <p:nvSpPr>
          <p:cNvPr id="3" name="2 Marcador de contenido"/>
          <p:cNvSpPr>
            <a:spLocks noGrp="1"/>
          </p:cNvSpPr>
          <p:nvPr>
            <p:ph sz="quarter" idx="1"/>
          </p:nvPr>
        </p:nvSpPr>
        <p:spPr>
          <a:xfrm>
            <a:off x="395536" y="836712"/>
            <a:ext cx="7643192" cy="5616624"/>
          </a:xfrm>
          <a:solidFill>
            <a:srgbClr val="FFFF78"/>
          </a:solidFill>
        </p:spPr>
        <p:txBody>
          <a:bodyPr>
            <a:normAutofit lnSpcReduction="10000"/>
          </a:bodyPr>
          <a:lstStyle/>
          <a:p>
            <a:pPr marL="457200" indent="-457200">
              <a:buSzPct val="71000"/>
              <a:buFont typeface="+mj-lt"/>
              <a:buAutoNum type="arabicPeriod" startAt="219"/>
            </a:pPr>
            <a:r>
              <a:rPr lang="es-ES_tradnl" i="1" dirty="0"/>
              <a:t>¿Con qué frecuencia debe participar un católico en la Eucaristía?</a:t>
            </a:r>
            <a:endParaRPr lang="es-ES_tradnl" i="1" dirty="0" smtClean="0"/>
          </a:p>
          <a:p>
            <a:pPr marL="421200" indent="0">
              <a:buSzPct val="71000"/>
              <a:buNone/>
            </a:pPr>
            <a:r>
              <a:rPr lang="es-ES_tradnl" b="1" dirty="0"/>
              <a:t>Todos los domingos y fiestas de guardar el católico está obligado a asistir a la Santa Misa. Quien busca verdaderamente la amistad de Jesús, responde, tan a menudo como le es posible, a la invitación personal de Jesús a este banquete. [1389,1417</a:t>
            </a:r>
            <a:r>
              <a:rPr lang="es-ES_tradnl" b="1" dirty="0" smtClean="0"/>
              <a:t>]</a:t>
            </a:r>
          </a:p>
          <a:p>
            <a:pPr marL="421200" indent="0">
              <a:buSzPct val="71000"/>
              <a:buNone/>
            </a:pPr>
            <a:r>
              <a:rPr lang="es-ES_tradnl" dirty="0"/>
              <a:t>En realidad el «precepto dominical» es un término tan impropio para un verdadero cristiano, como el «precepto del beso» para un auténtico enamorado. Nadie puede mantener una relación viva con Cristo si no acude allí donde él nos espera. Por ello, desde los orígenes, la celebración de la misa es para los cristianos el «corazón del domingo» y la cita más importante de la semana.</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223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59934317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primero: Los sacramentos de la Iniciación. La Eucaristía</a:t>
            </a:r>
            <a:endParaRPr lang="es-ES" sz="2600" dirty="0"/>
          </a:p>
        </p:txBody>
      </p:sp>
      <p:sp>
        <p:nvSpPr>
          <p:cNvPr id="3" name="2 Marcador de contenido"/>
          <p:cNvSpPr>
            <a:spLocks noGrp="1"/>
          </p:cNvSpPr>
          <p:nvPr>
            <p:ph sz="quarter" idx="1"/>
          </p:nvPr>
        </p:nvSpPr>
        <p:spPr>
          <a:xfrm>
            <a:off x="395536" y="836712"/>
            <a:ext cx="7643192" cy="5616624"/>
          </a:xfrm>
          <a:solidFill>
            <a:srgbClr val="FFFF78"/>
          </a:solidFill>
        </p:spPr>
        <p:txBody>
          <a:bodyPr>
            <a:normAutofit lnSpcReduction="10000"/>
          </a:bodyPr>
          <a:lstStyle/>
          <a:p>
            <a:pPr marL="457200" indent="-457200">
              <a:buSzPct val="71000"/>
              <a:buFont typeface="+mj-lt"/>
              <a:buAutoNum type="arabicPeriod" startAt="220"/>
            </a:pPr>
            <a:r>
              <a:rPr lang="es-ES_tradnl" i="1" dirty="0"/>
              <a:t>¿Cómo debo prepararme para poder recibir La sagrada Eucaristía?</a:t>
            </a:r>
            <a:endParaRPr lang="es-ES_tradnl" i="1" dirty="0" smtClean="0"/>
          </a:p>
          <a:p>
            <a:pPr marL="421200" indent="0">
              <a:buSzPct val="71000"/>
              <a:buNone/>
            </a:pPr>
            <a:r>
              <a:rPr lang="es-ES_tradnl" b="1" dirty="0"/>
              <a:t>Quien quiera recibir la sagrada </a:t>
            </a:r>
            <a:r>
              <a:rPr lang="es-ES_tradnl" b="1" dirty="0">
                <a:sym typeface="Wingdings 3"/>
              </a:rPr>
              <a:t></a:t>
            </a:r>
            <a:r>
              <a:rPr lang="es-ES_tradnl" b="1" dirty="0">
                <a:hlinkClick r:id="rId2" action="ppaction://hlinkpres?slideindex=1&amp;slidetitle="/>
              </a:rPr>
              <a:t>EUCARISTÍA</a:t>
            </a:r>
            <a:r>
              <a:rPr lang="es-ES_tradnl" b="1" dirty="0"/>
              <a:t>, debe ser católico. Si fuera consciente de un pecado grave o mortal, debe confesarse antes. Antes de ponerse ante el altar hay que reconciliarse con el prójimo. [</a:t>
            </a:r>
            <a:r>
              <a:rPr lang="es-ES_tradnl" b="1" dirty="0" smtClean="0"/>
              <a:t>1385-1387,1415]</a:t>
            </a:r>
          </a:p>
          <a:p>
            <a:pPr marL="421200" indent="0">
              <a:buSzPct val="71000"/>
              <a:buNone/>
            </a:pPr>
            <a:r>
              <a:rPr lang="es-ES_tradnl" dirty="0"/>
              <a:t>Hasta hace pocos años estaba dispuesto no comer nada como mínimo tres horas antes de una celebración eucarística; de este modo se quería estar preparado para el encuentro con Cristo en la </a:t>
            </a:r>
            <a:r>
              <a:rPr lang="es-ES_tradnl" b="1" dirty="0" smtClean="0">
                <a:sym typeface="Wingdings 3"/>
              </a:rPr>
              <a:t></a:t>
            </a:r>
            <a:r>
              <a:rPr lang="es-ES_tradnl" dirty="0" smtClean="0">
                <a:hlinkClick r:id="rId2" action="ppaction://hlinkpres?slideindex=1&amp;slidetitle="/>
              </a:rPr>
              <a:t>COMUNIÓN</a:t>
            </a:r>
            <a:r>
              <a:rPr lang="es-ES_tradnl" dirty="0"/>
              <a:t>. Hoy en día la Iglesia pide al menos una hora de ayuno. Un signo de respeto es el vestido, bonito y algo especial, pues al fin y al cabo tenemos una cita con el Señor del mundo.</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224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6672263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primero: Los sacramentos de la Iniciación. La Eucaristía</a:t>
            </a:r>
            <a:endParaRPr lang="es-ES" sz="2600" dirty="0"/>
          </a:p>
        </p:txBody>
      </p:sp>
      <p:sp>
        <p:nvSpPr>
          <p:cNvPr id="3" name="2 Marcador de contenido"/>
          <p:cNvSpPr>
            <a:spLocks noGrp="1"/>
          </p:cNvSpPr>
          <p:nvPr>
            <p:ph sz="quarter" idx="1"/>
          </p:nvPr>
        </p:nvSpPr>
        <p:spPr>
          <a:xfrm>
            <a:off x="395536" y="836712"/>
            <a:ext cx="7643192" cy="5400600"/>
          </a:xfrm>
          <a:solidFill>
            <a:srgbClr val="FFFF78"/>
          </a:solidFill>
        </p:spPr>
        <p:txBody>
          <a:bodyPr>
            <a:normAutofit/>
          </a:bodyPr>
          <a:lstStyle/>
          <a:p>
            <a:pPr marL="457200" indent="-457200">
              <a:buSzPct val="71000"/>
              <a:buFont typeface="+mj-lt"/>
              <a:buAutoNum type="arabicPeriod" startAt="221"/>
            </a:pPr>
            <a:r>
              <a:rPr lang="es-ES_tradnl" i="1" dirty="0"/>
              <a:t>¿Cómo me transforma la sagrada Comunión?</a:t>
            </a:r>
            <a:endParaRPr lang="es-ES_tradnl" i="1" dirty="0" smtClean="0"/>
          </a:p>
          <a:p>
            <a:pPr marL="421200" indent="0">
              <a:buSzPct val="71000"/>
              <a:buNone/>
            </a:pPr>
            <a:r>
              <a:rPr lang="es-ES_tradnl" b="1" dirty="0"/>
              <a:t>Cada sagrada </a:t>
            </a:r>
            <a:r>
              <a:rPr lang="es-ES_tradnl" b="1" dirty="0" smtClean="0">
                <a:sym typeface="Wingdings 3"/>
              </a:rPr>
              <a:t></a:t>
            </a:r>
            <a:r>
              <a:rPr lang="es-ES_tradnl" b="1" dirty="0" smtClean="0">
                <a:hlinkClick r:id="rId2" action="ppaction://hlinkpres?slideindex=1&amp;slidetitle="/>
              </a:rPr>
              <a:t>COMUNIÓN</a:t>
            </a:r>
            <a:r>
              <a:rPr lang="es-ES_tradnl" b="1" dirty="0" smtClean="0"/>
              <a:t> </a:t>
            </a:r>
            <a:r>
              <a:rPr lang="es-ES_tradnl" b="1" dirty="0"/>
              <a:t>me une más íntimamente con Cristo, me convierte en un miembro vivo del cuerpo de Cristo, renueva las gracias que he recibido en el Bautismo y la </a:t>
            </a:r>
            <a:r>
              <a:rPr lang="es-ES_tradnl" b="1" dirty="0" smtClean="0">
                <a:sym typeface="Wingdings 3"/>
              </a:rPr>
              <a:t></a:t>
            </a:r>
            <a:r>
              <a:rPr lang="es-ES_tradnl" b="1" dirty="0" smtClean="0">
                <a:hlinkClick r:id="rId2" action="ppaction://hlinkpres?slideindex=1&amp;slidetitle="/>
              </a:rPr>
              <a:t>CONFIRMACIÓN</a:t>
            </a:r>
            <a:r>
              <a:rPr lang="es-ES_tradnl" b="1" dirty="0" smtClean="0"/>
              <a:t>, y </a:t>
            </a:r>
            <a:r>
              <a:rPr lang="es-ES_tradnl" b="1" dirty="0"/>
              <a:t>me fortalece en la lucha contra el pecado. [1391-1397,1416</a:t>
            </a:r>
            <a:r>
              <a:rPr lang="es-ES_tradnl" b="1" dirty="0" smtClean="0"/>
              <a:t>]</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225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2241182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primero: Los sacramentos de la Iniciación. La Eucaristía</a:t>
            </a:r>
            <a:endParaRPr lang="es-ES" sz="2600" dirty="0"/>
          </a:p>
        </p:txBody>
      </p:sp>
      <p:sp>
        <p:nvSpPr>
          <p:cNvPr id="3" name="2 Marcador de contenido"/>
          <p:cNvSpPr>
            <a:spLocks noGrp="1"/>
          </p:cNvSpPr>
          <p:nvPr>
            <p:ph sz="quarter" idx="1"/>
          </p:nvPr>
        </p:nvSpPr>
        <p:spPr>
          <a:xfrm>
            <a:off x="395536" y="836712"/>
            <a:ext cx="7643192" cy="5544616"/>
          </a:xfrm>
          <a:solidFill>
            <a:srgbClr val="FFFF78"/>
          </a:solidFill>
        </p:spPr>
        <p:txBody>
          <a:bodyPr lIns="0" tIns="0" rIns="0" bIns="0">
            <a:normAutofit fontScale="77500" lnSpcReduction="20000"/>
          </a:bodyPr>
          <a:lstStyle/>
          <a:p>
            <a:pPr marL="457200" indent="-457200">
              <a:buSzPct val="71000"/>
              <a:buFont typeface="+mj-lt"/>
              <a:buAutoNum type="arabicPeriod" startAt="222"/>
            </a:pPr>
            <a:r>
              <a:rPr lang="es-ES_tradnl" i="1" dirty="0"/>
              <a:t>¿Puede darse la Eucaristía también a los cristianos no católicos?</a:t>
            </a:r>
            <a:endParaRPr lang="es-ES_tradnl" i="1" dirty="0" smtClean="0"/>
          </a:p>
          <a:p>
            <a:pPr marL="421200" indent="0">
              <a:buSzPct val="71000"/>
              <a:buNone/>
            </a:pPr>
            <a:r>
              <a:rPr lang="es-ES_tradnl" b="1" dirty="0"/>
              <a:t>La sagrada </a:t>
            </a:r>
            <a:r>
              <a:rPr lang="es-ES_tradnl" b="1" dirty="0" smtClean="0">
                <a:sym typeface="Wingdings 3"/>
              </a:rPr>
              <a:t></a:t>
            </a:r>
            <a:r>
              <a:rPr lang="es-ES_tradnl" b="1" dirty="0" smtClean="0">
                <a:hlinkClick r:id="rId2" action="ppaction://hlinkpres?slideindex=1&amp;slidetitle="/>
              </a:rPr>
              <a:t>COMUNIÓN</a:t>
            </a:r>
            <a:r>
              <a:rPr lang="es-ES_tradnl" b="1" dirty="0" smtClean="0"/>
              <a:t> </a:t>
            </a:r>
            <a:r>
              <a:rPr lang="es-ES_tradnl" b="1" dirty="0"/>
              <a:t>es expresión de la unidad del Cuerpo de Cristo. Pertenece a la Iglesia católica quien está bautizado en ella, comparte su fe y vive en unión con ella. Sería una contradicción que la Iglesia invitara a comulgar a personas que no comparten (aún) la fe y la vida de la Iglesia. La credibilidad del signo de la </a:t>
            </a:r>
            <a:r>
              <a:rPr lang="es-ES_tradnl" b="1" dirty="0" smtClean="0">
                <a:sym typeface="Wingdings 3"/>
              </a:rPr>
              <a:t></a:t>
            </a:r>
            <a:r>
              <a:rPr lang="es-ES_tradnl" b="1" dirty="0" smtClean="0">
                <a:hlinkClick r:id="rId2" action="ppaction://hlinkpres?slideindex=1&amp;slidetitle="/>
              </a:rPr>
              <a:t>EUCARISTÍA</a:t>
            </a:r>
            <a:r>
              <a:rPr lang="es-ES_tradnl" b="1" dirty="0" smtClean="0"/>
              <a:t> </a:t>
            </a:r>
            <a:r>
              <a:rPr lang="es-ES_tradnl" b="1" dirty="0"/>
              <a:t>se vería perjudicada. [1398-1401</a:t>
            </a:r>
            <a:r>
              <a:rPr lang="es-ES_tradnl" b="1" dirty="0" smtClean="0"/>
              <a:t>]</a:t>
            </a:r>
          </a:p>
          <a:p>
            <a:pPr marL="421200" indent="0">
              <a:buSzPct val="71000"/>
              <a:buNone/>
            </a:pPr>
            <a:r>
              <a:rPr lang="es-ES_tradnl" dirty="0"/>
              <a:t>Cristianos ortodoxos aislados pueden solicitar la recepción de la sagrada Comunión en una celebración católica, porque comparten la fe eucarística de la Iglesia católica, aunque sus comunidades no viven aún en la comunión plena con la Iglesia católica. En el caso de los miembros de otras confesiones cristianas, se puede administrar la sagrada Comunión en casos especiales, siempre que se dé una necesidad grave y se dé la fe plena en la presencia eucarística. La celebración común de la Eucaristía/Santa Cena de cristianos católicos y evangélicos es la meta y el deseo de todos los esfuerzos ecuménicos, pero anticiparla, sin que se haya establecido la realidad del Cuerpo de Cristo en una fe y en la única Iglesia, es erróneo y por ello no está permitido. Otro tipo de celebraciones ecuménicas, en las que cristianos de diferentes confesiones rezan juntos, son buenas y son recomendadas también por la Iglesia católica.</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226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9545918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primero: Los sacramentos de la Iniciación. La Eucaristía</a:t>
            </a:r>
            <a:endParaRPr lang="es-ES" sz="2600" dirty="0"/>
          </a:p>
        </p:txBody>
      </p:sp>
      <p:sp>
        <p:nvSpPr>
          <p:cNvPr id="3" name="2 Marcador de contenido"/>
          <p:cNvSpPr>
            <a:spLocks noGrp="1"/>
          </p:cNvSpPr>
          <p:nvPr>
            <p:ph sz="quarter" idx="1"/>
          </p:nvPr>
        </p:nvSpPr>
        <p:spPr>
          <a:xfrm>
            <a:off x="395536" y="836712"/>
            <a:ext cx="7643192" cy="5472608"/>
          </a:xfrm>
          <a:solidFill>
            <a:srgbClr val="FFFF78"/>
          </a:solidFill>
        </p:spPr>
        <p:txBody>
          <a:bodyPr>
            <a:normAutofit/>
          </a:bodyPr>
          <a:lstStyle/>
          <a:p>
            <a:pPr marL="457200" indent="-457200">
              <a:buSzPct val="71000"/>
              <a:buFont typeface="+mj-lt"/>
              <a:buAutoNum type="arabicPeriod" startAt="223"/>
            </a:pPr>
            <a:r>
              <a:rPr lang="es-ES_tradnl" i="1" dirty="0"/>
              <a:t>¿De qué modo es la sagrada Eucaristía una anticipación de la vida eterna?</a:t>
            </a:r>
            <a:endParaRPr lang="es-ES_tradnl" i="1" dirty="0" smtClean="0"/>
          </a:p>
          <a:p>
            <a:pPr marL="421200" indent="0">
              <a:buSzPct val="71000"/>
              <a:buNone/>
            </a:pPr>
            <a:r>
              <a:rPr lang="es-ES_tradnl" b="1" dirty="0"/>
              <a:t>Jesús prometió a sus discípulos, y con ello también a nosotros, que nos sentaríamos un día a la mesa con él. Por eso cada Santa Misa es «memorial de la pasión, plenitud de la gracia, prenda de la gloria futura» (oración «O </a:t>
            </a:r>
            <a:r>
              <a:rPr lang="es-ES_tradnl" b="1" dirty="0" err="1"/>
              <a:t>sacrum</a:t>
            </a:r>
            <a:r>
              <a:rPr lang="es-ES_tradnl" b="1" dirty="0"/>
              <a:t> </a:t>
            </a:r>
            <a:r>
              <a:rPr lang="es-ES_tradnl" b="1" dirty="0" err="1"/>
              <a:t>convivium</a:t>
            </a:r>
            <a:r>
              <a:rPr lang="es-ES_tradnl" b="1" dirty="0"/>
              <a:t>» recogida en la antífona del Magníficat en las II Vísperas de la fiesta de Santísimo Cuerpo y Sangre de Cristo). [1402-1405</a:t>
            </a:r>
            <a:r>
              <a:rPr lang="es-ES_tradnl" b="1" dirty="0" smtClean="0"/>
              <a:t>]</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227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41844077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Los sacramentos de curación. El sacramento de la penitencia y la reconciliación</a:t>
            </a:r>
            <a:endParaRPr lang="es-ES" sz="2600" dirty="0"/>
          </a:p>
        </p:txBody>
      </p:sp>
      <p:sp>
        <p:nvSpPr>
          <p:cNvPr id="3" name="2 Marcador de contenido"/>
          <p:cNvSpPr>
            <a:spLocks noGrp="1"/>
          </p:cNvSpPr>
          <p:nvPr>
            <p:ph sz="quarter" idx="1"/>
          </p:nvPr>
        </p:nvSpPr>
        <p:spPr>
          <a:xfrm>
            <a:off x="395536" y="836712"/>
            <a:ext cx="7643192" cy="5472608"/>
          </a:xfrm>
          <a:solidFill>
            <a:srgbClr val="FFFF78"/>
          </a:solidFill>
        </p:spPr>
        <p:txBody>
          <a:bodyPr>
            <a:normAutofit/>
          </a:bodyPr>
          <a:lstStyle/>
          <a:p>
            <a:pPr marL="457200" indent="-457200">
              <a:buSzPct val="71000"/>
              <a:buFont typeface="+mj-lt"/>
              <a:buAutoNum type="arabicPeriod" startAt="224"/>
            </a:pPr>
            <a:r>
              <a:rPr lang="es-ES_tradnl" i="1" dirty="0" smtClean="0"/>
              <a:t>¿Por </a:t>
            </a:r>
            <a:r>
              <a:rPr lang="es-ES_tradnl" i="1" dirty="0"/>
              <a:t>qué nos ha dado Cristo el sacramento de la Penitencia y la Unción de los enfermos?</a:t>
            </a:r>
            <a:endParaRPr lang="es-ES_tradnl" i="1" dirty="0" smtClean="0"/>
          </a:p>
          <a:p>
            <a:pPr marL="421200" indent="0">
              <a:buSzPct val="71000"/>
              <a:buNone/>
            </a:pPr>
            <a:r>
              <a:rPr lang="es-ES_tradnl" b="1" dirty="0"/>
              <a:t>El amor de Cristo se muestra en que busca a quienes están perdidos y cura a los enfermos. Por eso se nos dan los </a:t>
            </a:r>
            <a:r>
              <a:rPr lang="es-ES_tradnl" b="1" dirty="0" smtClean="0">
                <a:sym typeface="Wingdings 3"/>
              </a:rPr>
              <a:t></a:t>
            </a:r>
            <a:r>
              <a:rPr lang="es-ES_tradnl" b="1" dirty="0" smtClean="0">
                <a:hlinkClick r:id="rId2" action="ppaction://hlinkpres?slideindex=1&amp;slidetitle="/>
              </a:rPr>
              <a:t>SACRAMENTOS </a:t>
            </a:r>
            <a:r>
              <a:rPr lang="es-ES_tradnl" b="1" dirty="0" smtClean="0"/>
              <a:t>de </a:t>
            </a:r>
            <a:r>
              <a:rPr lang="es-ES_tradnl" b="1" dirty="0"/>
              <a:t>la curación y restauración, en los que nos vemos liberados del pecado y confortados en la debilidad corporal y espiritual. [1420-1421] </a:t>
            </a:r>
            <a:r>
              <a:rPr lang="es-ES_tradnl" b="1" dirty="0" smtClean="0">
                <a:sym typeface="Wingdings 3"/>
              </a:rPr>
              <a:t></a:t>
            </a:r>
            <a:r>
              <a:rPr lang="es-ES_tradnl" b="1" dirty="0" smtClean="0">
                <a:hlinkClick r:id="rId3" action="ppaction://hlinksldjump"/>
              </a:rPr>
              <a:t>67</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228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4116895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Los sacramentos de curación. El sacramento de la penitencia y la reconciliación</a:t>
            </a:r>
            <a:endParaRPr lang="es-ES" sz="2600" dirty="0"/>
          </a:p>
        </p:txBody>
      </p:sp>
      <p:sp>
        <p:nvSpPr>
          <p:cNvPr id="3" name="2 Marcador de contenido"/>
          <p:cNvSpPr>
            <a:spLocks noGrp="1"/>
          </p:cNvSpPr>
          <p:nvPr>
            <p:ph sz="quarter" idx="1"/>
          </p:nvPr>
        </p:nvSpPr>
        <p:spPr>
          <a:xfrm>
            <a:off x="395536" y="836712"/>
            <a:ext cx="7643192" cy="5400600"/>
          </a:xfrm>
          <a:solidFill>
            <a:srgbClr val="FFFF78"/>
          </a:solidFill>
        </p:spPr>
        <p:txBody>
          <a:bodyPr>
            <a:normAutofit/>
          </a:bodyPr>
          <a:lstStyle/>
          <a:p>
            <a:pPr marL="457200" indent="-457200">
              <a:buSzPct val="71000"/>
              <a:buFont typeface="+mj-lt"/>
              <a:buAutoNum type="arabicPeriod" startAt="225"/>
            </a:pPr>
            <a:r>
              <a:rPr lang="es-ES_tradnl" i="1" dirty="0"/>
              <a:t>¿Qué nombres hay para el sacramento de la Penitencia?</a:t>
            </a:r>
            <a:endParaRPr lang="es-ES_tradnl" i="1" dirty="0" smtClean="0"/>
          </a:p>
          <a:p>
            <a:pPr marL="421200" indent="0">
              <a:buSzPct val="71000"/>
              <a:buNone/>
            </a:pPr>
            <a:r>
              <a:rPr lang="es-ES_tradnl" b="1" dirty="0"/>
              <a:t>El sacramento de la Penitencia se denomina también </a:t>
            </a:r>
            <a:r>
              <a:rPr lang="es-ES_tradnl" b="1" dirty="0" smtClean="0">
                <a:sym typeface="Wingdings 3"/>
              </a:rPr>
              <a:t></a:t>
            </a:r>
            <a:r>
              <a:rPr lang="es-ES_tradnl" b="1" dirty="0" smtClean="0">
                <a:hlinkClick r:id="rId2" action="ppaction://hlinkpres?slideindex=1&amp;slidetitle="/>
              </a:rPr>
              <a:t>SACRAMENTO</a:t>
            </a:r>
            <a:r>
              <a:rPr lang="es-ES_tradnl" b="1" dirty="0" smtClean="0"/>
              <a:t> </a:t>
            </a:r>
            <a:r>
              <a:rPr lang="es-ES_tradnl" b="1" dirty="0"/>
              <a:t>de la reconciliación, del perdón, de la conversión y de la confesión. [1422-1424,1486]</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229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9742370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580926"/>
          </a:xfrm>
        </p:spPr>
        <p:txBody>
          <a:bodyPr>
            <a:normAutofit/>
          </a:bodyPr>
          <a:lstStyle/>
          <a:p>
            <a:r>
              <a:rPr lang="es-ES" sz="2600" dirty="0" smtClean="0"/>
              <a:t>Capítulo III: Los hombres responden a Dios</a:t>
            </a:r>
            <a:endParaRPr lang="es-ES" sz="2600" dirty="0"/>
          </a:p>
        </p:txBody>
      </p:sp>
      <p:sp>
        <p:nvSpPr>
          <p:cNvPr id="3" name="2 Marcador de contenido"/>
          <p:cNvSpPr>
            <a:spLocks noGrp="1"/>
          </p:cNvSpPr>
          <p:nvPr>
            <p:ph sz="quarter" idx="1"/>
          </p:nvPr>
        </p:nvSpPr>
        <p:spPr>
          <a:xfrm>
            <a:off x="457200" y="836712"/>
            <a:ext cx="7467600" cy="5544616"/>
          </a:xfrm>
        </p:spPr>
        <p:style>
          <a:lnRef idx="1">
            <a:schemeClr val="accent4"/>
          </a:lnRef>
          <a:fillRef idx="2">
            <a:schemeClr val="accent4"/>
          </a:fillRef>
          <a:effectRef idx="1">
            <a:schemeClr val="accent4"/>
          </a:effectRef>
          <a:fontRef idx="minor">
            <a:schemeClr val="dk1"/>
          </a:fontRef>
        </p:style>
        <p:txBody>
          <a:bodyPr lIns="0" tIns="0" rIns="0" bIns="0">
            <a:noAutofit/>
          </a:bodyPr>
          <a:lstStyle/>
          <a:p>
            <a:pPr marL="457200" indent="-457200">
              <a:buSzPct val="100000"/>
              <a:buFont typeface="+mj-lt"/>
              <a:buAutoNum type="arabicPeriod" startAt="21"/>
            </a:pPr>
            <a:r>
              <a:rPr lang="es-ES_tradnl" sz="1450" i="1" dirty="0" smtClean="0"/>
              <a:t>¿Qué </a:t>
            </a:r>
            <a:r>
              <a:rPr lang="es-ES_tradnl" sz="1450" dirty="0" smtClean="0"/>
              <a:t>es </a:t>
            </a:r>
            <a:r>
              <a:rPr lang="es-ES_tradnl" sz="1450" i="1" dirty="0" smtClean="0"/>
              <a:t>la fe?</a:t>
            </a:r>
          </a:p>
          <a:p>
            <a:pPr>
              <a:buNone/>
            </a:pPr>
            <a:r>
              <a:rPr lang="es-ES_tradnl" sz="1450" b="1" dirty="0" smtClean="0"/>
              <a:t>La fe es saber y confiar. Tiene siete rasgos:</a:t>
            </a:r>
            <a:endParaRPr lang="es-ES" sz="1450" b="1" dirty="0" smtClean="0"/>
          </a:p>
          <a:p>
            <a:pPr lvl="0">
              <a:buSzPct val="100000"/>
              <a:buFont typeface="Wingdings" pitchFamily="2" charset="2"/>
              <a:buChar char="§"/>
            </a:pPr>
            <a:r>
              <a:rPr lang="es-ES_tradnl" sz="1200" b="1" dirty="0" smtClean="0"/>
              <a:t>La fe es un </a:t>
            </a:r>
            <a:r>
              <a:rPr lang="es-ES_tradnl" sz="1200" b="1" i="1" dirty="0" smtClean="0"/>
              <a:t>puro don </a:t>
            </a:r>
            <a:r>
              <a:rPr lang="es-ES_tradnl" sz="1200" b="1" dirty="0" smtClean="0"/>
              <a:t>de Dios, que recibimos, si lo pedimos ardientemente. </a:t>
            </a:r>
            <a:endParaRPr lang="es-ES" sz="1200" b="1" dirty="0" smtClean="0"/>
          </a:p>
          <a:p>
            <a:pPr lvl="0">
              <a:buSzPct val="100000"/>
              <a:buFont typeface="Wingdings" pitchFamily="2" charset="2"/>
              <a:buChar char="§"/>
            </a:pPr>
            <a:r>
              <a:rPr lang="es-ES_tradnl" sz="1200" b="1" dirty="0" smtClean="0"/>
              <a:t>La fe es la fuerza sobrenatural que nos es </a:t>
            </a:r>
            <a:r>
              <a:rPr lang="es-ES_tradnl" sz="1200" b="1" i="1" dirty="0" smtClean="0"/>
              <a:t>necesaria </a:t>
            </a:r>
            <a:r>
              <a:rPr lang="es-ES_tradnl" sz="1200" b="1" dirty="0" smtClean="0"/>
              <a:t>para obtener la salvación.</a:t>
            </a:r>
            <a:endParaRPr lang="es-ES" sz="1200" b="1" dirty="0" smtClean="0"/>
          </a:p>
          <a:p>
            <a:pPr lvl="0">
              <a:buSzPct val="100000"/>
              <a:buFont typeface="Wingdings" pitchFamily="2" charset="2"/>
              <a:buChar char="§"/>
            </a:pPr>
            <a:r>
              <a:rPr lang="es-ES_tradnl" sz="1200" b="1" dirty="0" smtClean="0"/>
              <a:t>La fe exige la </a:t>
            </a:r>
            <a:r>
              <a:rPr lang="es-ES_tradnl" sz="1200" b="1" i="1" dirty="0" smtClean="0"/>
              <a:t>voluntad libre </a:t>
            </a:r>
            <a:r>
              <a:rPr lang="es-ES_tradnl" sz="1200" b="1" dirty="0" smtClean="0"/>
              <a:t>y el </a:t>
            </a:r>
            <a:r>
              <a:rPr lang="es-ES_tradnl" sz="1200" b="1" i="1" dirty="0" smtClean="0"/>
              <a:t>entendimiento lúci­do </a:t>
            </a:r>
            <a:r>
              <a:rPr lang="es-ES_tradnl" sz="1200" b="1" dirty="0" smtClean="0"/>
              <a:t>del hombre cuando acepta la invitación divina.</a:t>
            </a:r>
            <a:endParaRPr lang="es-ES" sz="1200" b="1" dirty="0" smtClean="0"/>
          </a:p>
          <a:p>
            <a:pPr lvl="0">
              <a:buSzPct val="100000"/>
              <a:buFont typeface="Wingdings" pitchFamily="2" charset="2"/>
              <a:buChar char="§"/>
            </a:pPr>
            <a:r>
              <a:rPr lang="es-ES_tradnl" sz="1200" b="1" dirty="0" smtClean="0"/>
              <a:t>La fe es </a:t>
            </a:r>
            <a:r>
              <a:rPr lang="es-ES_tradnl" sz="1200" b="1" i="1" dirty="0" smtClean="0"/>
              <a:t>absolutamente cierta, </a:t>
            </a:r>
            <a:r>
              <a:rPr lang="es-ES_tradnl" sz="1200" b="1" dirty="0" smtClean="0"/>
              <a:t>porque tiene la garantía de Jesús.</a:t>
            </a:r>
            <a:endParaRPr lang="es-ES" sz="1200" b="1" dirty="0" smtClean="0"/>
          </a:p>
          <a:p>
            <a:pPr lvl="0">
              <a:buSzPct val="100000"/>
              <a:buFont typeface="Wingdings" pitchFamily="2" charset="2"/>
              <a:buChar char="§"/>
            </a:pPr>
            <a:r>
              <a:rPr lang="es-ES_tradnl" sz="1200" b="1" dirty="0" smtClean="0"/>
              <a:t>La fe es incompleta mientras no sea efectiva en el amor.</a:t>
            </a:r>
            <a:endParaRPr lang="es-ES" sz="1200" b="1" dirty="0" smtClean="0"/>
          </a:p>
          <a:p>
            <a:pPr lvl="0">
              <a:buSzPct val="100000"/>
              <a:buFont typeface="Wingdings" pitchFamily="2" charset="2"/>
              <a:buChar char="§"/>
            </a:pPr>
            <a:r>
              <a:rPr lang="es-ES_tradnl" sz="1200" b="1" dirty="0" smtClean="0"/>
              <a:t>La fe </a:t>
            </a:r>
            <a:r>
              <a:rPr lang="es-ES_tradnl" sz="1200" b="1" i="1" dirty="0" smtClean="0"/>
              <a:t>aumenta </a:t>
            </a:r>
            <a:r>
              <a:rPr lang="es-ES_tradnl" sz="1200" b="1" dirty="0" smtClean="0"/>
              <a:t>si escuchamos con más atención la voz de Dios y mediante la oración estamos en un intercambio vivo con él.</a:t>
            </a:r>
            <a:endParaRPr lang="es-ES" sz="1200" b="1" dirty="0" smtClean="0"/>
          </a:p>
          <a:p>
            <a:pPr lvl="0">
              <a:buSzPct val="100000"/>
              <a:buFont typeface="Wingdings" pitchFamily="2" charset="2"/>
              <a:buChar char="§"/>
            </a:pPr>
            <a:r>
              <a:rPr lang="es-ES_tradnl" sz="1200" b="1" dirty="0" smtClean="0"/>
              <a:t>La fe nos permite ya ahora </a:t>
            </a:r>
            <a:r>
              <a:rPr lang="es-ES_tradnl" sz="1200" b="1" i="1" dirty="0" smtClean="0"/>
              <a:t>gustar por adelantado la alegría del cielo. </a:t>
            </a:r>
            <a:r>
              <a:rPr lang="es-ES_tradnl" sz="1200" b="1" dirty="0" smtClean="0"/>
              <a:t>[153-165, 179-180, 183-184]</a:t>
            </a:r>
            <a:endParaRPr lang="es-ES" sz="1200" b="1" dirty="0" smtClean="0"/>
          </a:p>
          <a:p>
            <a:pPr marL="0" indent="0">
              <a:buNone/>
            </a:pPr>
            <a:r>
              <a:rPr lang="es-ES_tradnl" sz="1450" dirty="0" smtClean="0"/>
              <a:t>Muchos dicen que creer les parece poco, que quieren saber. Pero la palabra «creer» tiene dos significados diferentes: cuando un paracaidista pregunta al empleado del aeropuerto: «¿Está bien preparado el paracaídas?», y aquél le responde, indiferente: «Creo que sí», no será suficiente para él; esto quiere saberlo seguro. Pero si ha pedido a un amigo que le prepare el paracaídas, éste le contestará a la misma pregunta: «Sí, lo he hecho personalmente. ¡Puedes confiar en mí!». Y el paracaidista replicará: «Te creo». Esta fe es mucho más que saber: es certeza. Y ésta es la fe que hizo partir a Abraham a la tierra prometida, ésta es la fe que hizo que los </a:t>
            </a:r>
            <a:r>
              <a:rPr lang="es-ES_tradnl" sz="1450" dirty="0" smtClean="0">
                <a:sym typeface="Wingdings 3"/>
              </a:rPr>
              <a:t></a:t>
            </a:r>
            <a:r>
              <a:rPr lang="es-ES_tradnl" sz="1450" dirty="0" smtClean="0">
                <a:hlinkClick r:id="rId3" action="ppaction://hlinkpres?slideindex=1&amp;slidetitle="/>
              </a:rPr>
              <a:t>MÁRTIRES</a:t>
            </a:r>
            <a:r>
              <a:rPr lang="es-ES_tradnl" sz="1450" dirty="0" smtClean="0"/>
              <a:t> perseveraran hasta la muerte, ésta es la fe que aún hoy mantiene en pie a los cristianos persegui­dos. Una fe que afecta a todo el hombre.</a:t>
            </a:r>
            <a:endParaRPr lang="es-ES_tradnl" sz="1450"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23</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Los sacramentos de curación. El sacramento de la penitencia y la reconciliación</a:t>
            </a:r>
            <a:endParaRPr lang="es-ES" sz="2600" dirty="0"/>
          </a:p>
        </p:txBody>
      </p:sp>
      <p:sp>
        <p:nvSpPr>
          <p:cNvPr id="3" name="2 Marcador de contenido"/>
          <p:cNvSpPr>
            <a:spLocks noGrp="1"/>
          </p:cNvSpPr>
          <p:nvPr>
            <p:ph sz="quarter" idx="1"/>
          </p:nvPr>
        </p:nvSpPr>
        <p:spPr>
          <a:xfrm>
            <a:off x="395536" y="908720"/>
            <a:ext cx="7643192" cy="5472608"/>
          </a:xfrm>
          <a:solidFill>
            <a:srgbClr val="FFFF78"/>
          </a:solidFill>
        </p:spPr>
        <p:txBody>
          <a:bodyPr>
            <a:normAutofit fontScale="85000" lnSpcReduction="10000"/>
          </a:bodyPr>
          <a:lstStyle/>
          <a:p>
            <a:pPr marL="457200" indent="-457200">
              <a:buSzPct val="71000"/>
              <a:buFont typeface="+mj-lt"/>
              <a:buAutoNum type="arabicPeriod" startAt="226"/>
            </a:pPr>
            <a:r>
              <a:rPr lang="es-ES_tradnl" i="1" dirty="0"/>
              <a:t>Si ya tenemos el Bautismo, que nos reconcilia con Dios, ¿por qué necesitamos entonces un sacramento específico de la Reconciliación?</a:t>
            </a:r>
            <a:endParaRPr lang="es-ES_tradnl" i="1" dirty="0" smtClean="0"/>
          </a:p>
          <a:p>
            <a:pPr marL="421200" indent="0">
              <a:buSzPct val="71000"/>
              <a:buNone/>
            </a:pPr>
            <a:r>
              <a:rPr lang="es-ES_tradnl" b="1" dirty="0"/>
              <a:t>Si bien el Bautismo nos arranca del poder del pecado y de la muerte y nos introduce en la nueva vida de los hijos de Dios, no nos libra de la debilidad humana y de la inclinación al pecado. Por eso necesitamos un lugar en el que podamos reconciliarnos continuamente de nuevo con Dios. Esto es la confesión. [1425-1426</a:t>
            </a:r>
            <a:r>
              <a:rPr lang="es-ES_tradnl" b="1" dirty="0" smtClean="0"/>
              <a:t>]</a:t>
            </a:r>
          </a:p>
          <a:p>
            <a:pPr marL="421200" indent="0">
              <a:buSzPct val="71000"/>
              <a:buNone/>
            </a:pPr>
            <a:r>
              <a:rPr lang="es-ES_tradnl" dirty="0"/>
              <a:t>Confesarse parece no estar de moda. Quizá sea difícil y al principio cueste un gran esfuerzo. Pero es una de las mayores gracias que podamos comenzar siempre de nuevo en nuestra vida, realmente de nuevo: totalmente libres de cargas y sin las hipotecas del pasado, acogidos en el amor y equipados con una fuerza nueva. Dios es misericordioso, y no desea nada más ardientemente que el que nosotros nos acojamos a su misericordia. Quien se ha confesado abre una nueva página en blanco en el libro de su vida. </a:t>
            </a:r>
            <a:r>
              <a:rPr lang="es-ES_tradnl" b="1" dirty="0">
                <a:sym typeface="Wingdings 3"/>
              </a:rPr>
              <a:t></a:t>
            </a:r>
            <a:r>
              <a:rPr lang="es-ES_tradnl" dirty="0">
                <a:hlinkClick r:id="rId2" action="ppaction://hlinksldjump"/>
              </a:rPr>
              <a:t>67</a:t>
            </a:r>
            <a:r>
              <a:rPr lang="es-ES_tradnl" dirty="0"/>
              <a:t>-</a:t>
            </a:r>
            <a:r>
              <a:rPr lang="es-ES_tradnl" dirty="0">
                <a:hlinkClick r:id="rId3" action="ppaction://hlinksldjump"/>
              </a:rPr>
              <a:t>70</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230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6611556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Los sacramentos de curación. El sacramento de la penitencia y la reconciliación</a:t>
            </a:r>
            <a:endParaRPr lang="es-ES" sz="2600" dirty="0"/>
          </a:p>
        </p:txBody>
      </p:sp>
      <p:sp>
        <p:nvSpPr>
          <p:cNvPr id="3" name="2 Marcador de contenido"/>
          <p:cNvSpPr>
            <a:spLocks noGrp="1"/>
          </p:cNvSpPr>
          <p:nvPr>
            <p:ph sz="quarter" idx="1"/>
          </p:nvPr>
        </p:nvSpPr>
        <p:spPr>
          <a:xfrm>
            <a:off x="395536" y="836712"/>
            <a:ext cx="7643192" cy="5472608"/>
          </a:xfrm>
          <a:solidFill>
            <a:srgbClr val="FFFF78"/>
          </a:solidFill>
        </p:spPr>
        <p:txBody>
          <a:bodyPr>
            <a:normAutofit fontScale="77500" lnSpcReduction="20000"/>
          </a:bodyPr>
          <a:lstStyle/>
          <a:p>
            <a:pPr marL="457200" indent="-457200">
              <a:buSzPct val="71000"/>
              <a:buFont typeface="+mj-lt"/>
              <a:buAutoNum type="arabicPeriod" startAt="227"/>
            </a:pPr>
            <a:r>
              <a:rPr lang="es-ES_tradnl" i="1" dirty="0"/>
              <a:t>¿Quién ha instituido el sacramento de la Penitencia?</a:t>
            </a:r>
            <a:endParaRPr lang="es-ES_tradnl" i="1" dirty="0" smtClean="0"/>
          </a:p>
          <a:p>
            <a:pPr marL="421200" indent="0">
              <a:buSzPct val="71000"/>
              <a:buNone/>
            </a:pPr>
            <a:r>
              <a:rPr lang="es-ES_tradnl" b="1" dirty="0"/>
              <a:t>Jesús mismo instituyó el sacramento de la Penitencia cuando el día de Pascua se apareció a los </a:t>
            </a:r>
            <a:r>
              <a:rPr lang="es-ES_tradnl" b="1" dirty="0">
                <a:sym typeface="Wingdings 3"/>
              </a:rPr>
              <a:t></a:t>
            </a:r>
            <a:r>
              <a:rPr lang="es-ES_tradnl" b="1" dirty="0">
                <a:hlinkClick r:id="rId2" action="ppaction://hlinkpres?slideindex=1&amp;slidetitle="/>
              </a:rPr>
              <a:t>APÓSTOLES</a:t>
            </a:r>
            <a:r>
              <a:rPr lang="es-ES_tradnl" b="1" dirty="0"/>
              <a:t> y les dijo: «Recibid el Espíritu Santo, a quienes les perdonéis los pecados, les quedan perdonados; a quienes se los retengáis, les quedan retenidos». (</a:t>
            </a:r>
            <a:r>
              <a:rPr lang="es-ES_tradnl" b="1" dirty="0" err="1"/>
              <a:t>Jn</a:t>
            </a:r>
            <a:r>
              <a:rPr lang="es-ES_tradnl" b="1" dirty="0"/>
              <a:t> 20,220-23). [1439, 1485]</a:t>
            </a:r>
            <a:endParaRPr lang="es-ES_tradnl" b="1" dirty="0" smtClean="0"/>
          </a:p>
          <a:p>
            <a:pPr marL="421200" indent="0">
              <a:buSzPct val="71000"/>
              <a:buNone/>
            </a:pPr>
            <a:r>
              <a:rPr lang="es-ES_tradnl" dirty="0"/>
              <a:t>En ningún lugar ha expresado Jesús de forma más bella lo que sucede en el sacramento de la Penitencia que en la parábola del hijo pródigo: nos extraviamos, nos perdemos, no podemos más. Pero Dios Padre nos espera con un deseo mayor e incluso infinito; nos perdona cuando regresamos; nos acepta siempre, perdona el pecado. Jesús mismo perdonó los pecados a muchas personas; eso era más importante para él que hacer milagros. Veía en ello el gran signo de la llegada del reino de Dios, en el que todas las heridas serán sanadas y todas las lágrimas serán enjugadas. El poder del Espíritu Santo, en el que Jesús perdonaba los pecados, lo transmitió a sus </a:t>
            </a:r>
            <a:r>
              <a:rPr lang="es-ES_tradnl" b="1" dirty="0">
                <a:sym typeface="Wingdings 3"/>
              </a:rPr>
              <a:t></a:t>
            </a:r>
            <a:r>
              <a:rPr lang="es-ES_tradnl" dirty="0">
                <a:hlinkClick r:id="rId2" action="ppaction://hlinkpres?slideindex=1&amp;slidetitle="/>
              </a:rPr>
              <a:t>APÓSTOLES</a:t>
            </a:r>
            <a:r>
              <a:rPr lang="es-ES_tradnl" dirty="0"/>
              <a:t>. Cuando nos dirigimos a un sacerdote y nos confesamos, nos arrojamos a los brazos abiertos de nuestro Padre celestial. </a:t>
            </a:r>
            <a:r>
              <a:rPr lang="es-ES_tradnl" b="1" dirty="0">
                <a:sym typeface="Wingdings 3"/>
              </a:rPr>
              <a:t></a:t>
            </a:r>
            <a:r>
              <a:rPr lang="es-ES_tradnl" dirty="0">
                <a:hlinkClick r:id="rId3" action="ppaction://hlinksldjump"/>
              </a:rPr>
              <a:t>314</a:t>
            </a:r>
            <a:r>
              <a:rPr lang="es-ES_tradnl" dirty="0"/>
              <a:t>,</a:t>
            </a:r>
            <a:r>
              <a:rPr lang="es-ES_tradnl" dirty="0">
                <a:hlinkClick r:id="rId4" action="ppaction://hlinksldjump"/>
              </a:rPr>
              <a:t>524</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231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1953303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Los sacramentos de curación. El sacramento de la penitencia y la reconciliación</a:t>
            </a:r>
            <a:endParaRPr lang="es-ES" sz="2600" dirty="0"/>
          </a:p>
        </p:txBody>
      </p:sp>
      <p:sp>
        <p:nvSpPr>
          <p:cNvPr id="3" name="2 Marcador de contenido"/>
          <p:cNvSpPr>
            <a:spLocks noGrp="1"/>
          </p:cNvSpPr>
          <p:nvPr>
            <p:ph sz="quarter" idx="1"/>
          </p:nvPr>
        </p:nvSpPr>
        <p:spPr>
          <a:xfrm>
            <a:off x="395536" y="836712"/>
            <a:ext cx="7643192" cy="5472608"/>
          </a:xfrm>
          <a:solidFill>
            <a:srgbClr val="FFFF78"/>
          </a:solidFill>
        </p:spPr>
        <p:txBody>
          <a:bodyPr>
            <a:normAutofit fontScale="92500" lnSpcReduction="10000"/>
          </a:bodyPr>
          <a:lstStyle/>
          <a:p>
            <a:pPr marL="457200" indent="-457200">
              <a:buSzPct val="71000"/>
              <a:buFont typeface="+mj-lt"/>
              <a:buAutoNum type="arabicPeriod" startAt="228"/>
            </a:pPr>
            <a:r>
              <a:rPr lang="es-ES_tradnl" i="1" dirty="0"/>
              <a:t>¿Quién puede perdonar los pecados?</a:t>
            </a:r>
            <a:endParaRPr lang="es-ES_tradnl" i="1" dirty="0" smtClean="0"/>
          </a:p>
          <a:p>
            <a:pPr marL="421200" indent="0">
              <a:buSzPct val="71000"/>
              <a:buNone/>
            </a:pPr>
            <a:r>
              <a:rPr lang="es-ES_tradnl" b="1" dirty="0"/>
              <a:t>Sólo Dios puede perdonar los pecados. «Tus pecados te son perdonados» (Mc 2,5) sólo lo pudo decir Jesús porque él es el Hijo de Dios. Y sólo porque Jesús les ha conferido este poder pueden los </a:t>
            </a:r>
            <a:r>
              <a:rPr lang="es-ES_tradnl" b="1" dirty="0" smtClean="0">
                <a:sym typeface="Wingdings 3"/>
              </a:rPr>
              <a:t></a:t>
            </a:r>
            <a:r>
              <a:rPr lang="es-ES_tradnl" b="1" dirty="0" smtClean="0">
                <a:hlinkClick r:id="rId2" action="ppaction://hlinkpres?slideindex=1&amp;slidetitle="/>
              </a:rPr>
              <a:t>PRESBÍTEROS </a:t>
            </a:r>
            <a:r>
              <a:rPr lang="es-ES_tradnl" b="1" dirty="0" smtClean="0"/>
              <a:t>perdonar </a:t>
            </a:r>
            <a:r>
              <a:rPr lang="es-ES_tradnl" b="1" dirty="0"/>
              <a:t>los pecados en nombre de Jesús. [1441-1442]</a:t>
            </a:r>
            <a:endParaRPr lang="es-ES_tradnl" b="1" dirty="0" smtClean="0"/>
          </a:p>
          <a:p>
            <a:pPr marL="421200" indent="0">
              <a:buSzPct val="71000"/>
              <a:buNone/>
            </a:pPr>
            <a:r>
              <a:rPr lang="es-ES_tradnl" dirty="0"/>
              <a:t>Hay quien dice: Esto lo arreglo yo directamente con Dios, ¡para eso no necesito ningún sacerdote! Pero Dios quiere que sea de otra manera. Él nos conoce. Hacemos trampas con respecto a nuestros pecados, nos gusta echar tierra sobre ciertos asuntos. Por eso Dios quiere que expresemos nuestros pecados y que los confesemos cara a cara. Por eso es válido para los sacerdotes: «A quienes les perdonéis los pecados, les quedan perdonados; a quienes se los retengáis, les quedan retenidos» (</a:t>
            </a:r>
            <a:r>
              <a:rPr lang="es-ES_tradnl" dirty="0" err="1"/>
              <a:t>Jn</a:t>
            </a:r>
            <a:r>
              <a:rPr lang="es-ES_tradnl" dirty="0"/>
              <a:t> 20,23).</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232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0832697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Los sacramentos de curación. El sacramento de la penitencia y la reconciliación</a:t>
            </a:r>
            <a:endParaRPr lang="es-ES" sz="2600" dirty="0"/>
          </a:p>
        </p:txBody>
      </p:sp>
      <p:sp>
        <p:nvSpPr>
          <p:cNvPr id="3" name="2 Marcador de contenido"/>
          <p:cNvSpPr>
            <a:spLocks noGrp="1"/>
          </p:cNvSpPr>
          <p:nvPr>
            <p:ph sz="quarter" idx="1"/>
          </p:nvPr>
        </p:nvSpPr>
        <p:spPr>
          <a:xfrm>
            <a:off x="395536" y="836712"/>
            <a:ext cx="7643192" cy="5472608"/>
          </a:xfrm>
          <a:solidFill>
            <a:srgbClr val="FFFF78"/>
          </a:solidFill>
        </p:spPr>
        <p:txBody>
          <a:bodyPr>
            <a:normAutofit fontScale="85000" lnSpcReduction="20000"/>
          </a:bodyPr>
          <a:lstStyle/>
          <a:p>
            <a:pPr marL="457200" indent="-457200">
              <a:buSzPct val="71000"/>
              <a:buFont typeface="+mj-lt"/>
              <a:buAutoNum type="arabicPeriod" startAt="229"/>
            </a:pPr>
            <a:r>
              <a:rPr lang="es-ES_tradnl" i="1" dirty="0"/>
              <a:t>¿Qué hace que un hombre esté dispuesto al arrepentimiento?</a:t>
            </a:r>
            <a:endParaRPr lang="es-ES_tradnl" i="1" dirty="0" smtClean="0"/>
          </a:p>
          <a:p>
            <a:pPr marL="421200" indent="0">
              <a:buSzPct val="71000"/>
              <a:buNone/>
            </a:pPr>
            <a:r>
              <a:rPr lang="es-ES_tradnl" b="1" dirty="0"/>
              <a:t>Desde el examen de la culpa personal surge el deseo de mejorar; esto se llama arrepentimiento. Se produce cuando vemos la contradicción entre el amor de Dios y nuestro pecado. Entonces nos llenamos de dolor por nuestros pecados; nos decidimos a cambiar nuestra vida y ponemos toda nuestra confianza en el auxilio de Dios. [1430-1433, 1490]</a:t>
            </a:r>
            <a:endParaRPr lang="es-ES_tradnl" b="1" dirty="0" smtClean="0"/>
          </a:p>
          <a:p>
            <a:pPr marL="421200" indent="0">
              <a:buSzPct val="71000"/>
              <a:buNone/>
            </a:pPr>
            <a:r>
              <a:rPr lang="es-ES_tradnl" dirty="0"/>
              <a:t>Con frecuencia se oculta la realidad del pecado. Algunos creen incluso que contra los sentimientos de culpa sencillamente sólo hay que tomar medidas psicológicas. Pero los verdaderos sentimientos de culpa son importantes. Es como en los coches: cuando el velocímetro señala que se ha superado el límite de velocidad, no es culpable el velocímetro, sino el conductor. Cuanto más nos acercamos a Dios, que es todo luz, tanto más claramente salen a la luz nuestras sombras. Pero Dios no es una luz que quema, sino una luz que cura. Por eso el arrepentimiento nos impulsa a avanzar hacia la luz en la que somos completamente curados. </a:t>
            </a:r>
            <a:r>
              <a:rPr lang="es-ES_tradnl" b="1" dirty="0">
                <a:sym typeface="Wingdings 3"/>
              </a:rPr>
              <a:t></a:t>
            </a:r>
            <a:r>
              <a:rPr lang="es-ES_tradnl" dirty="0">
                <a:hlinkClick r:id="rId2" action="ppaction://hlinksldjump"/>
              </a:rPr>
              <a:t>312</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233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0081645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Los sacramentos de curación. El sacramento de la penitencia y la reconciliación</a:t>
            </a:r>
            <a:endParaRPr lang="es-ES" sz="2600" dirty="0"/>
          </a:p>
        </p:txBody>
      </p:sp>
      <p:sp>
        <p:nvSpPr>
          <p:cNvPr id="3" name="2 Marcador de contenido"/>
          <p:cNvSpPr>
            <a:spLocks noGrp="1"/>
          </p:cNvSpPr>
          <p:nvPr>
            <p:ph sz="quarter" idx="1"/>
          </p:nvPr>
        </p:nvSpPr>
        <p:spPr>
          <a:xfrm>
            <a:off x="395536" y="836712"/>
            <a:ext cx="7643192" cy="5472608"/>
          </a:xfrm>
          <a:solidFill>
            <a:srgbClr val="FFFF78"/>
          </a:solidFill>
        </p:spPr>
        <p:txBody>
          <a:bodyPr>
            <a:normAutofit lnSpcReduction="10000"/>
          </a:bodyPr>
          <a:lstStyle/>
          <a:p>
            <a:pPr marL="457200" indent="-457200">
              <a:buSzPct val="71000"/>
              <a:buFont typeface="+mj-lt"/>
              <a:buAutoNum type="arabicPeriod" startAt="230"/>
            </a:pPr>
            <a:r>
              <a:rPr lang="es-ES_tradnl" i="1" dirty="0" smtClean="0"/>
              <a:t>¿Qué </a:t>
            </a:r>
            <a:r>
              <a:rPr lang="es-ES_tradnl" i="1" dirty="0"/>
              <a:t>es la penitencia?</a:t>
            </a:r>
            <a:endParaRPr lang="es-ES_tradnl" i="1" dirty="0" smtClean="0"/>
          </a:p>
          <a:p>
            <a:pPr marL="421200" indent="0">
              <a:buSzPct val="71000"/>
              <a:buNone/>
            </a:pPr>
            <a:r>
              <a:rPr lang="es-ES_tradnl" b="1" dirty="0"/>
              <a:t>La penitencia es la reparación de una injusticia co­metida. La penitencia no debe darse sólo en la mente, sino que debe expresarse en obras de misericordia y en el compromiso con los demás. También con la oración, el ayuno y la ayuda material y espiritual a los pobres se hace penitencia. [1434-1439]</a:t>
            </a:r>
            <a:endParaRPr lang="es-ES_tradnl" b="1" dirty="0" smtClean="0"/>
          </a:p>
          <a:p>
            <a:pPr marL="421200" indent="0">
              <a:buSzPct val="71000"/>
              <a:buNone/>
            </a:pPr>
            <a:r>
              <a:rPr lang="es-ES_tradnl" dirty="0"/>
              <a:t>Con frecuencia se entiende malla penitencia. No tiene nada que ver con maltratarse o con los escrúpulos. La penitencia no es estar dando vueltas sobre lo mala persona que soy. La penitencia nos libera y nos anima a empezar de nuevo.</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234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9596336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Los sacramentos de curación. El sacramento de la penitencia y la reconciliación</a:t>
            </a:r>
            <a:endParaRPr lang="es-ES" sz="2600" dirty="0"/>
          </a:p>
        </p:txBody>
      </p:sp>
      <p:sp>
        <p:nvSpPr>
          <p:cNvPr id="3" name="2 Marcador de contenido"/>
          <p:cNvSpPr>
            <a:spLocks noGrp="1"/>
          </p:cNvSpPr>
          <p:nvPr>
            <p:ph sz="quarter" idx="1"/>
          </p:nvPr>
        </p:nvSpPr>
        <p:spPr>
          <a:xfrm>
            <a:off x="395536" y="836712"/>
            <a:ext cx="7643192" cy="5400600"/>
          </a:xfrm>
          <a:solidFill>
            <a:srgbClr val="FFFF78"/>
          </a:solidFill>
        </p:spPr>
        <p:txBody>
          <a:bodyPr>
            <a:normAutofit/>
          </a:bodyPr>
          <a:lstStyle/>
          <a:p>
            <a:pPr marL="457200" indent="-457200">
              <a:buSzPct val="71000"/>
              <a:buFont typeface="+mj-lt"/>
              <a:buAutoNum type="arabicPeriod" startAt="231"/>
            </a:pPr>
            <a:r>
              <a:rPr lang="es-ES_tradnl" i="1" dirty="0" smtClean="0"/>
              <a:t>¿Cuáles </a:t>
            </a:r>
            <a:r>
              <a:rPr lang="es-ES_tradnl" i="1" dirty="0"/>
              <a:t>son los dos requisitos esenciales que se deben dar en un cristiano para que se le perdonen los pecados en el sacramento de la Penitencia?</a:t>
            </a:r>
            <a:endParaRPr lang="es-ES_tradnl" i="1" dirty="0" smtClean="0"/>
          </a:p>
          <a:p>
            <a:pPr marL="421200" indent="0">
              <a:buSzPct val="71000"/>
              <a:buNone/>
            </a:pPr>
            <a:r>
              <a:rPr lang="es-ES_tradnl" b="1" dirty="0"/>
              <a:t>Los requisitos para el perdón de los pecados son la per­sona que se convierte y el </a:t>
            </a:r>
            <a:r>
              <a:rPr lang="es-ES_tradnl" b="1" dirty="0" smtClean="0">
                <a:sym typeface="Wingdings 3"/>
              </a:rPr>
              <a:t></a:t>
            </a:r>
            <a:r>
              <a:rPr lang="es-ES_tradnl" b="1" dirty="0" smtClean="0">
                <a:hlinkClick r:id="rId2" action="ppaction://hlinkpres?slideindex=1&amp;slidetitle="/>
              </a:rPr>
              <a:t>PRESBÍTERO</a:t>
            </a:r>
            <a:r>
              <a:rPr lang="es-ES_tradnl" b="1" dirty="0"/>
              <a:t>, que, en nombre de Dios, le concede la absolución de sus pecados. [1448]</a:t>
            </a: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235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9579327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Los sacramentos de curación. El sacramento de la penitencia y la reconciliación</a:t>
            </a:r>
            <a:endParaRPr lang="es-ES" sz="2600" dirty="0"/>
          </a:p>
        </p:txBody>
      </p:sp>
      <p:sp>
        <p:nvSpPr>
          <p:cNvPr id="3" name="2 Marcador de contenido"/>
          <p:cNvSpPr>
            <a:spLocks noGrp="1"/>
          </p:cNvSpPr>
          <p:nvPr>
            <p:ph sz="quarter" idx="1"/>
          </p:nvPr>
        </p:nvSpPr>
        <p:spPr>
          <a:xfrm>
            <a:off x="395536" y="836712"/>
            <a:ext cx="7643192" cy="5544616"/>
          </a:xfrm>
          <a:solidFill>
            <a:srgbClr val="FFFF78"/>
          </a:solidFill>
        </p:spPr>
        <p:txBody>
          <a:bodyPr>
            <a:normAutofit lnSpcReduction="10000"/>
          </a:bodyPr>
          <a:lstStyle/>
          <a:p>
            <a:pPr marL="457200" indent="-457200">
              <a:buSzPct val="71000"/>
              <a:buFont typeface="+mj-lt"/>
              <a:buAutoNum type="arabicPeriod" startAt="232"/>
            </a:pPr>
            <a:r>
              <a:rPr lang="es-ES_tradnl" dirty="0"/>
              <a:t>¿</a:t>
            </a:r>
            <a:r>
              <a:rPr lang="es-ES_tradnl" i="1" dirty="0"/>
              <a:t>Qué </a:t>
            </a:r>
            <a:r>
              <a:rPr lang="es-ES_tradnl" i="1" dirty="0" smtClean="0"/>
              <a:t>debo </a:t>
            </a:r>
            <a:r>
              <a:rPr lang="es-ES_tradnl" i="1" dirty="0"/>
              <a:t>hacer en una confesión?</a:t>
            </a:r>
            <a:endParaRPr lang="es-ES_tradnl" i="1" dirty="0" smtClean="0"/>
          </a:p>
          <a:p>
            <a:pPr marL="421200" indent="0">
              <a:buSzPct val="71000"/>
              <a:buNone/>
            </a:pPr>
            <a:r>
              <a:rPr lang="es-ES_tradnl" b="1" dirty="0"/>
              <a:t>Pertenecen a toda confesión el examen de conciencia, la contrición o arrepentimiento, el propósito de enmienda, la confesión y la penitencia. [1450-1460,1490-1492,1494]</a:t>
            </a:r>
            <a:endParaRPr lang="es-ES_tradnl" b="1" dirty="0" smtClean="0"/>
          </a:p>
          <a:p>
            <a:pPr marL="421200" indent="0">
              <a:buSzPct val="71000"/>
              <a:buNone/>
            </a:pPr>
            <a:r>
              <a:rPr lang="es-ES_tradnl" dirty="0"/>
              <a:t>El </a:t>
            </a:r>
            <a:r>
              <a:rPr lang="es-ES_tradnl" i="1" dirty="0"/>
              <a:t>examen de conciencia </a:t>
            </a:r>
            <a:r>
              <a:rPr lang="es-ES_tradnl" dirty="0"/>
              <a:t>debe ser a fondo, pero nunca puede ser exhaustivo. Sin verdadero </a:t>
            </a:r>
            <a:r>
              <a:rPr lang="es-ES_tradnl" i="1" dirty="0"/>
              <a:t>arrepentimiento, </a:t>
            </a:r>
            <a:r>
              <a:rPr lang="es-ES_tradnl" dirty="0"/>
              <a:t>basado en una confesión de los labios, nadie puede ser absuelto de sus pecados. Igualmente es imprescindible el </a:t>
            </a:r>
            <a:r>
              <a:rPr lang="es-ES_tradnl" i="1" dirty="0"/>
              <a:t>propósito </a:t>
            </a:r>
            <a:r>
              <a:rPr lang="es-ES_tradnl" dirty="0"/>
              <a:t>de no cometer ese pecado nunca más </a:t>
            </a:r>
            <a:r>
              <a:rPr lang="es-ES_tradnl" dirty="0" smtClean="0"/>
              <a:t>en </a:t>
            </a:r>
            <a:r>
              <a:rPr lang="es-ES_tradnl" dirty="0"/>
              <a:t>el futuro. El pecador debe necesariamente declarar el pecado ante el confesor, es decir, hacer una </a:t>
            </a:r>
            <a:r>
              <a:rPr lang="es-ES_tradnl" i="1" dirty="0"/>
              <a:t>confesión </a:t>
            </a:r>
            <a:r>
              <a:rPr lang="es-ES_tradnl" dirty="0"/>
              <a:t>del mismo. Finalmente pertenece a una confesión la </a:t>
            </a:r>
            <a:r>
              <a:rPr lang="es-ES_tradnl" i="1" dirty="0"/>
              <a:t>re­paración </a:t>
            </a:r>
            <a:r>
              <a:rPr lang="es-ES_tradnl" dirty="0"/>
              <a:t>o </a:t>
            </a:r>
            <a:r>
              <a:rPr lang="es-ES_tradnl" i="1" dirty="0"/>
              <a:t>penitencia </a:t>
            </a:r>
            <a:r>
              <a:rPr lang="es-ES_tradnl" dirty="0"/>
              <a:t>que impone el confesor al pecador para reparar el daño cometido.</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236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27293994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Los sacramentos de curación. El sacramento de la penitencia y la reconciliación</a:t>
            </a:r>
            <a:endParaRPr lang="es-ES" sz="2600" dirty="0"/>
          </a:p>
        </p:txBody>
      </p:sp>
      <p:sp>
        <p:nvSpPr>
          <p:cNvPr id="3" name="2 Marcador de contenido"/>
          <p:cNvSpPr>
            <a:spLocks noGrp="1"/>
          </p:cNvSpPr>
          <p:nvPr>
            <p:ph sz="quarter" idx="1"/>
          </p:nvPr>
        </p:nvSpPr>
        <p:spPr>
          <a:xfrm>
            <a:off x="395536" y="836712"/>
            <a:ext cx="7643192" cy="5616624"/>
          </a:xfrm>
          <a:solidFill>
            <a:srgbClr val="FFFF78"/>
          </a:solidFill>
        </p:spPr>
        <p:txBody>
          <a:bodyPr>
            <a:normAutofit fontScale="85000" lnSpcReduction="20000"/>
          </a:bodyPr>
          <a:lstStyle/>
          <a:p>
            <a:pPr marL="457200" indent="-457200">
              <a:buSzPct val="71000"/>
              <a:buFont typeface="+mj-lt"/>
              <a:buAutoNum type="arabicPeriod" startAt="233"/>
            </a:pPr>
            <a:r>
              <a:rPr lang="es-ES_tradnl" i="1" dirty="0"/>
              <a:t>¿Qué pecados hay que confesar?</a:t>
            </a:r>
            <a:endParaRPr lang="es-ES_tradnl" i="1" dirty="0" smtClean="0"/>
          </a:p>
          <a:p>
            <a:pPr marL="421200" indent="0">
              <a:buSzPct val="71000"/>
              <a:buNone/>
            </a:pPr>
            <a:r>
              <a:rPr lang="es-ES_tradnl" b="1" dirty="0"/>
              <a:t>Los pecados graves, que se recuerden tras un examen de conciencia minucioso, y que aún no se hayan confe­sado, sólo pueden ser perdonados, en circunstancias normales, en la confesión sacramental individual. [1457]</a:t>
            </a:r>
            <a:endParaRPr lang="es-ES_tradnl" b="1" dirty="0" smtClean="0"/>
          </a:p>
          <a:p>
            <a:pPr marL="421200" indent="0">
              <a:buSzPct val="71000"/>
              <a:buNone/>
            </a:pPr>
            <a:r>
              <a:rPr lang="es-ES_tradnl" dirty="0"/>
              <a:t>Es cierto que ante la confesión nos sentimos cohibidos. Pero superar esto es ya el primer paso para sanar interiormente. A menudo ayuda pensar en </a:t>
            </a:r>
            <a:r>
              <a:rPr lang="es-ES_tradnl" dirty="0" smtClean="0"/>
              <a:t>que también el </a:t>
            </a:r>
            <a:r>
              <a:rPr lang="es-ES_tradnl" b="1" dirty="0" smtClean="0">
                <a:sym typeface="Wingdings 3"/>
              </a:rPr>
              <a:t></a:t>
            </a:r>
            <a:r>
              <a:rPr lang="es-ES_tradnl" dirty="0" smtClean="0">
                <a:hlinkClick r:id="rId2" action="ppaction://hlinkpres?slideindex=1&amp;slidetitle="/>
              </a:rPr>
              <a:t>PAPA</a:t>
            </a:r>
            <a:r>
              <a:rPr lang="es-ES_tradnl" dirty="0" smtClean="0"/>
              <a:t> </a:t>
            </a:r>
            <a:r>
              <a:rPr lang="es-ES_tradnl" dirty="0"/>
              <a:t>debe tener valor para confesar </a:t>
            </a:r>
            <a:r>
              <a:rPr lang="es-ES_tradnl" dirty="0" smtClean="0"/>
              <a:t>a </a:t>
            </a:r>
            <a:r>
              <a:rPr lang="es-ES_tradnl" dirty="0"/>
              <a:t>otro sacerdote </a:t>
            </a:r>
            <a:r>
              <a:rPr lang="es-ES_tradnl" dirty="0" smtClean="0">
                <a:latin typeface="Times New Roman"/>
                <a:cs typeface="Times New Roman"/>
              </a:rPr>
              <a:t></a:t>
            </a:r>
            <a:r>
              <a:rPr lang="es-ES_tradnl" dirty="0" smtClean="0"/>
              <a:t>y </a:t>
            </a:r>
            <a:r>
              <a:rPr lang="es-ES_tradnl" dirty="0"/>
              <a:t>con ello a </a:t>
            </a:r>
            <a:r>
              <a:rPr lang="es-ES_tradnl" dirty="0" smtClean="0"/>
              <a:t>Dios</a:t>
            </a:r>
            <a:r>
              <a:rPr lang="es-ES_tradnl" dirty="0" smtClean="0">
                <a:latin typeface="Times New Roman"/>
                <a:cs typeface="Times New Roman"/>
              </a:rPr>
              <a:t></a:t>
            </a:r>
            <a:r>
              <a:rPr lang="es-ES_tradnl" dirty="0" smtClean="0"/>
              <a:t> </a:t>
            </a:r>
            <a:r>
              <a:rPr lang="es-ES_tradnl" dirty="0"/>
              <a:t>sus </a:t>
            </a:r>
            <a:r>
              <a:rPr lang="es-ES_tradnl" dirty="0" smtClean="0"/>
              <a:t>faltas </a:t>
            </a:r>
            <a:r>
              <a:rPr lang="es-ES_tradnl" dirty="0"/>
              <a:t>y debilidades. Sólo en casos de necesidad existencial (como por ejemplo en la guerra, en un bombardeo o en otra circunstancia en la que un grupo de personas se </a:t>
            </a:r>
            <a:r>
              <a:rPr lang="es-ES_tradnl" dirty="0" smtClean="0"/>
              <a:t>encuentre </a:t>
            </a:r>
            <a:r>
              <a:rPr lang="es-ES_tradnl" dirty="0"/>
              <a:t>en peligro de muerte) puede un sacerdote conceder la absolución a un grupo de personas, sin que previamente se haya dado una confesión individual de los pecados (es la llamada </a:t>
            </a:r>
            <a:r>
              <a:rPr lang="es-ES_tradnl" i="1" dirty="0"/>
              <a:t>absolución general</a:t>
            </a:r>
            <a:r>
              <a:rPr lang="es-ES_tradnl" dirty="0"/>
              <a:t>)</a:t>
            </a:r>
            <a:r>
              <a:rPr lang="es-ES_tradnl" i="1" dirty="0"/>
              <a:t>. </a:t>
            </a:r>
            <a:r>
              <a:rPr lang="es-ES_tradnl" dirty="0"/>
              <a:t>En cualquier caso, si se supera esta circunstancia, hay que confesar individualmente los pecados graves en la primera ocasión que se tenga</a:t>
            </a:r>
            <a:r>
              <a:rPr lang="es-ES_tradnl" dirty="0" smtClean="0"/>
              <a:t>. </a:t>
            </a:r>
            <a:r>
              <a:rPr lang="es-ES_tradnl" b="1" dirty="0" smtClean="0">
                <a:sym typeface="Wingdings 3"/>
              </a:rPr>
              <a:t></a:t>
            </a:r>
            <a:r>
              <a:rPr lang="es-ES_tradnl" dirty="0" smtClean="0">
                <a:hlinkClick r:id="rId3" action="ppaction://hlinksldjump"/>
              </a:rPr>
              <a:t>315</a:t>
            </a:r>
            <a:r>
              <a:rPr lang="es-ES_tradnl" dirty="0" smtClean="0"/>
              <a:t>-</a:t>
            </a:r>
            <a:r>
              <a:rPr lang="es-ES_tradnl" dirty="0" smtClean="0">
                <a:hlinkClick r:id="rId4" action="ppaction://hlinksldjump"/>
              </a:rPr>
              <a:t>320</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237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extLst>
      <p:ext uri="{BB962C8B-B14F-4D97-AF65-F5344CB8AC3E}">
        <p14:creationId xmlns:p14="http://schemas.microsoft.com/office/powerpoint/2010/main" val="6171344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Los sacramentos de curación. El sacramento de la penitencia y la reconciliación</a:t>
            </a:r>
            <a:endParaRPr lang="es-ES" sz="2600" dirty="0"/>
          </a:p>
        </p:txBody>
      </p:sp>
      <p:sp>
        <p:nvSpPr>
          <p:cNvPr id="3" name="2 Marcador de contenido"/>
          <p:cNvSpPr>
            <a:spLocks noGrp="1"/>
          </p:cNvSpPr>
          <p:nvPr>
            <p:ph sz="quarter" idx="1"/>
          </p:nvPr>
        </p:nvSpPr>
        <p:spPr>
          <a:xfrm>
            <a:off x="395536" y="836712"/>
            <a:ext cx="7643192" cy="5544616"/>
          </a:xfrm>
          <a:solidFill>
            <a:srgbClr val="FFFF78"/>
          </a:solidFill>
        </p:spPr>
        <p:txBody>
          <a:bodyPr>
            <a:normAutofit/>
          </a:bodyPr>
          <a:lstStyle/>
          <a:p>
            <a:pPr marL="457200" indent="-457200">
              <a:buSzPct val="71000"/>
              <a:buFont typeface="+mj-lt"/>
              <a:buAutoNum type="arabicPeriod" startAt="234"/>
            </a:pPr>
            <a:r>
              <a:rPr lang="es-ES_tradnl" i="1" dirty="0"/>
              <a:t>¿Cuándo hay obligación de confesar los pecados graves? ¿Con qué frecuencia hay que confesarse?</a:t>
            </a:r>
            <a:endParaRPr lang="es-ES_tradnl" i="1" dirty="0" smtClean="0"/>
          </a:p>
          <a:p>
            <a:pPr marL="421200" indent="0">
              <a:buSzPct val="71000"/>
              <a:buNone/>
            </a:pPr>
            <a:r>
              <a:rPr lang="es-ES_tradnl" b="1" dirty="0"/>
              <a:t>Al llegar a la edad de la discreción hay obligación de confesar los pecados graves. La Iglesia manda que se haga al menos una vez al año. En cualquier caso hay que confesarse antes de recibir la sagrada </a:t>
            </a:r>
            <a:r>
              <a:rPr lang="es-ES_tradnl" b="1" dirty="0" smtClean="0">
                <a:sym typeface="Wingdings 3"/>
              </a:rPr>
              <a:t></a:t>
            </a:r>
            <a:r>
              <a:rPr lang="es-ES_tradnl" b="1" dirty="0" smtClean="0">
                <a:hlinkClick r:id="rId2" action="ppaction://hlinkpres?slideindex=1&amp;slidetitle="/>
              </a:rPr>
              <a:t>COMUNIÓN</a:t>
            </a:r>
            <a:r>
              <a:rPr lang="es-ES_tradnl" b="1" dirty="0" smtClean="0"/>
              <a:t> </a:t>
            </a:r>
            <a:r>
              <a:rPr lang="es-ES_tradnl" b="1" dirty="0"/>
              <a:t>si se ha cometido algún pecado grave. [1457]</a:t>
            </a:r>
            <a:endParaRPr lang="es-ES_tradnl" b="1" dirty="0" smtClean="0"/>
          </a:p>
          <a:p>
            <a:pPr marL="421200" indent="0">
              <a:buSzPct val="71000"/>
              <a:buNone/>
            </a:pPr>
            <a:r>
              <a:rPr lang="es-ES_tradnl" dirty="0"/>
              <a:t>Con la expresión «edad de la discreción» se refiere la Iglesia a la edad en la que se ha llegado a usar la razón y se ha aprendido a distinguir entre el bien y el mal. </a:t>
            </a:r>
            <a:r>
              <a:rPr lang="es-ES_tradnl" b="1" dirty="0">
                <a:sym typeface="Wingdings 3"/>
              </a:rPr>
              <a:t></a:t>
            </a:r>
            <a:r>
              <a:rPr lang="es-ES_tradnl" dirty="0">
                <a:hlinkClick r:id="rId3" action="ppaction://hlinksldjump"/>
              </a:rPr>
              <a:t>315</a:t>
            </a:r>
            <a:r>
              <a:rPr lang="es-ES_tradnl" dirty="0"/>
              <a:t>-</a:t>
            </a:r>
            <a:r>
              <a:rPr lang="es-ES_tradnl" dirty="0">
                <a:hlinkClick r:id="rId4" action="ppaction://hlinksldjump"/>
              </a:rPr>
              <a:t>320</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238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1336642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Los sacramentos de curación. El sacramento de la penitencia y la reconciliación</a:t>
            </a:r>
            <a:endParaRPr lang="es-ES" sz="2600" dirty="0"/>
          </a:p>
        </p:txBody>
      </p:sp>
      <p:sp>
        <p:nvSpPr>
          <p:cNvPr id="3" name="2 Marcador de contenido"/>
          <p:cNvSpPr>
            <a:spLocks noGrp="1"/>
          </p:cNvSpPr>
          <p:nvPr>
            <p:ph sz="quarter" idx="1"/>
          </p:nvPr>
        </p:nvSpPr>
        <p:spPr>
          <a:xfrm>
            <a:off x="395536" y="836712"/>
            <a:ext cx="7643192" cy="5616624"/>
          </a:xfrm>
          <a:solidFill>
            <a:srgbClr val="FFFF78"/>
          </a:solidFill>
        </p:spPr>
        <p:txBody>
          <a:bodyPr>
            <a:normAutofit fontScale="92500"/>
          </a:bodyPr>
          <a:lstStyle/>
          <a:p>
            <a:pPr marL="457200" indent="-457200">
              <a:buSzPct val="71000"/>
              <a:buFont typeface="+mj-lt"/>
              <a:buAutoNum type="arabicPeriod" startAt="235"/>
            </a:pPr>
            <a:r>
              <a:rPr lang="es-ES_tradnl" i="1" dirty="0"/>
              <a:t>¿Puede uno confesarse también cuando no se han cometido pecados graves?</a:t>
            </a:r>
            <a:endParaRPr lang="es-ES_tradnl" i="1" dirty="0" smtClean="0"/>
          </a:p>
          <a:p>
            <a:pPr marL="421200" indent="0">
              <a:buSzPct val="71000"/>
              <a:buNone/>
            </a:pPr>
            <a:r>
              <a:rPr lang="es-ES_tradnl" b="1" dirty="0"/>
              <a:t>La confesión es también en esa ocasión el gran regalo de la curación y de la unión más íntima con el Señor, aunque estrictamente uno no estuviera obligado a confesarse. [1458]</a:t>
            </a:r>
            <a:endParaRPr lang="es-ES_tradnl" b="1" dirty="0" smtClean="0"/>
          </a:p>
          <a:p>
            <a:pPr marL="421200" indent="0">
              <a:buSzPct val="71000"/>
              <a:buNone/>
            </a:pPr>
            <a:r>
              <a:rPr lang="es-ES_tradnl" dirty="0"/>
              <a:t>En muchos encuentros eclesiales como en las Jornadas Mundiales de la Juventud, se ve a jóvenes que se reconcilian con Dios. Cristianos que se toman en serio el seguimiento de Jesús buscan la alegría que viene de un nuevo comienzo radical con Dios. Incluso los santos acudían regularmente a la confesión cuando era posible. Lo necesitaban para crecer en la humildad y en el amor y para dejarse tocar por la luz sanadora de Dios hasta el último rincón del alma.</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239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6444018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580926"/>
          </a:xfrm>
        </p:spPr>
        <p:txBody>
          <a:bodyPr>
            <a:normAutofit/>
          </a:bodyPr>
          <a:lstStyle/>
          <a:p>
            <a:r>
              <a:rPr lang="es-ES" sz="2600" dirty="0" smtClean="0"/>
              <a:t>Capítulo III: Los hombres responden a Dios</a:t>
            </a:r>
            <a:endParaRPr lang="es-ES" sz="2600" dirty="0"/>
          </a:p>
        </p:txBody>
      </p:sp>
      <p:sp>
        <p:nvSpPr>
          <p:cNvPr id="3" name="2 Marcador de contenido"/>
          <p:cNvSpPr>
            <a:spLocks noGrp="1"/>
          </p:cNvSpPr>
          <p:nvPr>
            <p:ph sz="quarter" idx="1"/>
          </p:nvPr>
        </p:nvSpPr>
        <p:spPr>
          <a:xfrm>
            <a:off x="457200" y="836712"/>
            <a:ext cx="7467600" cy="5400600"/>
          </a:xfrm>
        </p:spPr>
        <p:style>
          <a:lnRef idx="1">
            <a:schemeClr val="accent4"/>
          </a:lnRef>
          <a:fillRef idx="2">
            <a:schemeClr val="accent4"/>
          </a:fillRef>
          <a:effectRef idx="1">
            <a:schemeClr val="accent4"/>
          </a:effectRef>
          <a:fontRef idx="minor">
            <a:schemeClr val="dk1"/>
          </a:fontRef>
        </p:style>
        <p:txBody>
          <a:bodyPr wrap="square" lIns="0" tIns="0" rIns="0" bIns="0">
            <a:noAutofit/>
          </a:bodyPr>
          <a:lstStyle/>
          <a:p>
            <a:pPr marL="457200" indent="-457200">
              <a:buSzPct val="100000"/>
              <a:buFont typeface="+mj-lt"/>
              <a:buAutoNum type="arabicPeriod" startAt="22"/>
            </a:pPr>
            <a:r>
              <a:rPr lang="es-ES_tradnl" sz="2000" i="1" dirty="0" smtClean="0"/>
              <a:t>¿Cómo funciona</a:t>
            </a:r>
            <a:r>
              <a:rPr lang="es-ES_tradnl" sz="2000" dirty="0" smtClean="0"/>
              <a:t> </a:t>
            </a:r>
            <a:r>
              <a:rPr lang="es-ES_tradnl" sz="2000" i="1" dirty="0" smtClean="0"/>
              <a:t>la fe?</a:t>
            </a:r>
          </a:p>
          <a:p>
            <a:pPr marL="457200" indent="0">
              <a:buNone/>
            </a:pPr>
            <a:r>
              <a:rPr lang="es-ES_tradnl" sz="2000" b="1" dirty="0" smtClean="0"/>
              <a:t>Quien cree busca una relación personal con Dios y está dispuesto a creer todo lo que Dios muestra (revela) de sí mismo. [150-152]</a:t>
            </a:r>
          </a:p>
          <a:p>
            <a:pPr marL="457200" indent="0">
              <a:buNone/>
            </a:pPr>
            <a:r>
              <a:rPr lang="es-ES_tradnl" sz="2000" dirty="0" smtClean="0"/>
              <a:t>Al comienzo del acto de fe hay con frecuencia una conmoción o una inquietud. El hombre experimenta que el mundo visible y el transcurso normal de las cosas no pueden ser todo. Se siente tocado por un misterio. Sigue las pistas que le señalan la existencia de Dios y paulatinamente logra la confianza de dirigirse a Dios y finalmente de adherirse a él libremente. En el evangelio de san Juan leemos: «A Dios nadie lo ha visto jamás: Dios unigénito, que está en el seno del Padre, es quien lo ha dado a conocer» (</a:t>
            </a:r>
            <a:r>
              <a:rPr lang="es-ES_tradnl" sz="2000" dirty="0" err="1" smtClean="0"/>
              <a:t>Jn</a:t>
            </a:r>
            <a:r>
              <a:rPr lang="es-ES_tradnl" sz="2000" dirty="0" smtClean="0"/>
              <a:t> 1,18). Por eso debemos creer en Jesús, el Hijo de Dios, si queremos saber qué nos quiere comunicar Dios. Por eso creer es acoger a Jesús y jugarse toda la vida por él.</a:t>
            </a:r>
            <a:endParaRPr lang="es-ES_tradnl" sz="2000"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24</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Los sacramentos de curación. El sacramento de la penitencia y la reconciliación</a:t>
            </a:r>
            <a:endParaRPr lang="es-ES" sz="2600" dirty="0"/>
          </a:p>
        </p:txBody>
      </p:sp>
      <p:sp>
        <p:nvSpPr>
          <p:cNvPr id="3" name="2 Marcador de contenido"/>
          <p:cNvSpPr>
            <a:spLocks noGrp="1"/>
          </p:cNvSpPr>
          <p:nvPr>
            <p:ph sz="quarter" idx="1"/>
          </p:nvPr>
        </p:nvSpPr>
        <p:spPr>
          <a:xfrm>
            <a:off x="395536" y="836712"/>
            <a:ext cx="7643192" cy="5400600"/>
          </a:xfrm>
          <a:solidFill>
            <a:srgbClr val="FFFF78"/>
          </a:solidFill>
        </p:spPr>
        <p:txBody>
          <a:bodyPr>
            <a:normAutofit/>
          </a:bodyPr>
          <a:lstStyle/>
          <a:p>
            <a:pPr marL="457200" indent="-457200">
              <a:buSzPct val="71000"/>
              <a:buFont typeface="+mj-lt"/>
              <a:buAutoNum type="arabicPeriod" startAt="236"/>
            </a:pPr>
            <a:r>
              <a:rPr lang="es-ES_tradnl" i="1" dirty="0"/>
              <a:t>¿Por qué sólo los sacerdotes pueden perdonar pecados?</a:t>
            </a:r>
            <a:endParaRPr lang="es-ES_tradnl" i="1" dirty="0" smtClean="0"/>
          </a:p>
          <a:p>
            <a:pPr marL="421200" indent="0">
              <a:buSzPct val="71000"/>
              <a:buNone/>
            </a:pPr>
            <a:r>
              <a:rPr lang="es-ES_tradnl" b="1" dirty="0"/>
              <a:t>Ningún hombre puede perdonar pecados a no ser que tenga un mandato de Dios para ello y la fuerza que él le otorga, para que el perdón que él concede al penitente se verifique realmente. Los encargados de ello son en primer lugar el </a:t>
            </a:r>
            <a:r>
              <a:rPr lang="es-ES_tradnl" b="1" dirty="0">
                <a:sym typeface="Wingdings 3"/>
              </a:rPr>
              <a:t></a:t>
            </a:r>
            <a:r>
              <a:rPr lang="es-ES_tradnl" b="1" dirty="0">
                <a:hlinkClick r:id="rId2" action="ppaction://hlinkpres?slideindex=1&amp;slidetitle="/>
              </a:rPr>
              <a:t>OBISPO</a:t>
            </a:r>
            <a:r>
              <a:rPr lang="es-ES_tradnl" b="1" dirty="0"/>
              <a:t> y después sus colaboradores, los </a:t>
            </a:r>
            <a:r>
              <a:rPr lang="es-ES_tradnl" b="1" dirty="0">
                <a:sym typeface="Wingdings 3"/>
              </a:rPr>
              <a:t></a:t>
            </a:r>
            <a:r>
              <a:rPr lang="es-ES_tradnl" b="1" dirty="0">
                <a:hlinkClick r:id="rId2" action="ppaction://hlinkpres?slideindex=1&amp;slidetitle="/>
              </a:rPr>
              <a:t>SACERDOTES</a:t>
            </a:r>
            <a:r>
              <a:rPr lang="es-ES_tradnl" b="1" dirty="0"/>
              <a:t>. [1461-1466, 1495] . </a:t>
            </a:r>
            <a:r>
              <a:rPr lang="es-ES_tradnl" b="1" dirty="0">
                <a:sym typeface="Wingdings 3"/>
              </a:rPr>
              <a:t></a:t>
            </a:r>
            <a:r>
              <a:rPr lang="es-ES_tradnl" b="1" dirty="0">
                <a:hlinkClick r:id="rId3" action="ppaction://hlinksldjump"/>
              </a:rPr>
              <a:t>150</a:t>
            </a:r>
            <a:r>
              <a:rPr lang="es-ES_tradnl" b="1" dirty="0"/>
              <a:t>, </a:t>
            </a:r>
            <a:r>
              <a:rPr lang="es-ES_tradnl" b="1" dirty="0">
                <a:hlinkClick r:id="rId4" action="ppaction://hlinksldjump"/>
              </a:rPr>
              <a:t>228</a:t>
            </a:r>
            <a:r>
              <a:rPr lang="es-ES_tradnl" b="1" dirty="0"/>
              <a:t>, </a:t>
            </a:r>
            <a:r>
              <a:rPr lang="es-ES_tradnl" b="1" dirty="0">
                <a:hlinkClick r:id="rId5" action="ppaction://hlinksldjump"/>
              </a:rPr>
              <a:t>249</a:t>
            </a:r>
            <a:r>
              <a:rPr lang="es-ES_tradnl" b="1" dirty="0"/>
              <a:t>-</a:t>
            </a:r>
            <a:r>
              <a:rPr lang="es-ES_tradnl" b="1" dirty="0">
                <a:hlinkClick r:id="rId6" action="ppaction://hlinksldjump"/>
              </a:rPr>
              <a:t>250</a:t>
            </a: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240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7" action="ppaction://hlinksldjump"/>
              </a:rPr>
              <a:t>I</a:t>
            </a:r>
            <a:r>
              <a:rPr lang="es-ES" sz="1400" dirty="0" smtClean="0"/>
              <a:t> (1-165), </a:t>
            </a:r>
            <a:r>
              <a:rPr lang="es-ES" sz="1400" dirty="0" smtClean="0">
                <a:hlinkClick r:id="rId8" action="ppaction://hlinksldjump"/>
              </a:rPr>
              <a:t>II</a:t>
            </a:r>
            <a:r>
              <a:rPr lang="es-ES" sz="1400" dirty="0" smtClean="0"/>
              <a:t> (166-278), </a:t>
            </a:r>
            <a:r>
              <a:rPr lang="es-ES" sz="1400" dirty="0" smtClean="0">
                <a:hlinkClick r:id="rId9" action="ppaction://hlinksldjump"/>
              </a:rPr>
              <a:t>III</a:t>
            </a:r>
            <a:r>
              <a:rPr lang="es-ES" sz="1400" dirty="0" smtClean="0"/>
              <a:t> (279-468), </a:t>
            </a:r>
            <a:r>
              <a:rPr lang="es-ES" sz="1400" dirty="0" smtClean="0">
                <a:hlinkClick r:id="rId10"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3521969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Los sacramentos de curación. El sacramento de la penitencia y la reconciliación</a:t>
            </a:r>
            <a:endParaRPr lang="es-ES" sz="2600" dirty="0"/>
          </a:p>
        </p:txBody>
      </p:sp>
      <p:sp>
        <p:nvSpPr>
          <p:cNvPr id="3" name="2 Marcador de contenido"/>
          <p:cNvSpPr>
            <a:spLocks noGrp="1"/>
          </p:cNvSpPr>
          <p:nvPr>
            <p:ph sz="quarter" idx="1"/>
          </p:nvPr>
        </p:nvSpPr>
        <p:spPr>
          <a:xfrm>
            <a:off x="395536" y="836712"/>
            <a:ext cx="7643192" cy="5472608"/>
          </a:xfrm>
          <a:solidFill>
            <a:srgbClr val="FFFF78"/>
          </a:solidFill>
        </p:spPr>
        <p:txBody>
          <a:bodyPr>
            <a:normAutofit fontScale="92500" lnSpcReduction="20000"/>
          </a:bodyPr>
          <a:lstStyle/>
          <a:p>
            <a:pPr marL="457200" indent="-457200">
              <a:buSzPct val="71000"/>
              <a:buFont typeface="+mj-lt"/>
              <a:buAutoNum type="arabicPeriod" startAt="237"/>
            </a:pPr>
            <a:r>
              <a:rPr lang="es-ES_tradnl" i="1" dirty="0"/>
              <a:t>¿Hay pecados tan graves que no los pueda absolver un sacerdote normal?</a:t>
            </a:r>
            <a:endParaRPr lang="es-ES_tradnl" i="1" dirty="0" smtClean="0"/>
          </a:p>
          <a:p>
            <a:pPr marL="421200" indent="0">
              <a:buSzPct val="71000"/>
              <a:buNone/>
            </a:pPr>
            <a:r>
              <a:rPr lang="es-ES_tradnl" b="1" dirty="0"/>
              <a:t>Hay pecados en los cuales el hombre se aparta totalmente de Dios y, dada la gravedad especial del acto, atrae sobre si la pena de </a:t>
            </a:r>
            <a:r>
              <a:rPr lang="es-ES_tradnl" b="1" dirty="0" smtClean="0">
                <a:sym typeface="Wingdings 3"/>
              </a:rPr>
              <a:t></a:t>
            </a:r>
            <a:r>
              <a:rPr lang="es-ES_tradnl" b="1" dirty="0" smtClean="0">
                <a:hlinkClick r:id="rId2" action="ppaction://hlinkpres?slideindex=1&amp;slidetitle="/>
              </a:rPr>
              <a:t>EXCOMUNIÓN</a:t>
            </a:r>
            <a:r>
              <a:rPr lang="es-ES_tradnl" b="1" dirty="0"/>
              <a:t>. En caso de pecados sancionados con excomunión, sólo puede conceder la absolución el </a:t>
            </a:r>
            <a:r>
              <a:rPr lang="es-ES_tradnl" b="1" dirty="0">
                <a:sym typeface="Wingdings 3"/>
              </a:rPr>
              <a:t></a:t>
            </a:r>
            <a:r>
              <a:rPr lang="es-ES_tradnl" b="1" dirty="0">
                <a:hlinkClick r:id="rId2" action="ppaction://hlinkpres?slideindex=1&amp;slidetitle="/>
              </a:rPr>
              <a:t>OBISPO</a:t>
            </a:r>
            <a:r>
              <a:rPr lang="es-ES_tradnl" b="1" dirty="0"/>
              <a:t> o un sacerdote que tenga este oficio especifico, e incluso en algunos casos sólo el </a:t>
            </a:r>
            <a:r>
              <a:rPr lang="es-ES_tradnl" b="1" dirty="0">
                <a:sym typeface="Wingdings 3"/>
              </a:rPr>
              <a:t></a:t>
            </a:r>
            <a:r>
              <a:rPr lang="es-ES_tradnl" b="1" dirty="0">
                <a:hlinkClick r:id="rId2" action="ppaction://hlinkpres?slideindex=1&amp;slidetitle="/>
              </a:rPr>
              <a:t>PAPA</a:t>
            </a:r>
            <a:r>
              <a:rPr lang="es-ES_tradnl" b="1" dirty="0"/>
              <a:t>. En caso de peligro de muerte todo </a:t>
            </a:r>
            <a:r>
              <a:rPr lang="es-ES_tradnl" b="1" dirty="0">
                <a:sym typeface="Wingdings 3"/>
              </a:rPr>
              <a:t></a:t>
            </a:r>
            <a:r>
              <a:rPr lang="es-ES_tradnl" b="1" dirty="0">
                <a:hlinkClick r:id="rId2" action="ppaction://hlinkpres?slideindex=1&amp;slidetitle="/>
              </a:rPr>
              <a:t>SACERDOTE</a:t>
            </a:r>
            <a:r>
              <a:rPr lang="es-ES_tradnl" b="1" dirty="0"/>
              <a:t> puede absolver de cualquier pecado y de la excomunión. [1463</a:t>
            </a:r>
            <a:r>
              <a:rPr lang="es-ES_tradnl" b="1" dirty="0" smtClean="0"/>
              <a:t>]</a:t>
            </a:r>
          </a:p>
          <a:p>
            <a:pPr marL="421200" indent="0">
              <a:buSzPct val="71000"/>
              <a:buNone/>
            </a:pPr>
            <a:r>
              <a:rPr lang="es-ES_tradnl" dirty="0"/>
              <a:t>Un católico que, por ejemplo, presta una colaboración imprescindible para un aborto que efectivamente se realiza, se excluye automáticamente de los sacramentos; la Iglesia sólo constata este estado. La </a:t>
            </a:r>
            <a:r>
              <a:rPr lang="es-ES_tradnl" b="1" dirty="0">
                <a:sym typeface="Wingdings 3"/>
              </a:rPr>
              <a:t></a:t>
            </a:r>
            <a:r>
              <a:rPr lang="es-ES_tradnl" dirty="0">
                <a:hlinkClick r:id="rId2" action="ppaction://hlinkpres?slideindex=1&amp;slidetitle="/>
              </a:rPr>
              <a:t>EXCOMUNIÓN</a:t>
            </a:r>
            <a:r>
              <a:rPr lang="es-ES_tradnl" dirty="0"/>
              <a:t> tiene la intención de que el pecador cambie de vida y vuelva al buen camino.</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241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0996148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Los sacramentos de curación. El sacramento de la penitencia y la reconciliación</a:t>
            </a:r>
            <a:endParaRPr lang="es-ES" sz="2600" dirty="0"/>
          </a:p>
        </p:txBody>
      </p:sp>
      <p:sp>
        <p:nvSpPr>
          <p:cNvPr id="3" name="2 Marcador de contenido"/>
          <p:cNvSpPr>
            <a:spLocks noGrp="1"/>
          </p:cNvSpPr>
          <p:nvPr>
            <p:ph sz="quarter" idx="1"/>
          </p:nvPr>
        </p:nvSpPr>
        <p:spPr>
          <a:xfrm>
            <a:off x="395536" y="836712"/>
            <a:ext cx="7643192" cy="5616624"/>
          </a:xfrm>
          <a:solidFill>
            <a:srgbClr val="FFFF78"/>
          </a:solidFill>
        </p:spPr>
        <p:txBody>
          <a:bodyPr>
            <a:normAutofit lnSpcReduction="10000"/>
          </a:bodyPr>
          <a:lstStyle/>
          <a:p>
            <a:pPr marL="457200" indent="-457200">
              <a:buSzPct val="71000"/>
              <a:buFont typeface="+mj-lt"/>
              <a:buAutoNum type="arabicPeriod" startAt="238"/>
            </a:pPr>
            <a:r>
              <a:rPr lang="es-ES_tradnl" i="1" dirty="0"/>
              <a:t>¿Puede un sacerdote contar a otras personas algo que haya conocido en la confesión?</a:t>
            </a:r>
            <a:endParaRPr lang="es-ES_tradnl" i="1" dirty="0" smtClean="0"/>
          </a:p>
          <a:p>
            <a:pPr marL="421200" indent="0">
              <a:buSzPct val="71000"/>
              <a:buNone/>
            </a:pPr>
            <a:r>
              <a:rPr lang="es-ES_tradnl" b="1" dirty="0"/>
              <a:t>No, de ningún modo. El secreto de confesión es absoluto. Todo </a:t>
            </a:r>
            <a:r>
              <a:rPr lang="es-ES_tradnl" b="1" dirty="0" smtClean="0">
                <a:sym typeface="Wingdings 3"/>
              </a:rPr>
              <a:t></a:t>
            </a:r>
            <a:r>
              <a:rPr lang="es-ES_tradnl" b="1" dirty="0" smtClean="0">
                <a:hlinkClick r:id="rId2" action="ppaction://hlinkpres?slideindex=1&amp;slidetitle="/>
              </a:rPr>
              <a:t>PRESBÍTERO </a:t>
            </a:r>
            <a:r>
              <a:rPr lang="es-ES_tradnl" b="1" dirty="0" smtClean="0"/>
              <a:t>quedaría </a:t>
            </a:r>
            <a:r>
              <a:rPr lang="es-ES_tradnl" b="1" dirty="0"/>
              <a:t>excomulgado si contara a otras personas cualquier cosa que haya conocido en confesión. Ni siquiera a la policía puede decir o insinuar algo. (1467)</a:t>
            </a:r>
            <a:endParaRPr lang="es-ES_tradnl" b="1" dirty="0" smtClean="0"/>
          </a:p>
          <a:p>
            <a:pPr marL="421200" indent="0">
              <a:buSzPct val="71000"/>
              <a:buNone/>
            </a:pPr>
            <a:r>
              <a:rPr lang="es-ES_tradnl" dirty="0"/>
              <a:t>Quizá no haya nada que los </a:t>
            </a:r>
            <a:r>
              <a:rPr lang="es-ES_tradnl" b="1" dirty="0" smtClean="0">
                <a:sym typeface="Wingdings 3"/>
              </a:rPr>
              <a:t></a:t>
            </a:r>
            <a:r>
              <a:rPr lang="es-ES_tradnl" b="1" dirty="0" smtClean="0">
                <a:hlinkClick r:id="rId2" action="ppaction://hlinkpres?slideindex=1&amp;slidetitle="/>
              </a:rPr>
              <a:t>PRESBÍTEROS </a:t>
            </a:r>
            <a:r>
              <a:rPr lang="es-ES_tradnl" dirty="0" smtClean="0"/>
              <a:t>tomen </a:t>
            </a:r>
            <a:r>
              <a:rPr lang="es-ES_tradnl" dirty="0"/>
              <a:t>más en serio que el secreto de confesión. Hay sacerdotes que por ello han soportado torturas y han llegado a morir. Por eso se puede hablar abiertamente sin reservas y uno puede confiarse con gran tranquilidad a un sacerdote, cuya única tarea en ese momento es ser todo «oídos de Dios».</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242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8681038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Los sacramentos de curación. El sacramento de la penitencia y la reconciliación</a:t>
            </a:r>
            <a:endParaRPr lang="es-ES" sz="2600" dirty="0"/>
          </a:p>
        </p:txBody>
      </p:sp>
      <p:sp>
        <p:nvSpPr>
          <p:cNvPr id="3" name="2 Marcador de contenido"/>
          <p:cNvSpPr>
            <a:spLocks noGrp="1"/>
          </p:cNvSpPr>
          <p:nvPr>
            <p:ph sz="quarter" idx="1"/>
          </p:nvPr>
        </p:nvSpPr>
        <p:spPr>
          <a:xfrm>
            <a:off x="395536" y="836712"/>
            <a:ext cx="7643192" cy="5400600"/>
          </a:xfrm>
          <a:solidFill>
            <a:srgbClr val="FFFF78"/>
          </a:solidFill>
        </p:spPr>
        <p:txBody>
          <a:bodyPr>
            <a:normAutofit/>
          </a:bodyPr>
          <a:lstStyle/>
          <a:p>
            <a:pPr marL="457200" indent="-457200">
              <a:buSzPct val="71000"/>
              <a:buFont typeface="+mj-lt"/>
              <a:buAutoNum type="arabicPeriod" startAt="239"/>
            </a:pPr>
            <a:r>
              <a:rPr lang="es-ES_tradnl" i="1" dirty="0"/>
              <a:t>¿Qué efectos positivos tiene la confesión?</a:t>
            </a:r>
            <a:endParaRPr lang="es-ES_tradnl" i="1" dirty="0" smtClean="0"/>
          </a:p>
          <a:p>
            <a:pPr marL="421200" indent="0">
              <a:buSzPct val="71000"/>
              <a:buNone/>
            </a:pPr>
            <a:r>
              <a:rPr lang="es-ES_tradnl" b="1" dirty="0"/>
              <a:t>La confesión reconcilia al pecador con Dios y con la Iglesia. [1468-1470. 1496]</a:t>
            </a:r>
            <a:endParaRPr lang="es-ES_tradnl" b="1" dirty="0" smtClean="0"/>
          </a:p>
          <a:p>
            <a:pPr marL="421200" indent="0">
              <a:buSzPct val="71000"/>
              <a:buNone/>
            </a:pPr>
            <a:r>
              <a:rPr lang="es-ES_tradnl" dirty="0"/>
              <a:t>El segundo después de la absolución es como ... una ducha después de hacer deporte, el aire fresco tras una tormenta de verano, el despertar en una radiante mañana de verano, la ingravidez de un submarinista ... En la palabra «reconciliación» está contenido todo: estamos de nuevo en paz con </a:t>
            </a:r>
            <a:r>
              <a:rPr lang="es-ES_tradnl" dirty="0" smtClean="0"/>
              <a:t>Dios.</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243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271373113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Los sacramentos de curación. El sacramento de la unción de los enfermos</a:t>
            </a:r>
            <a:endParaRPr lang="es-ES" sz="2600" dirty="0"/>
          </a:p>
        </p:txBody>
      </p:sp>
      <p:sp>
        <p:nvSpPr>
          <p:cNvPr id="3" name="2 Marcador de contenido"/>
          <p:cNvSpPr>
            <a:spLocks noGrp="1"/>
          </p:cNvSpPr>
          <p:nvPr>
            <p:ph sz="quarter" idx="1"/>
          </p:nvPr>
        </p:nvSpPr>
        <p:spPr>
          <a:xfrm>
            <a:off x="395536" y="836712"/>
            <a:ext cx="7643192" cy="5472608"/>
          </a:xfrm>
          <a:solidFill>
            <a:srgbClr val="FFFF78"/>
          </a:solidFill>
        </p:spPr>
        <p:txBody>
          <a:bodyPr>
            <a:normAutofit/>
          </a:bodyPr>
          <a:lstStyle/>
          <a:p>
            <a:pPr marL="457200" indent="-457200">
              <a:buSzPct val="71000"/>
              <a:buFont typeface="+mj-lt"/>
              <a:buAutoNum type="arabicPeriod" startAt="240"/>
            </a:pPr>
            <a:r>
              <a:rPr lang="es-ES_tradnl" i="1" dirty="0"/>
              <a:t>¿Cómo se interpretaba la «enfermedad» en el Antiguo Testamento?</a:t>
            </a:r>
            <a:endParaRPr lang="es-ES_tradnl" i="1" dirty="0" smtClean="0"/>
          </a:p>
          <a:p>
            <a:pPr marL="421200" indent="0">
              <a:buSzPct val="71000"/>
              <a:buNone/>
            </a:pPr>
            <a:r>
              <a:rPr lang="es-ES_tradnl" b="1" dirty="0"/>
              <a:t>En el </a:t>
            </a:r>
            <a:r>
              <a:rPr lang="es-ES_tradnl" b="1" dirty="0" smtClean="0">
                <a:sym typeface="Wingdings 3"/>
              </a:rPr>
              <a:t></a:t>
            </a:r>
            <a:r>
              <a:rPr lang="es-ES_tradnl" b="1" dirty="0" smtClean="0">
                <a:hlinkClick r:id="rId2" action="ppaction://hlinkpres?slideindex=1&amp;slidetitle="/>
              </a:rPr>
              <a:t>ANTIGUO </a:t>
            </a:r>
            <a:r>
              <a:rPr lang="es-ES_tradnl" b="1" dirty="0">
                <a:hlinkClick r:id="rId2" action="ppaction://hlinkpres?slideindex=1&amp;slidetitle="/>
              </a:rPr>
              <a:t>TESTAMENTO</a:t>
            </a:r>
            <a:r>
              <a:rPr lang="es-ES_tradnl" b="1" dirty="0"/>
              <a:t> se vivía la enfermedad a menudo como una prueba difícil contra la que uno se podía rebelar, y en la que, sin embargo, se podía reconocer también la mano de Dios. Ya en los profetas surge la idea de que el sufrimiento no es sólo una maldición y no siempre es la consecuencia de pecados personales, sino que el sufrimiento aceptado con paciencia puede ser también un modo de vivir para los demás. [1502]</a:t>
            </a: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244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66761446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Los sacramentos de curación. El sacramento de la unción de los enfermos</a:t>
            </a:r>
            <a:endParaRPr lang="es-ES" sz="2600" dirty="0"/>
          </a:p>
        </p:txBody>
      </p:sp>
      <p:sp>
        <p:nvSpPr>
          <p:cNvPr id="3" name="2 Marcador de contenido"/>
          <p:cNvSpPr>
            <a:spLocks noGrp="1"/>
          </p:cNvSpPr>
          <p:nvPr>
            <p:ph sz="quarter" idx="1"/>
          </p:nvPr>
        </p:nvSpPr>
        <p:spPr>
          <a:xfrm>
            <a:off x="395536" y="836712"/>
            <a:ext cx="7643192" cy="5544616"/>
          </a:xfrm>
          <a:solidFill>
            <a:srgbClr val="FFFF78"/>
          </a:solidFill>
        </p:spPr>
        <p:txBody>
          <a:bodyPr lIns="0" tIns="0" rIns="0" bIns="0">
            <a:normAutofit fontScale="92500" lnSpcReduction="10000"/>
          </a:bodyPr>
          <a:lstStyle/>
          <a:p>
            <a:pPr marL="457200" indent="-457200">
              <a:buSzPct val="71000"/>
              <a:buFont typeface="+mj-lt"/>
              <a:buAutoNum type="arabicPeriod" startAt="241"/>
            </a:pPr>
            <a:r>
              <a:rPr lang="es-ES_tradnl" i="1" dirty="0"/>
              <a:t>¿Por qué mostró Jesús tanto interés por los enfermos?</a:t>
            </a:r>
            <a:endParaRPr lang="es-ES_tradnl" i="1" dirty="0" smtClean="0"/>
          </a:p>
          <a:p>
            <a:pPr marL="421200" indent="0">
              <a:buSzPct val="71000"/>
              <a:buNone/>
            </a:pPr>
            <a:r>
              <a:rPr lang="es-ES_tradnl" b="1" dirty="0"/>
              <a:t>Jesús vino para mostrar el amor de Dios. Con frecuencia lo hizo allí donde nos sentimos especialmente amenazados: en el debilitamiento de nuestra vida a causa de la enfermedad. Dios quiere que recuperemos la salud de alma y cuerpo, y que a causa de ello creamos y reconozcamos el reino de Dios que viene. [1503-1505</a:t>
            </a:r>
            <a:r>
              <a:rPr lang="es-ES_tradnl" b="1" dirty="0" smtClean="0"/>
              <a:t>]</a:t>
            </a:r>
          </a:p>
          <a:p>
            <a:pPr marL="421200" indent="0">
              <a:buSzPct val="71000"/>
              <a:buNone/>
            </a:pPr>
            <a:r>
              <a:rPr lang="es-ES_tradnl" dirty="0"/>
              <a:t>A veces hay que enfermar para reconocer qué es lo que necesitamos por encima de todo, tanto enfermos como sanos: a Dios. No tenemos vida, si no es en él. Por eso los enfermos y pecadores tienen un instinto especial para lo esencial. Ya en </a:t>
            </a:r>
            <a:r>
              <a:rPr lang="es-ES_tradnl" dirty="0" smtClean="0"/>
              <a:t>el </a:t>
            </a:r>
            <a:r>
              <a:rPr lang="es-ES_tradnl" dirty="0" smtClean="0">
                <a:sym typeface="Wingdings 3"/>
              </a:rPr>
              <a:t></a:t>
            </a:r>
            <a:r>
              <a:rPr lang="es-ES_tradnl" dirty="0" smtClean="0">
                <a:hlinkClick r:id="rId2" action="ppaction://hlinkpres?slideindex=1&amp;slidetitle="/>
              </a:rPr>
              <a:t>NUEVO </a:t>
            </a:r>
            <a:r>
              <a:rPr lang="es-ES_tradnl" dirty="0">
                <a:hlinkClick r:id="rId2" action="ppaction://hlinkpres?slideindex=1&amp;slidetitle="/>
              </a:rPr>
              <a:t>TESTAMENTO</a:t>
            </a:r>
            <a:r>
              <a:rPr lang="es-ES_tradnl" dirty="0"/>
              <a:t> eran precisamente los enfermos quienes buscaban la cercanía de Jesús; intentaban «tocarlo, porque salía de él una fuerza que los curaba a todos» (</a:t>
            </a:r>
            <a:r>
              <a:rPr lang="es-ES_tradnl" dirty="0" err="1"/>
              <a:t>Lc</a:t>
            </a:r>
            <a:r>
              <a:rPr lang="es-ES_tradnl" dirty="0"/>
              <a:t> 6,19). </a:t>
            </a:r>
            <a:r>
              <a:rPr lang="es-ES_tradnl" b="1" dirty="0" smtClean="0">
                <a:sym typeface="Wingdings 3"/>
              </a:rPr>
              <a:t></a:t>
            </a:r>
            <a:r>
              <a:rPr lang="es-ES_tradnl" dirty="0" smtClean="0">
                <a:hlinkClick r:id="rId3" action="ppaction://hlinksldjump"/>
              </a:rPr>
              <a:t>9</a:t>
            </a:r>
            <a:endParaRPr lang="es-ES_tradnl"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245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97447256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Los sacramentos de curación. El sacramento de la unción de los enfermos</a:t>
            </a:r>
            <a:endParaRPr lang="es-ES" sz="2600" dirty="0"/>
          </a:p>
        </p:txBody>
      </p:sp>
      <p:sp>
        <p:nvSpPr>
          <p:cNvPr id="3" name="2 Marcador de contenido"/>
          <p:cNvSpPr>
            <a:spLocks noGrp="1"/>
          </p:cNvSpPr>
          <p:nvPr>
            <p:ph sz="quarter" idx="1"/>
          </p:nvPr>
        </p:nvSpPr>
        <p:spPr>
          <a:xfrm>
            <a:off x="395536" y="836712"/>
            <a:ext cx="7643192" cy="5616624"/>
          </a:xfrm>
          <a:solidFill>
            <a:srgbClr val="FFFF78"/>
          </a:solidFill>
        </p:spPr>
        <p:txBody>
          <a:bodyPr>
            <a:normAutofit fontScale="85000" lnSpcReduction="20000"/>
          </a:bodyPr>
          <a:lstStyle/>
          <a:p>
            <a:pPr marL="457200" indent="-457200">
              <a:buSzPct val="71000"/>
              <a:buFont typeface="+mj-lt"/>
              <a:buAutoNum type="arabicPeriod" startAt="242"/>
            </a:pPr>
            <a:r>
              <a:rPr lang="es-ES_tradnl" i="1" dirty="0"/>
              <a:t>¿Por qué debe la Iglesia preocuparse especialmente de los enfermos?</a:t>
            </a:r>
            <a:endParaRPr lang="es-ES_tradnl" i="1" dirty="0" smtClean="0"/>
          </a:p>
          <a:p>
            <a:pPr marL="421200" indent="0">
              <a:buSzPct val="71000"/>
              <a:buNone/>
            </a:pPr>
            <a:r>
              <a:rPr lang="es-ES_tradnl" b="1" dirty="0"/>
              <a:t>Jesús nos enseña que el cielo sufre cuando nosotros sufrimos. Dios quiere ser reconocido incluso en «uno de estos mis hermanos más pequeños» (Mt 25,40). Por eso Jesús ha establecido el cuidado de los enfermos como tarea central para sus discípulos. Los exhorta: «Curad enfermos» (Mt 10,8), y les promete el poder divino: «Echarán demonios en mi nombre ... impondrán las manos a los enfermos, y quedarán sanos» (Mc 16,17-18). [1506-1510]</a:t>
            </a:r>
            <a:endParaRPr lang="es-ES_tradnl" b="1" dirty="0" smtClean="0"/>
          </a:p>
          <a:p>
            <a:pPr marL="421200" indent="0">
              <a:buSzPct val="71000"/>
              <a:buNone/>
            </a:pPr>
            <a:r>
              <a:rPr lang="es-ES_tradnl" dirty="0"/>
              <a:t>Uno de los rasgos determinantes del cristianismo ha sido siempre que los ancianos, los enfermos y los necesitados de cuidados estén en el centro. Madre Teresa, que cuidó de los moribundos en los suburbios de Calcuta, es sólo una persona en una larga cadena de cristianos y cristianas que encontraron a Cristo precisamente en aquellos que eran excluidos y evitados por los demás. Cuando Los cristianos son verdaderamente cristianos, brota de ellos un efecto curativo. Algunos reciben incluso el don de curar corporalmente en la fuerza del Espíritu Santo (carisma de la sanación </a:t>
            </a:r>
            <a:r>
              <a:rPr lang="es-ES_tradnl" b="1" dirty="0">
                <a:sym typeface="Wingdings 3"/>
              </a:rPr>
              <a:t></a:t>
            </a:r>
            <a:r>
              <a:rPr lang="es-ES_tradnl" dirty="0"/>
              <a:t>CARISMAS).</a:t>
            </a:r>
            <a:endParaRPr lang="es-ES_tradnl"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246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40789208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Los sacramentos de curación. El sacramento de la unción de los enfermos</a:t>
            </a:r>
            <a:endParaRPr lang="es-ES" sz="2600" dirty="0"/>
          </a:p>
        </p:txBody>
      </p:sp>
      <p:sp>
        <p:nvSpPr>
          <p:cNvPr id="3" name="2 Marcador de contenido"/>
          <p:cNvSpPr>
            <a:spLocks noGrp="1"/>
          </p:cNvSpPr>
          <p:nvPr>
            <p:ph sz="quarter" idx="1"/>
          </p:nvPr>
        </p:nvSpPr>
        <p:spPr>
          <a:xfrm>
            <a:off x="395536" y="836712"/>
            <a:ext cx="7643192" cy="5616624"/>
          </a:xfrm>
          <a:solidFill>
            <a:srgbClr val="FFFF78"/>
          </a:solidFill>
        </p:spPr>
        <p:txBody>
          <a:bodyPr>
            <a:normAutofit/>
          </a:bodyPr>
          <a:lstStyle/>
          <a:p>
            <a:pPr marL="457200" indent="-457200">
              <a:buSzPct val="71000"/>
              <a:buFont typeface="+mj-lt"/>
              <a:buAutoNum type="arabicPeriod" startAt="243"/>
            </a:pPr>
            <a:r>
              <a:rPr lang="es-ES_tradnl" i="1" dirty="0"/>
              <a:t>¿Para quién está destinado el sacramento de la Unción de los enfermos?</a:t>
            </a:r>
            <a:endParaRPr lang="es-ES_tradnl" i="1" dirty="0" smtClean="0"/>
          </a:p>
          <a:p>
            <a:pPr marL="421200" indent="0">
              <a:buSzPct val="71000"/>
              <a:buNone/>
            </a:pPr>
            <a:r>
              <a:rPr lang="es-ES_tradnl" b="1" dirty="0"/>
              <a:t>El </a:t>
            </a:r>
            <a:r>
              <a:rPr lang="es-ES_tradnl" b="1" dirty="0" smtClean="0">
                <a:sym typeface="Wingdings 3"/>
              </a:rPr>
              <a:t></a:t>
            </a:r>
            <a:r>
              <a:rPr lang="es-ES_tradnl" b="1" dirty="0" smtClean="0">
                <a:hlinkClick r:id="rId2" action="ppaction://hlinkpres?slideindex=1&amp;slidetitle="/>
              </a:rPr>
              <a:t>SACRAMENTO </a:t>
            </a:r>
            <a:r>
              <a:rPr lang="es-ES_tradnl" b="1" dirty="0"/>
              <a:t>de la Unción de los enfermos lo puede recibir todo creyente que se encuentre en una situación crítica en su salud, [1514-1515, 1528-1529]</a:t>
            </a:r>
            <a:endParaRPr lang="es-ES_tradnl" b="1" dirty="0" smtClean="0"/>
          </a:p>
          <a:p>
            <a:pPr marL="421200" indent="0">
              <a:buSzPct val="71000"/>
              <a:buNone/>
            </a:pPr>
            <a:r>
              <a:rPr lang="es-ES_tradnl" dirty="0"/>
              <a:t>La Unción de los enfermos se puede recibir varias veces a lo largo de la vida. Por eso tiene sentido que también personas jóvenes soliciten este sacramento. Por ejemplo, cuando se someten a una operación grave. Muchos cristianos unen en este momento la Unción con una confesión general, porque en caso de muerte quieren entrar a la presencia de Dios con la conciencia limpia.</a:t>
            </a:r>
            <a:endParaRPr lang="es-ES_tradnl"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247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4592064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Los sacramentos de curación. El sacramento de la unción de los enfermos</a:t>
            </a:r>
            <a:endParaRPr lang="es-ES" sz="2600" dirty="0"/>
          </a:p>
        </p:txBody>
      </p:sp>
      <p:sp>
        <p:nvSpPr>
          <p:cNvPr id="3" name="2 Marcador de contenido"/>
          <p:cNvSpPr>
            <a:spLocks noGrp="1"/>
          </p:cNvSpPr>
          <p:nvPr>
            <p:ph sz="quarter" idx="1"/>
          </p:nvPr>
        </p:nvSpPr>
        <p:spPr>
          <a:xfrm>
            <a:off x="395536" y="836712"/>
            <a:ext cx="7643192" cy="5472608"/>
          </a:xfrm>
          <a:solidFill>
            <a:srgbClr val="FFFF78"/>
          </a:solidFill>
        </p:spPr>
        <p:txBody>
          <a:bodyPr>
            <a:normAutofit/>
          </a:bodyPr>
          <a:lstStyle/>
          <a:p>
            <a:pPr marL="457200" indent="-457200">
              <a:buSzPct val="71000"/>
              <a:buFont typeface="+mj-lt"/>
              <a:buAutoNum type="arabicPeriod" startAt="244"/>
            </a:pPr>
            <a:r>
              <a:rPr lang="es-ES_tradnl" i="1" dirty="0"/>
              <a:t>¿Cómo se administra la Unción de los enfermos?</a:t>
            </a:r>
            <a:endParaRPr lang="es-ES_tradnl" i="1" dirty="0" smtClean="0"/>
          </a:p>
          <a:p>
            <a:pPr marL="421200" indent="0">
              <a:buSzPct val="71000"/>
              <a:buNone/>
            </a:pPr>
            <a:r>
              <a:rPr lang="es-ES_tradnl" b="1" dirty="0"/>
              <a:t>El rito esencial en la administración del </a:t>
            </a:r>
            <a:r>
              <a:rPr lang="es-ES_tradnl" b="1" dirty="0">
                <a:sym typeface="Wingdings 3"/>
              </a:rPr>
              <a:t></a:t>
            </a:r>
            <a:r>
              <a:rPr lang="es-ES_tradnl" b="1" dirty="0">
                <a:hlinkClick r:id="rId2" action="ppaction://hlinkpres?slideindex=1&amp;slidetitle="/>
              </a:rPr>
              <a:t>SACRAMENTO </a:t>
            </a:r>
            <a:r>
              <a:rPr lang="es-ES_tradnl" b="1" dirty="0"/>
              <a:t>de la Unción de los enfermos en la Iglesia consiste en la unción de la frente y las manos con el óleo sagrado, acompañada por las oraciones correspondientes. [1517-1519,1531</a:t>
            </a:r>
            <a:r>
              <a:rPr lang="es-ES_tradnl" b="1" dirty="0" smtClean="0"/>
              <a:t>]</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248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28147398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Los sacramentos de curación. El sacramento de la unción de los enfermos</a:t>
            </a:r>
            <a:endParaRPr lang="es-ES" sz="2600" dirty="0"/>
          </a:p>
        </p:txBody>
      </p:sp>
      <p:sp>
        <p:nvSpPr>
          <p:cNvPr id="3" name="2 Marcador de contenido"/>
          <p:cNvSpPr>
            <a:spLocks noGrp="1"/>
          </p:cNvSpPr>
          <p:nvPr>
            <p:ph sz="quarter" idx="1"/>
          </p:nvPr>
        </p:nvSpPr>
        <p:spPr>
          <a:xfrm>
            <a:off x="395536" y="836712"/>
            <a:ext cx="7643192" cy="5472608"/>
          </a:xfrm>
          <a:solidFill>
            <a:srgbClr val="FFFF78"/>
          </a:solidFill>
        </p:spPr>
        <p:txBody>
          <a:bodyPr>
            <a:normAutofit fontScale="77500" lnSpcReduction="20000"/>
          </a:bodyPr>
          <a:lstStyle/>
          <a:p>
            <a:pPr marL="457200" indent="-457200">
              <a:buSzPct val="71000"/>
              <a:buFont typeface="+mj-lt"/>
              <a:buAutoNum type="arabicPeriod" startAt="245"/>
            </a:pPr>
            <a:r>
              <a:rPr lang="es-ES_tradnl" i="1" dirty="0"/>
              <a:t>¿Qué efectos tiene la Unción de los enfermos?</a:t>
            </a:r>
            <a:endParaRPr lang="es-ES_tradnl" i="1" dirty="0" smtClean="0"/>
          </a:p>
          <a:p>
            <a:pPr marL="421200" indent="0">
              <a:buSzPct val="71000"/>
              <a:buNone/>
            </a:pPr>
            <a:r>
              <a:rPr lang="es-ES_tradnl" b="1" dirty="0"/>
              <a:t>La Unción de los enfermos otorga consuelo, paz y ánimo y une al enfermo, en su situación precaria y en su sufrimiento, de un modo más íntimo con Cristo. Porque el Señor pasó por nuestros miedos y llevó en su cuerpo nuestros dolores. En algunas personas, la Unción de los enfermos logra la curación corporal. Pero si Dios quiere llevarse consigo a alguien, la Unción de los enfermos le otorga la fuerza para todas las luchas corporales y espirituales en su último viaje. En cualquier caso, la Unción de los enfermos tiene el efecto de perdonar los pecados. [1520-1523, 1532</a:t>
            </a:r>
            <a:r>
              <a:rPr lang="es-ES_tradnl" b="1" dirty="0" smtClean="0"/>
              <a:t>]</a:t>
            </a:r>
          </a:p>
          <a:p>
            <a:pPr marL="421200" indent="0">
              <a:buSzPct val="71000"/>
              <a:buNone/>
            </a:pPr>
            <a:r>
              <a:rPr lang="es-ES_tradnl" dirty="0"/>
              <a:t>Muchos enfermos tienen miedo ante este </a:t>
            </a:r>
            <a:r>
              <a:rPr lang="es-ES_tradnl" b="1" dirty="0">
                <a:sym typeface="Wingdings 3"/>
              </a:rPr>
              <a:t></a:t>
            </a:r>
            <a:r>
              <a:rPr lang="es-ES_tradnl" dirty="0">
                <a:hlinkClick r:id="rId2" action="ppaction://hlinkpres?slideindex=1&amp;slidetitle="/>
              </a:rPr>
              <a:t>SACRAMENTO</a:t>
            </a:r>
            <a:r>
              <a:rPr lang="es-ES_tradnl" dirty="0"/>
              <a:t> y lo retrasan hasta el último momento, porque piensan que es una especie de condena de muerte. Pero en realidad es al revés: la Unción de los enfermos es una especie de seguro de vida. Quien acompaña como cristiano a un enfermo debería quitarle todo falso miedo. la mayoría de los que están seriamente en peligro, presienten de forma intuitiva que en ese momento no hay para ellos nada más importante que arrimarse rápida e incondicionalmente a aquel que superó la muerte y es la misma vida: Jesús, el Salvador.</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249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61343529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III: Los hombres responden a Dios</a:t>
            </a:r>
            <a:endParaRPr lang="es-ES" sz="2600" dirty="0"/>
          </a:p>
        </p:txBody>
      </p:sp>
      <p:sp>
        <p:nvSpPr>
          <p:cNvPr id="3" name="2 Marcador de contenido"/>
          <p:cNvSpPr>
            <a:spLocks noGrp="1"/>
          </p:cNvSpPr>
          <p:nvPr>
            <p:ph sz="quarter" idx="1"/>
          </p:nvPr>
        </p:nvSpPr>
        <p:spPr>
          <a:xfrm>
            <a:off x="457200" y="836712"/>
            <a:ext cx="7467600" cy="5637240"/>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457200" indent="-457200">
              <a:buFont typeface="+mj-lt"/>
              <a:buAutoNum type="arabicPeriod" startAt="23"/>
            </a:pPr>
            <a:r>
              <a:rPr lang="es-ES_tradnl" dirty="0" smtClean="0"/>
              <a:t>¿</a:t>
            </a:r>
            <a:r>
              <a:rPr lang="es-ES_tradnl" i="1" dirty="0" smtClean="0"/>
              <a:t>Hay contradicción entre la fe </a:t>
            </a:r>
            <a:r>
              <a:rPr lang="es-ES_tradnl" dirty="0" smtClean="0"/>
              <a:t>y </a:t>
            </a:r>
            <a:r>
              <a:rPr lang="es-ES_tradnl" i="1" dirty="0" smtClean="0"/>
              <a:t>la ciencia?</a:t>
            </a:r>
          </a:p>
          <a:p>
            <a:pPr marL="457200" indent="0">
              <a:buNone/>
            </a:pPr>
            <a:r>
              <a:rPr lang="es-ES_tradnl" b="1" dirty="0" smtClean="0"/>
              <a:t>No hay una contradicción irresoluble entre fe y ciencia, porque no puede haber dos verdades. [159]</a:t>
            </a:r>
          </a:p>
          <a:p>
            <a:pPr marL="457200" indent="0">
              <a:buNone/>
            </a:pPr>
            <a:r>
              <a:rPr lang="es-ES_tradnl" dirty="0" smtClean="0"/>
              <a:t>No existe </a:t>
            </a:r>
            <a:r>
              <a:rPr lang="es-ES_tradnl" i="1" dirty="0" smtClean="0"/>
              <a:t>una </a:t>
            </a:r>
            <a:r>
              <a:rPr lang="es-ES_tradnl" dirty="0" smtClean="0"/>
              <a:t>verdad de la fe que pudiera estar en conflicto con </a:t>
            </a:r>
            <a:r>
              <a:rPr lang="es-ES_tradnl" i="1" dirty="0" smtClean="0"/>
              <a:t>una </a:t>
            </a:r>
            <a:r>
              <a:rPr lang="es-ES_tradnl" dirty="0" smtClean="0"/>
              <a:t>verdad de la ciencia. Sólo hay una verdad, a la que se refieren tanto la fe como la razón científica. Dios ha querido tanto la razón, mediante la cual podemos conocer las estructuras razonables del mundo, como ha querido la fe. Por eso la fe cristiana fomenta y potencia las ciencias (naturales). La fe existe para que podamos conocer cosas que, aunque no son contrarias a la razón, sin embargo son reales más allá de la razón. La fe recuerda a la ciencia que no debe ponerse en el lugar de Dios y que tiene que servir a la creación. La ciencia debe respetar la dignidad humana en lugar de atacarla.</a:t>
            </a:r>
            <a:endParaRPr lang="es-ES" dirty="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25</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Los sacramentos de curación. El sacramento de la unción de los enfermos</a:t>
            </a:r>
            <a:endParaRPr lang="es-ES" sz="2600" dirty="0"/>
          </a:p>
        </p:txBody>
      </p:sp>
      <p:sp>
        <p:nvSpPr>
          <p:cNvPr id="3" name="2 Marcador de contenido"/>
          <p:cNvSpPr>
            <a:spLocks noGrp="1"/>
          </p:cNvSpPr>
          <p:nvPr>
            <p:ph sz="quarter" idx="1"/>
          </p:nvPr>
        </p:nvSpPr>
        <p:spPr>
          <a:xfrm>
            <a:off x="395536" y="836712"/>
            <a:ext cx="7643192" cy="5400600"/>
          </a:xfrm>
          <a:solidFill>
            <a:srgbClr val="FFFF78"/>
          </a:solidFill>
        </p:spPr>
        <p:txBody>
          <a:bodyPr>
            <a:normAutofit/>
          </a:bodyPr>
          <a:lstStyle/>
          <a:p>
            <a:pPr marL="457200" indent="-457200">
              <a:buSzPct val="71000"/>
              <a:buFont typeface="+mj-lt"/>
              <a:buAutoNum type="arabicPeriod" startAt="246"/>
            </a:pPr>
            <a:r>
              <a:rPr lang="es-ES_tradnl" i="1" dirty="0"/>
              <a:t>¿Quién puede administrar la Unción de los enfermos?</a:t>
            </a:r>
            <a:endParaRPr lang="es-ES_tradnl" i="1" dirty="0" smtClean="0"/>
          </a:p>
          <a:p>
            <a:pPr marL="421200" indent="0">
              <a:buSzPct val="71000"/>
              <a:buNone/>
            </a:pPr>
            <a:r>
              <a:rPr lang="es-ES_tradnl" b="1" dirty="0"/>
              <a:t>La administración de la Unción de los enfermos está reservada a los obispos y presbíteros. Cristo es quien actúa a través de ellos en virtud del Orden sacramental. [1516, 1530]</a:t>
            </a: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250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77505444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Segundo: Los sacramentos de curación. El sacramento de la unción de los enfermos</a:t>
            </a:r>
            <a:endParaRPr lang="es-ES" sz="2600" dirty="0"/>
          </a:p>
        </p:txBody>
      </p:sp>
      <p:sp>
        <p:nvSpPr>
          <p:cNvPr id="3" name="2 Marcador de contenido"/>
          <p:cNvSpPr>
            <a:spLocks noGrp="1"/>
          </p:cNvSpPr>
          <p:nvPr>
            <p:ph sz="quarter" idx="1"/>
          </p:nvPr>
        </p:nvSpPr>
        <p:spPr>
          <a:xfrm>
            <a:off x="395536" y="836712"/>
            <a:ext cx="7643192" cy="5400600"/>
          </a:xfrm>
          <a:solidFill>
            <a:srgbClr val="FFFF78"/>
          </a:solidFill>
        </p:spPr>
        <p:txBody>
          <a:bodyPr>
            <a:normAutofit/>
          </a:bodyPr>
          <a:lstStyle/>
          <a:p>
            <a:pPr marL="457200" indent="-457200">
              <a:buSzPct val="71000"/>
              <a:buFont typeface="+mj-lt"/>
              <a:buAutoNum type="arabicPeriod" startAt="247"/>
            </a:pPr>
            <a:r>
              <a:rPr lang="es-ES_tradnl" i="1" dirty="0"/>
              <a:t>¿Qué se entiende por Viático?</a:t>
            </a:r>
            <a:endParaRPr lang="es-ES_tradnl" i="1" dirty="0" smtClean="0"/>
          </a:p>
          <a:p>
            <a:pPr marL="421200" indent="0">
              <a:buSzPct val="71000"/>
              <a:buNone/>
            </a:pPr>
            <a:r>
              <a:rPr lang="es-ES_tradnl" b="1" dirty="0"/>
              <a:t>Se entiende por Viático la última sagrada </a:t>
            </a:r>
            <a:r>
              <a:rPr lang="es-ES_tradnl" b="1" dirty="0" smtClean="0">
                <a:sym typeface="Wingdings 3"/>
              </a:rPr>
              <a:t></a:t>
            </a:r>
            <a:r>
              <a:rPr lang="es-ES_tradnl" b="1" dirty="0" smtClean="0">
                <a:hlinkClick r:id="rId2" action="ppaction://hlinkpres?slideindex=1&amp;slidetitle="/>
              </a:rPr>
              <a:t>COMUNIÓN</a:t>
            </a:r>
            <a:r>
              <a:rPr lang="es-ES_tradnl" b="1" dirty="0" smtClean="0"/>
              <a:t> </a:t>
            </a:r>
            <a:r>
              <a:rPr lang="es-ES_tradnl" b="1" dirty="0"/>
              <a:t>que recibe una persona antes de morir. [1524-1525</a:t>
            </a:r>
            <a:r>
              <a:rPr lang="es-ES_tradnl" b="1" dirty="0" smtClean="0"/>
              <a:t>]</a:t>
            </a:r>
          </a:p>
          <a:p>
            <a:pPr marL="421200" indent="0">
              <a:buSzPct val="71000"/>
              <a:buNone/>
            </a:pPr>
            <a:r>
              <a:rPr lang="es-ES_tradnl" dirty="0"/>
              <a:t>Pocas veces es la </a:t>
            </a:r>
            <a:r>
              <a:rPr lang="es-ES_tradnl" b="1" dirty="0">
                <a:sym typeface="Wingdings 3"/>
              </a:rPr>
              <a:t></a:t>
            </a:r>
            <a:r>
              <a:rPr lang="es-ES_tradnl" dirty="0">
                <a:hlinkClick r:id="rId2" action="ppaction://hlinkpres?slideindex=1&amp;slidetitle="/>
              </a:rPr>
              <a:t>COMUNIÓN</a:t>
            </a:r>
            <a:r>
              <a:rPr lang="es-ES_tradnl" dirty="0"/>
              <a:t> tan necesaria para la vida como en el momento en el que un hombre se dispone a terminar su vida terrena. En el futuro tendrá únicamente tanta vida como tiene en la unión (= comunión) con Dios.</a:t>
            </a:r>
            <a:endParaRPr lang="es-ES_tradnl"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251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42442069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7776864" cy="841574"/>
          </a:xfrm>
        </p:spPr>
        <p:txBody>
          <a:bodyPr>
            <a:normAutofit fontScale="90000"/>
          </a:bodyPr>
          <a:lstStyle/>
          <a:p>
            <a:r>
              <a:rPr lang="es-ES" sz="2600" dirty="0" smtClean="0"/>
              <a:t>Capítulo Tercero: Los sacramentos al servicio de la comunidad y de la misión</a:t>
            </a:r>
            <a:endParaRPr lang="es-ES" sz="2600" dirty="0"/>
          </a:p>
        </p:txBody>
      </p:sp>
      <p:sp>
        <p:nvSpPr>
          <p:cNvPr id="3" name="2 Marcador de contenido"/>
          <p:cNvSpPr>
            <a:spLocks noGrp="1"/>
          </p:cNvSpPr>
          <p:nvPr>
            <p:ph sz="quarter" idx="1"/>
          </p:nvPr>
        </p:nvSpPr>
        <p:spPr>
          <a:xfrm>
            <a:off x="395536" y="836712"/>
            <a:ext cx="7643192" cy="5544616"/>
          </a:xfrm>
          <a:solidFill>
            <a:srgbClr val="FFFF78"/>
          </a:solidFill>
        </p:spPr>
        <p:txBody>
          <a:bodyPr>
            <a:normAutofit lnSpcReduction="10000"/>
          </a:bodyPr>
          <a:lstStyle/>
          <a:p>
            <a:pPr marL="457200" indent="-457200">
              <a:buSzPct val="71000"/>
              <a:buFont typeface="+mj-lt"/>
              <a:buAutoNum type="arabicPeriod" startAt="248"/>
            </a:pPr>
            <a:r>
              <a:rPr lang="es-ES_tradnl" i="1" dirty="0"/>
              <a:t>¿Cómo se llaman los sacramentos al servicio de la comunidad?</a:t>
            </a:r>
            <a:endParaRPr lang="es-ES_tradnl" i="1" dirty="0" smtClean="0"/>
          </a:p>
          <a:p>
            <a:pPr marL="421200" indent="0">
              <a:buSzPct val="71000"/>
              <a:buNone/>
            </a:pPr>
            <a:r>
              <a:rPr lang="es-ES_tradnl" b="1" dirty="0"/>
              <a:t>Quien está bautizado y confirmado puede además recibir en la Iglesia una misión particular mediante dos </a:t>
            </a:r>
            <a:r>
              <a:rPr lang="es-ES_tradnl" b="1" dirty="0" smtClean="0">
                <a:sym typeface="Wingdings 3"/>
              </a:rPr>
              <a:t></a:t>
            </a:r>
            <a:r>
              <a:rPr lang="es-ES_tradnl" b="1" dirty="0" smtClean="0">
                <a:hlinkClick r:id="rId2" action="ppaction://hlinkpres?slideindex=1&amp;slidetitle="/>
              </a:rPr>
              <a:t>SACRAMENTOS </a:t>
            </a:r>
            <a:r>
              <a:rPr lang="es-ES_tradnl" b="1" dirty="0" smtClean="0"/>
              <a:t>específicos </a:t>
            </a:r>
            <a:r>
              <a:rPr lang="es-ES_tradnl" b="1" dirty="0"/>
              <a:t>y ser por ello tomado por Dios a su servicio; se trata del orden sacerdotal y del matrimonio. [1533-1535]</a:t>
            </a:r>
            <a:endParaRPr lang="es-ES_tradnl" b="1" dirty="0" smtClean="0"/>
          </a:p>
          <a:p>
            <a:pPr marL="421200" indent="0">
              <a:buSzPct val="71000"/>
              <a:buNone/>
            </a:pPr>
            <a:r>
              <a:rPr lang="es-ES_tradnl" dirty="0"/>
              <a:t>Ambos </a:t>
            </a:r>
            <a:r>
              <a:rPr lang="es-ES_tradnl" b="1" dirty="0" smtClean="0">
                <a:sym typeface="Wingdings 3"/>
              </a:rPr>
              <a:t></a:t>
            </a:r>
            <a:r>
              <a:rPr lang="es-ES_tradnl" b="1" dirty="0" smtClean="0">
                <a:hlinkClick r:id="rId2" action="ppaction://hlinkpres?slideindex=1&amp;slidetitle="/>
              </a:rPr>
              <a:t>SACRAMENTOS </a:t>
            </a:r>
            <a:r>
              <a:rPr lang="es-ES_tradnl" dirty="0" smtClean="0"/>
              <a:t>tienen </a:t>
            </a:r>
            <a:r>
              <a:rPr lang="es-ES_tradnl" dirty="0"/>
              <a:t>algo en común, están ordenados a otras personas. Nadie se ordena para uno mismo y tampoco nadie contrae matrimonio sólo para sí mismo. El sacramento del Orden y el sacramento del Matrimonio deben construir el pueblo de Dios, es decir, son un canal por medio del cual Dios hace llegar su amor al mundo.</a:t>
            </a:r>
            <a:endParaRPr lang="es-ES_tradnl"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252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10260321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776864" cy="1129606"/>
          </a:xfrm>
        </p:spPr>
        <p:txBody>
          <a:bodyPr>
            <a:normAutofit fontScale="90000"/>
          </a:bodyPr>
          <a:lstStyle/>
          <a:p>
            <a:r>
              <a:rPr lang="es-ES" sz="2600" dirty="0" smtClean="0"/>
              <a:t>Capítulo Tercero: Los sacramentos al servicio de la comunidad y de la misión. El sacramento del Orden</a:t>
            </a:r>
            <a:endParaRPr lang="es-ES" sz="2600" dirty="0"/>
          </a:p>
        </p:txBody>
      </p:sp>
      <p:sp>
        <p:nvSpPr>
          <p:cNvPr id="3" name="2 Marcador de contenido"/>
          <p:cNvSpPr>
            <a:spLocks noGrp="1"/>
          </p:cNvSpPr>
          <p:nvPr>
            <p:ph sz="quarter" idx="1"/>
          </p:nvPr>
        </p:nvSpPr>
        <p:spPr>
          <a:xfrm>
            <a:off x="395536" y="1268760"/>
            <a:ext cx="7643192" cy="5040560"/>
          </a:xfrm>
          <a:solidFill>
            <a:srgbClr val="FFFF78"/>
          </a:solidFill>
        </p:spPr>
        <p:txBody>
          <a:bodyPr>
            <a:normAutofit/>
          </a:bodyPr>
          <a:lstStyle/>
          <a:p>
            <a:pPr marL="457200" indent="-457200">
              <a:buSzPct val="71000"/>
              <a:buFont typeface="+mj-lt"/>
              <a:buAutoNum type="arabicPeriod" startAt="249"/>
            </a:pPr>
            <a:r>
              <a:rPr lang="es-ES_tradnl" i="1" dirty="0"/>
              <a:t>¿Qué sucede en el sacramento del Orden?</a:t>
            </a:r>
            <a:endParaRPr lang="es-ES_tradnl" i="1" dirty="0" smtClean="0"/>
          </a:p>
          <a:p>
            <a:pPr marL="421200" indent="0">
              <a:buSzPct val="71000"/>
              <a:buNone/>
            </a:pPr>
            <a:r>
              <a:rPr lang="es-ES_tradnl" b="1" dirty="0"/>
              <a:t>Quien es ordenado recibe un don del Espíritu Santo que le confiere un poder sagrado y que le es otorgado por Cristo por medio del </a:t>
            </a:r>
            <a:r>
              <a:rPr lang="es-ES_tradnl" b="1" dirty="0">
                <a:sym typeface="Wingdings 3"/>
              </a:rPr>
              <a:t></a:t>
            </a:r>
            <a:r>
              <a:rPr lang="es-ES_tradnl" b="1" dirty="0">
                <a:hlinkClick r:id="rId2" action="ppaction://hlinkpres?slideindex=1&amp;slidetitle="/>
              </a:rPr>
              <a:t>Obispo</a:t>
            </a:r>
            <a:r>
              <a:rPr lang="es-ES_tradnl" b="1" dirty="0"/>
              <a:t>. [1538]</a:t>
            </a:r>
            <a:endParaRPr lang="es-ES_tradnl" b="1" dirty="0" smtClean="0"/>
          </a:p>
          <a:p>
            <a:pPr marL="421200" indent="0">
              <a:buSzPct val="71000"/>
              <a:buNone/>
            </a:pPr>
            <a:r>
              <a:rPr lang="es-ES_tradnl" dirty="0"/>
              <a:t>Ser </a:t>
            </a:r>
            <a:r>
              <a:rPr lang="es-ES_tradnl" b="1" dirty="0">
                <a:sym typeface="Wingdings 3"/>
              </a:rPr>
              <a:t></a:t>
            </a:r>
            <a:r>
              <a:rPr lang="es-ES_tradnl" dirty="0">
                <a:hlinkClick r:id="rId2" action="ppaction://hlinkpres?slideindex=1&amp;slidetitle="/>
              </a:rPr>
              <a:t>PRESBÍTERO</a:t>
            </a:r>
            <a:r>
              <a:rPr lang="es-ES_tradnl" dirty="0"/>
              <a:t> o sacerdote no supone únicamente asumir una función o un cargo. Mediante el Orden, el sacerdote recibe como don una fuerza particular y una misión en favor de sus hermanos en la fe. </a:t>
            </a:r>
            <a:r>
              <a:rPr lang="es-ES_tradnl" b="1" dirty="0">
                <a:sym typeface="Wingdings 3"/>
              </a:rPr>
              <a:t></a:t>
            </a:r>
            <a:r>
              <a:rPr lang="es-ES_tradnl" dirty="0"/>
              <a:t> </a:t>
            </a:r>
            <a:r>
              <a:rPr lang="es-ES_tradnl" dirty="0" smtClean="0">
                <a:hlinkClick r:id="rId3" action="ppaction://hlinksldjump"/>
              </a:rPr>
              <a:t>150</a:t>
            </a:r>
            <a:r>
              <a:rPr lang="es-ES_tradnl" dirty="0" smtClean="0"/>
              <a:t>,</a:t>
            </a:r>
            <a:r>
              <a:rPr lang="es-ES_tradnl" dirty="0" smtClean="0">
                <a:hlinkClick r:id="rId4" action="ppaction://hlinksldjump"/>
              </a:rPr>
              <a:t>215</a:t>
            </a:r>
            <a:r>
              <a:rPr lang="es-ES_tradnl" dirty="0" smtClean="0"/>
              <a:t>,</a:t>
            </a:r>
            <a:r>
              <a:rPr lang="es-ES_tradnl" dirty="0" smtClean="0">
                <a:hlinkClick r:id="rId5" action="ppaction://hlinksldjump"/>
              </a:rPr>
              <a:t>228</a:t>
            </a:r>
            <a:r>
              <a:rPr lang="es-ES_tradnl" dirty="0" smtClean="0"/>
              <a:t>,</a:t>
            </a:r>
            <a:r>
              <a:rPr lang="es-ES_tradnl" dirty="0" smtClean="0">
                <a:hlinkClick r:id="rId6" action="ppaction://hlinksldjump"/>
              </a:rPr>
              <a:t>236</a:t>
            </a:r>
            <a:endParaRPr lang="es-ES_tradnl"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253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7" action="ppaction://hlinksldjump"/>
              </a:rPr>
              <a:t>I</a:t>
            </a:r>
            <a:r>
              <a:rPr lang="es-ES" sz="1400" dirty="0" smtClean="0"/>
              <a:t> (1-165), </a:t>
            </a:r>
            <a:r>
              <a:rPr lang="es-ES" sz="1400" dirty="0" smtClean="0">
                <a:hlinkClick r:id="rId8" action="ppaction://hlinksldjump"/>
              </a:rPr>
              <a:t>II</a:t>
            </a:r>
            <a:r>
              <a:rPr lang="es-ES" sz="1400" dirty="0" smtClean="0"/>
              <a:t> (166-278), </a:t>
            </a:r>
            <a:r>
              <a:rPr lang="es-ES" sz="1400" dirty="0" smtClean="0">
                <a:hlinkClick r:id="rId9" action="ppaction://hlinksldjump"/>
              </a:rPr>
              <a:t>III</a:t>
            </a:r>
            <a:r>
              <a:rPr lang="es-ES" sz="1400" dirty="0" smtClean="0"/>
              <a:t> (279-468), </a:t>
            </a:r>
            <a:r>
              <a:rPr lang="es-ES" sz="1400" dirty="0" smtClean="0">
                <a:hlinkClick r:id="rId10"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776864" cy="1129606"/>
          </a:xfrm>
        </p:spPr>
        <p:txBody>
          <a:bodyPr>
            <a:normAutofit fontScale="90000"/>
          </a:bodyPr>
          <a:lstStyle/>
          <a:p>
            <a:r>
              <a:rPr lang="es-ES" sz="2600" dirty="0" smtClean="0"/>
              <a:t>Capítulo Tercero: Los sacramentos al servicio de la comunidad y de la misión. El sacramento del Orden</a:t>
            </a:r>
            <a:endParaRPr lang="es-ES" sz="2600" dirty="0"/>
          </a:p>
        </p:txBody>
      </p:sp>
      <p:sp>
        <p:nvSpPr>
          <p:cNvPr id="3" name="2 Marcador de contenido"/>
          <p:cNvSpPr>
            <a:spLocks noGrp="1"/>
          </p:cNvSpPr>
          <p:nvPr>
            <p:ph sz="quarter" idx="1"/>
          </p:nvPr>
        </p:nvSpPr>
        <p:spPr>
          <a:xfrm>
            <a:off x="395536" y="1268760"/>
            <a:ext cx="7643192" cy="5184576"/>
          </a:xfrm>
          <a:solidFill>
            <a:srgbClr val="FFFF78"/>
          </a:solidFill>
        </p:spPr>
        <p:txBody>
          <a:bodyPr lIns="0" tIns="0" rIns="0" bIns="0">
            <a:normAutofit fontScale="85000" lnSpcReduction="20000"/>
          </a:bodyPr>
          <a:lstStyle/>
          <a:p>
            <a:pPr marL="457200" indent="-457200">
              <a:buSzPct val="71000"/>
              <a:buFont typeface="+mj-lt"/>
              <a:buAutoNum type="arabicPeriod" startAt="250"/>
            </a:pPr>
            <a:r>
              <a:rPr lang="es-ES_tradnl" i="1" dirty="0" smtClean="0"/>
              <a:t>¿Cómo entiende la Iglesia el sacramento del Orden?</a:t>
            </a:r>
          </a:p>
          <a:p>
            <a:pPr marL="421200" indent="0">
              <a:buSzPct val="71000"/>
              <a:buNone/>
            </a:pPr>
            <a:r>
              <a:rPr lang="es-ES_tradnl" b="1" dirty="0" smtClean="0"/>
              <a:t>Los sacerdotes de la Antigua Alianza consideraban su tarea la mediación entre lo celestial y lo terreno, entre Dios y su pueblo. Puesto que Cristo es el único «mediador entre Dios y los hombres» (1 Tim 2,5), es él quien ha cumplido y finalizado ese sacerdocio. Después de Cristo sólo puede existir un sacerdocio ordenado en Cristo, en el sacrificio de Cristo en la Cruz y a través de la vocación de Cristo y la misión apostólica. [1539-1553, 1592]</a:t>
            </a:r>
          </a:p>
          <a:p>
            <a:pPr marL="421200" indent="0">
              <a:buSzPct val="71000"/>
              <a:buNone/>
            </a:pPr>
            <a:r>
              <a:rPr lang="es-ES_tradnl" dirty="0" smtClean="0"/>
              <a:t>El sacerdote católico que administra los sacramentos, no actúa por su propio poder o en virtud de su perfección moral (de la que desgraciadamente carece a menudo), sino «in persona Christi». El sacramento del Orden le confiere el poder transformador, sanador y salvífica de Cristo. Dado que un sacerdote no tiene nada por sí mismo, es ante todo un servidor. De aquí que un signo para reconocer a un auténtico sacerdote sea el asombro humilde ante su propia vocación. </a:t>
            </a:r>
            <a:r>
              <a:rPr lang="es-ES_tradnl" b="1" dirty="0" smtClean="0">
                <a:sym typeface="Wingdings 3"/>
              </a:rPr>
              <a:t></a:t>
            </a:r>
            <a:r>
              <a:rPr lang="es-ES_tradnl" dirty="0" smtClean="0">
                <a:hlinkClick r:id="rId2" action="ppaction://hlinksldjump"/>
              </a:rPr>
              <a:t>215</a:t>
            </a:r>
            <a:endParaRPr lang="es-ES_tradnl"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254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776864" cy="1129606"/>
          </a:xfrm>
        </p:spPr>
        <p:txBody>
          <a:bodyPr>
            <a:normAutofit fontScale="90000"/>
          </a:bodyPr>
          <a:lstStyle/>
          <a:p>
            <a:r>
              <a:rPr lang="es-ES" sz="2600" dirty="0" smtClean="0"/>
              <a:t>Capítulo Tercero: Los sacramentos al servicio de la comunidad y de la misión. El sacramento del Orden</a:t>
            </a:r>
            <a:endParaRPr lang="es-ES" sz="2600" dirty="0"/>
          </a:p>
        </p:txBody>
      </p:sp>
      <p:sp>
        <p:nvSpPr>
          <p:cNvPr id="3" name="2 Marcador de contenido"/>
          <p:cNvSpPr>
            <a:spLocks noGrp="1"/>
          </p:cNvSpPr>
          <p:nvPr>
            <p:ph sz="quarter" idx="1"/>
          </p:nvPr>
        </p:nvSpPr>
        <p:spPr>
          <a:xfrm>
            <a:off x="395536" y="1268760"/>
            <a:ext cx="7643192" cy="5040560"/>
          </a:xfrm>
          <a:solidFill>
            <a:srgbClr val="FFFF78"/>
          </a:solidFill>
        </p:spPr>
        <p:txBody>
          <a:bodyPr>
            <a:normAutofit/>
          </a:bodyPr>
          <a:lstStyle/>
          <a:p>
            <a:pPr marL="457200" indent="-457200">
              <a:buSzPct val="71000"/>
              <a:buFont typeface="+mj-lt"/>
              <a:buAutoNum type="arabicPeriod" startAt="251"/>
            </a:pPr>
            <a:r>
              <a:rPr lang="es-ES_tradnl" i="1" dirty="0" smtClean="0"/>
              <a:t>¿Cuántos grados tiene el sacramento del Orden?</a:t>
            </a:r>
          </a:p>
          <a:p>
            <a:pPr marL="421200" indent="0">
              <a:buSzPct val="71000"/>
              <a:buNone/>
            </a:pPr>
            <a:r>
              <a:rPr lang="es-ES_tradnl" b="1" dirty="0" smtClean="0"/>
              <a:t>El sacramento del Orden tiene tres grados: </a:t>
            </a:r>
            <a:r>
              <a:rPr lang="es-ES_tradnl" b="1" dirty="0" smtClean="0">
                <a:sym typeface="Wingdings 3"/>
              </a:rPr>
              <a:t></a:t>
            </a:r>
            <a:r>
              <a:rPr lang="es-ES_tradnl" b="1" dirty="0" smtClean="0">
                <a:hlinkClick r:id="rId2" action="ppaction://hlinkpres?slideindex=1&amp;slidetitle="/>
              </a:rPr>
              <a:t>OBISPO</a:t>
            </a:r>
            <a:r>
              <a:rPr lang="es-ES_tradnl" b="1" dirty="0" smtClean="0"/>
              <a:t> (episcopado), </a:t>
            </a:r>
            <a:r>
              <a:rPr lang="es-ES_tradnl" b="1" dirty="0" smtClean="0">
                <a:sym typeface="Wingdings 3"/>
              </a:rPr>
              <a:t></a:t>
            </a:r>
            <a:r>
              <a:rPr lang="es-ES_tradnl" b="1" dirty="0" smtClean="0">
                <a:hlinkClick r:id="rId2" action="ppaction://hlinkpres?slideindex=1&amp;slidetitle="/>
              </a:rPr>
              <a:t>PRESBÍTERO</a:t>
            </a:r>
            <a:r>
              <a:rPr lang="es-ES_tradnl" b="1" dirty="0" smtClean="0"/>
              <a:t> (presbiterado), </a:t>
            </a:r>
            <a:r>
              <a:rPr lang="es-ES_tradnl" b="1" dirty="0" smtClean="0">
                <a:sym typeface="Wingdings 3"/>
              </a:rPr>
              <a:t></a:t>
            </a:r>
            <a:r>
              <a:rPr lang="es-ES_tradnl" b="1" dirty="0" smtClean="0">
                <a:hlinkClick r:id="rId2" action="ppaction://hlinkpres?slideindex=1&amp;slidetitle="/>
              </a:rPr>
              <a:t>DIÁCONO</a:t>
            </a:r>
            <a:r>
              <a:rPr lang="es-ES_tradnl" b="1" dirty="0" smtClean="0"/>
              <a:t> (Diaconado). [1554, 1593]. </a:t>
            </a:r>
            <a:r>
              <a:rPr lang="es-ES_tradnl" b="1" dirty="0" smtClean="0">
                <a:sym typeface="Wingdings 3"/>
              </a:rPr>
              <a:t></a:t>
            </a:r>
            <a:r>
              <a:rPr lang="es-ES_tradnl" b="1" dirty="0" smtClean="0">
                <a:hlinkClick r:id="rId3" action="ppaction://hlinksldjump"/>
              </a:rPr>
              <a:t>140</a:t>
            </a:r>
            <a:endParaRPr lang="es-ES_tradnl"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255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776864" cy="1129606"/>
          </a:xfrm>
        </p:spPr>
        <p:txBody>
          <a:bodyPr>
            <a:normAutofit fontScale="90000"/>
          </a:bodyPr>
          <a:lstStyle/>
          <a:p>
            <a:r>
              <a:rPr lang="es-ES" sz="2600" dirty="0" smtClean="0"/>
              <a:t>Capítulo Tercero: Los sacramentos al servicio de la comunidad y de la misión. El sacramento del Orden</a:t>
            </a:r>
            <a:endParaRPr lang="es-ES" sz="2600" dirty="0"/>
          </a:p>
        </p:txBody>
      </p:sp>
      <p:sp>
        <p:nvSpPr>
          <p:cNvPr id="3" name="2 Marcador de contenido"/>
          <p:cNvSpPr>
            <a:spLocks noGrp="1"/>
          </p:cNvSpPr>
          <p:nvPr>
            <p:ph sz="quarter" idx="1"/>
          </p:nvPr>
        </p:nvSpPr>
        <p:spPr>
          <a:xfrm>
            <a:off x="395536" y="1268760"/>
            <a:ext cx="7643192" cy="5040560"/>
          </a:xfrm>
          <a:solidFill>
            <a:srgbClr val="FFFF78"/>
          </a:solidFill>
        </p:spPr>
        <p:txBody>
          <a:bodyPr>
            <a:normAutofit fontScale="92500" lnSpcReduction="20000"/>
          </a:bodyPr>
          <a:lstStyle/>
          <a:p>
            <a:pPr marL="457200" indent="-457200">
              <a:buSzPct val="71000"/>
              <a:buFont typeface="+mj-lt"/>
              <a:buAutoNum type="arabicPeriod" startAt="252"/>
            </a:pPr>
            <a:r>
              <a:rPr lang="es-ES_tradnl" i="1" dirty="0" smtClean="0"/>
              <a:t>¿Qué sucede en la ordenación episcopal?</a:t>
            </a:r>
          </a:p>
          <a:p>
            <a:pPr marL="421200" indent="0">
              <a:buSzPct val="71000"/>
              <a:buNone/>
            </a:pPr>
            <a:r>
              <a:rPr lang="es-ES_tradnl" b="1" dirty="0" smtClean="0"/>
              <a:t>En la ordenación episcopal se confiere a un </a:t>
            </a:r>
            <a:r>
              <a:rPr lang="es-ES_tradnl" b="1" dirty="0" smtClean="0">
                <a:sym typeface="Wingdings 3"/>
              </a:rPr>
              <a:t></a:t>
            </a:r>
            <a:r>
              <a:rPr lang="es-ES_tradnl" b="1" dirty="0" smtClean="0">
                <a:hlinkClick r:id="rId2" action="ppaction://hlinkpres?slideindex=1&amp;slidetitle="/>
              </a:rPr>
              <a:t>PRESBÍTERO</a:t>
            </a:r>
            <a:r>
              <a:rPr lang="es-ES_tradnl" b="1" dirty="0" smtClean="0"/>
              <a:t> la plenitud del Sacramento del Orden. Es ordenado como sucesor de los </a:t>
            </a:r>
            <a:r>
              <a:rPr lang="es-ES_tradnl" b="1" dirty="0" smtClean="0">
                <a:sym typeface="Wingdings 3"/>
              </a:rPr>
              <a:t></a:t>
            </a:r>
            <a:r>
              <a:rPr lang="es-ES_tradnl" b="1" dirty="0" smtClean="0">
                <a:hlinkClick r:id="rId2" action="ppaction://hlinkpres?slideindex=1&amp;slidetitle="/>
              </a:rPr>
              <a:t>APÓSTOLES</a:t>
            </a:r>
            <a:r>
              <a:rPr lang="es-ES_tradnl" b="1" dirty="0" smtClean="0"/>
              <a:t> y entra en el Colegio episcopal. Juntamente con los demás </a:t>
            </a:r>
            <a:r>
              <a:rPr lang="es-ES_tradnl" b="1" dirty="0" smtClean="0">
                <a:sym typeface="Wingdings 3"/>
              </a:rPr>
              <a:t></a:t>
            </a:r>
            <a:r>
              <a:rPr lang="es-ES_tradnl" b="1" dirty="0" smtClean="0">
                <a:hlinkClick r:id="rId2" action="ppaction://hlinkpres?slideindex=1&amp;slidetitle="/>
              </a:rPr>
              <a:t>OBISPOS</a:t>
            </a:r>
            <a:r>
              <a:rPr lang="es-ES_tradnl" b="1" dirty="0" smtClean="0"/>
              <a:t> y con el </a:t>
            </a:r>
            <a:r>
              <a:rPr lang="es-ES_tradnl" b="1" dirty="0" smtClean="0">
                <a:sym typeface="Wingdings 3"/>
              </a:rPr>
              <a:t></a:t>
            </a:r>
            <a:r>
              <a:rPr lang="es-ES_tradnl" b="1" dirty="0" smtClean="0">
                <a:hlinkClick r:id="rId2" action="ppaction://hlinkpres?slideindex=1&amp;slidetitle="/>
              </a:rPr>
              <a:t>PAPA </a:t>
            </a:r>
            <a:r>
              <a:rPr lang="es-ES_tradnl" b="1" dirty="0" smtClean="0"/>
              <a:t>es desde entonces responsable de toda la Iglesia. La Iglesia le encomienda especialmente las funciones de enseñar, santificar y gobernar. [1555-1559]</a:t>
            </a:r>
          </a:p>
          <a:p>
            <a:pPr marL="421200" indent="0">
              <a:buSzPct val="71000"/>
              <a:buNone/>
            </a:pPr>
            <a:r>
              <a:rPr lang="es-ES_tradnl" dirty="0" smtClean="0"/>
              <a:t>El ministerio episcopal es el verdadero ministerio pastoral en la Iglesia, puesto que se remonta a los testigos primitivos de Jesús, los </a:t>
            </a:r>
            <a:r>
              <a:rPr lang="es-ES_tradnl" b="1" dirty="0" smtClean="0">
                <a:sym typeface="Wingdings 3"/>
              </a:rPr>
              <a:t></a:t>
            </a:r>
            <a:r>
              <a:rPr lang="es-ES_tradnl" dirty="0" smtClean="0">
                <a:hlinkClick r:id="rId2" action="ppaction://hlinkpres?slideindex=1&amp;slidetitle="/>
              </a:rPr>
              <a:t>APÓSTOLES</a:t>
            </a:r>
            <a:r>
              <a:rPr lang="es-ES_tradnl" dirty="0" smtClean="0"/>
              <a:t>, y continúa el ministerio pastoral de los apóstoles instituido por Cristo. También el </a:t>
            </a:r>
            <a:r>
              <a:rPr lang="es-ES_tradnl" b="1" dirty="0" smtClean="0">
                <a:sym typeface="Wingdings 3"/>
              </a:rPr>
              <a:t></a:t>
            </a:r>
            <a:r>
              <a:rPr lang="es-ES_tradnl" dirty="0" smtClean="0">
                <a:hlinkClick r:id="rId2" action="ppaction://hlinkpres?slideindex=1&amp;slidetitle="/>
              </a:rPr>
              <a:t>PAPA</a:t>
            </a:r>
            <a:r>
              <a:rPr lang="es-ES_tradnl" dirty="0" smtClean="0"/>
              <a:t> es un </a:t>
            </a:r>
            <a:r>
              <a:rPr lang="es-ES_tradnl" b="1" dirty="0" smtClean="0">
                <a:sym typeface="Wingdings 3"/>
              </a:rPr>
              <a:t></a:t>
            </a:r>
            <a:r>
              <a:rPr lang="es-ES_tradnl" dirty="0" smtClean="0">
                <a:hlinkClick r:id="rId2" action="ppaction://hlinkpres?slideindex=1&amp;slidetitle="/>
              </a:rPr>
              <a:t>OBISPO</a:t>
            </a:r>
            <a:r>
              <a:rPr lang="es-ES_tradnl" dirty="0" smtClean="0"/>
              <a:t>, pero el primero entre ellos y la cabeza del Colegio episcopal. </a:t>
            </a:r>
            <a:r>
              <a:rPr lang="es-ES_tradnl" b="1" dirty="0" smtClean="0">
                <a:sym typeface="Wingdings 3"/>
              </a:rPr>
              <a:t></a:t>
            </a:r>
            <a:r>
              <a:rPr lang="es-ES_tradnl" dirty="0" smtClean="0">
                <a:hlinkClick r:id="rId3" action="ppaction://hlinksldjump"/>
              </a:rPr>
              <a:t>92</a:t>
            </a:r>
            <a:r>
              <a:rPr lang="es-ES_tradnl" dirty="0" smtClean="0"/>
              <a:t>,</a:t>
            </a:r>
            <a:r>
              <a:rPr lang="es-ES_tradnl" dirty="0" smtClean="0">
                <a:hlinkClick r:id="rId4" action="ppaction://hlinksldjump"/>
              </a:rPr>
              <a:t>137</a:t>
            </a:r>
            <a:endParaRPr lang="es-ES_tradnl"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256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776864" cy="1129606"/>
          </a:xfrm>
        </p:spPr>
        <p:txBody>
          <a:bodyPr>
            <a:normAutofit fontScale="90000"/>
          </a:bodyPr>
          <a:lstStyle/>
          <a:p>
            <a:r>
              <a:rPr lang="es-ES" sz="2600" dirty="0" smtClean="0"/>
              <a:t>Capítulo Tercero: Los sacramentos al servicio de la comunidad y de la misión. El sacramento del Orden</a:t>
            </a:r>
            <a:endParaRPr lang="es-ES" sz="2600" dirty="0"/>
          </a:p>
        </p:txBody>
      </p:sp>
      <p:sp>
        <p:nvSpPr>
          <p:cNvPr id="3" name="2 Marcador de contenido"/>
          <p:cNvSpPr>
            <a:spLocks noGrp="1"/>
          </p:cNvSpPr>
          <p:nvPr>
            <p:ph sz="quarter" idx="1"/>
          </p:nvPr>
        </p:nvSpPr>
        <p:spPr>
          <a:xfrm>
            <a:off x="395536" y="1268760"/>
            <a:ext cx="7643192" cy="4896544"/>
          </a:xfrm>
          <a:solidFill>
            <a:srgbClr val="FFFF78"/>
          </a:solidFill>
        </p:spPr>
        <p:txBody>
          <a:bodyPr>
            <a:normAutofit/>
          </a:bodyPr>
          <a:lstStyle/>
          <a:p>
            <a:pPr marL="457200" indent="-457200">
              <a:buSzPct val="71000"/>
              <a:buFont typeface="+mj-lt"/>
              <a:buAutoNum type="arabicPeriod" startAt="253"/>
            </a:pPr>
            <a:r>
              <a:rPr lang="es-ES_tradnl" i="1" dirty="0" smtClean="0"/>
              <a:t>¿Qué importancia tiene el obispo para un católico?</a:t>
            </a:r>
          </a:p>
          <a:p>
            <a:pPr marL="421200" indent="0">
              <a:buSzPct val="71000"/>
              <a:buNone/>
            </a:pPr>
            <a:r>
              <a:rPr lang="es-ES_tradnl" b="1" dirty="0" smtClean="0"/>
              <a:t>Un católico se siente vinculado a su </a:t>
            </a:r>
            <a:r>
              <a:rPr lang="es-ES_tradnl" b="1" dirty="0" smtClean="0">
                <a:sym typeface="Wingdings 3"/>
              </a:rPr>
              <a:t></a:t>
            </a:r>
            <a:r>
              <a:rPr lang="es-ES_tradnl" b="1" dirty="0" smtClean="0">
                <a:hlinkClick r:id="rId2" action="ppaction://hlinkpres?slideindex=1&amp;slidetitle="/>
              </a:rPr>
              <a:t>OBISPO</a:t>
            </a:r>
            <a:r>
              <a:rPr lang="es-ES_tradnl" b="1" dirty="0" smtClean="0"/>
              <a:t>; el obispo es también para él vicario de Cristo. Además el obispo, que juntamente con los </a:t>
            </a:r>
            <a:r>
              <a:rPr lang="es-ES_tradnl" b="1" dirty="0" smtClean="0">
                <a:sym typeface="Wingdings 3"/>
              </a:rPr>
              <a:t></a:t>
            </a:r>
            <a:r>
              <a:rPr lang="es-ES_tradnl" b="1" dirty="0" smtClean="0">
                <a:hlinkClick r:id="rId2" action="ppaction://hlinkpres?slideindex=1&amp;slidetitle="/>
              </a:rPr>
              <a:t>PRESBÍTEROS</a:t>
            </a:r>
            <a:r>
              <a:rPr lang="es-ES_tradnl" b="1" dirty="0" smtClean="0"/>
              <a:t> y los </a:t>
            </a:r>
            <a:r>
              <a:rPr lang="es-ES_tradnl" b="1" dirty="0" smtClean="0">
                <a:sym typeface="Wingdings 3"/>
              </a:rPr>
              <a:t></a:t>
            </a:r>
            <a:r>
              <a:rPr lang="es-ES_tradnl" b="1" dirty="0" smtClean="0">
                <a:hlinkClick r:id="rId2" action="ppaction://hlinkpres?slideindex=1&amp;slidetitle="/>
              </a:rPr>
              <a:t>DIÁCONOS</a:t>
            </a:r>
            <a:r>
              <a:rPr lang="es-ES_tradnl" b="1" dirty="0" smtClean="0"/>
              <a:t>, sus colaboradores ordenados, ejerce el ministerio pastoral, es vicariamente el principio visible y el fundamento de la Iglesia local (diócesis). [1560-1561]</a:t>
            </a:r>
            <a:endParaRPr lang="es-ES_tradnl"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257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776864" cy="1129606"/>
          </a:xfrm>
        </p:spPr>
        <p:txBody>
          <a:bodyPr>
            <a:normAutofit fontScale="90000"/>
          </a:bodyPr>
          <a:lstStyle/>
          <a:p>
            <a:r>
              <a:rPr lang="es-ES" sz="2600" dirty="0" smtClean="0"/>
              <a:t>Capítulo Tercero: Los sacramentos al servicio de la comunidad y de la misión. El sacramento del Orden</a:t>
            </a:r>
            <a:endParaRPr lang="es-ES" sz="2600" dirty="0"/>
          </a:p>
        </p:txBody>
      </p:sp>
      <p:sp>
        <p:nvSpPr>
          <p:cNvPr id="3" name="2 Marcador de contenido"/>
          <p:cNvSpPr>
            <a:spLocks noGrp="1"/>
          </p:cNvSpPr>
          <p:nvPr>
            <p:ph sz="quarter" idx="1"/>
          </p:nvPr>
        </p:nvSpPr>
        <p:spPr>
          <a:xfrm>
            <a:off x="395536" y="1268760"/>
            <a:ext cx="7643192" cy="5112568"/>
          </a:xfrm>
          <a:solidFill>
            <a:srgbClr val="FFFF78"/>
          </a:solidFill>
        </p:spPr>
        <p:txBody>
          <a:bodyPr>
            <a:normAutofit fontScale="92500" lnSpcReduction="10000"/>
          </a:bodyPr>
          <a:lstStyle/>
          <a:p>
            <a:pPr marL="457200" indent="-457200">
              <a:buSzPct val="71000"/>
              <a:buFont typeface="+mj-lt"/>
              <a:buAutoNum type="arabicPeriod" startAt="254"/>
            </a:pPr>
            <a:r>
              <a:rPr lang="es-ES_tradnl" i="1" dirty="0" smtClean="0"/>
              <a:t>¿Qué sucede en la ordenación presbiteral?</a:t>
            </a:r>
          </a:p>
          <a:p>
            <a:pPr marL="421200" indent="0">
              <a:buSzPct val="71000"/>
              <a:buNone/>
            </a:pPr>
            <a:r>
              <a:rPr lang="es-ES_tradnl" b="1" dirty="0" smtClean="0"/>
              <a:t>En la ordenación presbiteral el </a:t>
            </a:r>
            <a:r>
              <a:rPr lang="es-ES_tradnl" b="1" dirty="0" smtClean="0">
                <a:sym typeface="Wingdings 3"/>
              </a:rPr>
              <a:t></a:t>
            </a:r>
            <a:r>
              <a:rPr lang="es-ES_tradnl" b="1" dirty="0" smtClean="0">
                <a:hlinkClick r:id="rId2" action="ppaction://hlinkpres?slideindex=1&amp;slidetitle="/>
              </a:rPr>
              <a:t>OBISPO</a:t>
            </a:r>
            <a:r>
              <a:rPr lang="es-ES_tradnl" b="1" dirty="0" smtClean="0"/>
              <a:t> invoca el poder de Dios sobre el candidato al Orden. Ese poder marca a esta persona con un sello indeleble que nunca le abandonará. Como colaborador de su obispo, el </a:t>
            </a:r>
            <a:r>
              <a:rPr lang="es-ES_tradnl" b="1" dirty="0" smtClean="0">
                <a:sym typeface="Wingdings 3"/>
              </a:rPr>
              <a:t></a:t>
            </a:r>
            <a:r>
              <a:rPr lang="es-ES_tradnl" b="1" dirty="0" smtClean="0">
                <a:hlinkClick r:id="rId2" action="ppaction://hlinkpres?slideindex=1&amp;slidetitle="/>
              </a:rPr>
              <a:t>PRESBÍTERO</a:t>
            </a:r>
            <a:r>
              <a:rPr lang="es-ES_tradnl" b="1" dirty="0" smtClean="0"/>
              <a:t> anuncia la Palabra de Dios, administra los </a:t>
            </a:r>
            <a:r>
              <a:rPr lang="es-ES_tradnl" b="1" dirty="0" smtClean="0">
                <a:sym typeface="Wingdings 3"/>
              </a:rPr>
              <a:t></a:t>
            </a:r>
            <a:r>
              <a:rPr lang="es-ES_tradnl" b="1" dirty="0" smtClean="0">
                <a:hlinkClick r:id="rId2" action="ppaction://hlinkpres?slideindex=1&amp;slidetitle="/>
              </a:rPr>
              <a:t>SACRAMENTOS</a:t>
            </a:r>
            <a:r>
              <a:rPr lang="es-ES_tradnl" b="1" dirty="0" smtClean="0"/>
              <a:t> y ante todo celebra la sagrada </a:t>
            </a:r>
            <a:r>
              <a:rPr lang="es-ES_tradnl" b="1" dirty="0" smtClean="0">
                <a:sym typeface="Wingdings 3"/>
              </a:rPr>
              <a:t></a:t>
            </a:r>
            <a:r>
              <a:rPr lang="es-ES_tradnl" b="1" dirty="0" smtClean="0">
                <a:hlinkClick r:id="rId2" action="ppaction://hlinkpres?slideindex=1&amp;slidetitle="/>
              </a:rPr>
              <a:t>EUCARISTÍA</a:t>
            </a:r>
            <a:r>
              <a:rPr lang="es-ES_tradnl" b="1" dirty="0" smtClean="0"/>
              <a:t>. [1562-1568]</a:t>
            </a:r>
          </a:p>
          <a:p>
            <a:pPr marL="421200" indent="0">
              <a:buSzPct val="71000"/>
              <a:buNone/>
            </a:pPr>
            <a:r>
              <a:rPr lang="es-ES_tradnl" dirty="0" smtClean="0"/>
              <a:t>En el transcurso de la Santa Misa, la ordenación sacerdotal comienza con la llamada de los candidatos por su nombre. Después de la homilía del obispo, el futuro sacerdote promete obediencia al obispo y a sus sucesores. la ordenación propiamente dicha se realiza mediante la imposición de las manos del obispo y la oración propia. </a:t>
            </a:r>
            <a:r>
              <a:rPr lang="es-ES_tradnl" b="1" dirty="0" smtClean="0">
                <a:sym typeface="Wingdings 3"/>
              </a:rPr>
              <a:t></a:t>
            </a:r>
            <a:r>
              <a:rPr lang="es-ES_tradnl" dirty="0" smtClean="0">
                <a:hlinkClick r:id="rId3" action="ppaction://hlinksldjump"/>
              </a:rPr>
              <a:t>215</a:t>
            </a:r>
            <a:r>
              <a:rPr lang="es-ES_tradnl" dirty="0" smtClean="0"/>
              <a:t>, </a:t>
            </a:r>
            <a:r>
              <a:rPr lang="es-ES_tradnl" dirty="0" smtClean="0">
                <a:hlinkClick r:id="rId4" action="ppaction://hlinksldjump"/>
              </a:rPr>
              <a:t>236</a:t>
            </a:r>
            <a:r>
              <a:rPr lang="es-ES_tradnl" dirty="0" smtClean="0"/>
              <a:t>, </a:t>
            </a:r>
            <a:r>
              <a:rPr lang="es-ES_tradnl" dirty="0" smtClean="0">
                <a:hlinkClick r:id="rId5" action="ppaction://hlinksldjump"/>
              </a:rPr>
              <a:t>259</a:t>
            </a:r>
            <a:endParaRPr lang="es-ES_tradnl"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258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6" action="ppaction://hlinksldjump"/>
              </a:rPr>
              <a:t>I</a:t>
            </a:r>
            <a:r>
              <a:rPr lang="es-ES" sz="1400" dirty="0" smtClean="0"/>
              <a:t> (1-165), </a:t>
            </a:r>
            <a:r>
              <a:rPr lang="es-ES" sz="1400" dirty="0" smtClean="0">
                <a:hlinkClick r:id="rId7" action="ppaction://hlinksldjump"/>
              </a:rPr>
              <a:t>II</a:t>
            </a:r>
            <a:r>
              <a:rPr lang="es-ES" sz="1400" dirty="0" smtClean="0"/>
              <a:t> (166-278), </a:t>
            </a:r>
            <a:r>
              <a:rPr lang="es-ES" sz="1400" dirty="0" smtClean="0">
                <a:hlinkClick r:id="rId8" action="ppaction://hlinksldjump"/>
              </a:rPr>
              <a:t>III</a:t>
            </a:r>
            <a:r>
              <a:rPr lang="es-ES" sz="1400" dirty="0" smtClean="0"/>
              <a:t> (279-468), </a:t>
            </a:r>
            <a:r>
              <a:rPr lang="es-ES" sz="1400" dirty="0" smtClean="0">
                <a:hlinkClick r:id="rId9"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776864" cy="1129606"/>
          </a:xfrm>
        </p:spPr>
        <p:txBody>
          <a:bodyPr>
            <a:normAutofit fontScale="90000"/>
          </a:bodyPr>
          <a:lstStyle/>
          <a:p>
            <a:r>
              <a:rPr lang="es-ES" sz="2600" dirty="0" smtClean="0"/>
              <a:t>Capítulo Tercero: Los sacramentos al servicio de la comunidad y de la misión. El sacramento del Orden</a:t>
            </a:r>
            <a:endParaRPr lang="es-ES" sz="2600" dirty="0"/>
          </a:p>
        </p:txBody>
      </p:sp>
      <p:sp>
        <p:nvSpPr>
          <p:cNvPr id="3" name="2 Marcador de contenido"/>
          <p:cNvSpPr>
            <a:spLocks noGrp="1"/>
          </p:cNvSpPr>
          <p:nvPr>
            <p:ph sz="quarter" idx="1"/>
          </p:nvPr>
        </p:nvSpPr>
        <p:spPr>
          <a:xfrm>
            <a:off x="395536" y="1268760"/>
            <a:ext cx="7643192" cy="5112568"/>
          </a:xfrm>
          <a:solidFill>
            <a:srgbClr val="FFFF78"/>
          </a:solidFill>
        </p:spPr>
        <p:txBody>
          <a:bodyPr lIns="0" tIns="0" rIns="0" bIns="0">
            <a:normAutofit fontScale="70000" lnSpcReduction="20000"/>
          </a:bodyPr>
          <a:lstStyle/>
          <a:p>
            <a:pPr marL="457200" indent="-457200">
              <a:buSzPct val="71000"/>
              <a:buFont typeface="+mj-lt"/>
              <a:buAutoNum type="arabicPeriod" startAt="255"/>
            </a:pPr>
            <a:r>
              <a:rPr lang="es-ES_tradnl" i="1" dirty="0" smtClean="0"/>
              <a:t>¿Qué sucede en la ordenación diaconal?</a:t>
            </a:r>
          </a:p>
          <a:p>
            <a:pPr marL="421200" indent="0">
              <a:buSzPct val="71000"/>
              <a:buNone/>
            </a:pPr>
            <a:r>
              <a:rPr lang="es-ES_tradnl" b="1" dirty="0" smtClean="0"/>
              <a:t>En la ordenación diaconal el candidato recibe el encargo de un servicio propio dentro del orden. Porque representa a Cristo como el que no ha venido a «ser servido sino a servir y a dar su vida en rescate por muchos» (Mt 20,28). En la liturgia de ordenación se dice: «En el servicio de la Palabra, del altar y de la caridad, el </a:t>
            </a:r>
            <a:r>
              <a:rPr lang="es-ES_tradnl" b="1" dirty="0" smtClean="0">
                <a:sym typeface="Wingdings 3"/>
              </a:rPr>
              <a:t></a:t>
            </a:r>
            <a:r>
              <a:rPr lang="es-ES_tradnl" b="1" dirty="0" smtClean="0">
                <a:hlinkClick r:id="rId2" action="ppaction://hlinkpres?slideindex=1&amp;slidetitle="/>
              </a:rPr>
              <a:t>DIÁCONO</a:t>
            </a:r>
            <a:r>
              <a:rPr lang="es-ES_tradnl" b="1" dirty="0" smtClean="0"/>
              <a:t> está disponible para todos». [1569-1571]</a:t>
            </a:r>
          </a:p>
          <a:p>
            <a:pPr marL="421200" indent="0">
              <a:buSzPct val="71000"/>
              <a:buNone/>
            </a:pPr>
            <a:r>
              <a:rPr lang="es-ES_tradnl" dirty="0" smtClean="0"/>
              <a:t>El prototipo del </a:t>
            </a:r>
            <a:r>
              <a:rPr lang="es-ES_tradnl" b="1" dirty="0" smtClean="0">
                <a:sym typeface="Wingdings 3"/>
              </a:rPr>
              <a:t></a:t>
            </a:r>
            <a:r>
              <a:rPr lang="es-ES_tradnl" dirty="0" smtClean="0">
                <a:hlinkClick r:id="rId2" action="ppaction://hlinkpres?slideindex=1&amp;slidetitle="/>
              </a:rPr>
              <a:t>DIÁCONO</a:t>
            </a:r>
            <a:r>
              <a:rPr lang="es-ES_tradnl" dirty="0" smtClean="0"/>
              <a:t> es el mártir san Esteban. Cuando los </a:t>
            </a:r>
            <a:r>
              <a:rPr lang="es-ES_tradnl" b="1" dirty="0" smtClean="0">
                <a:sym typeface="Wingdings 3"/>
              </a:rPr>
              <a:t></a:t>
            </a:r>
            <a:r>
              <a:rPr lang="es-ES_tradnl" dirty="0" smtClean="0"/>
              <a:t>APÓSTOLES, en la comunidad primitiva de Jerusalén, se vieron desbordados por la abundancia de tareas caritativas, buscaron a siete hombres «para servir las mesas», que fueron ordenados por ellos. Esteban, el primero en ser nombrado, actuó «lleno de gracia y poder» a favor de la nueva fe, así como de pobres de la comunidad. Después de que durante siglos el diácono haya sido sólo un grado del Orden en el camino al presbiterado, hoy es nuevamente una vocación independiente para célibes y para casados. Por un lado era preciso destacar con ello de nuevo el carácter de servicio de la Iglesia, por otro se quería, como en la Iglesia primitiva, poner junto a los </a:t>
            </a:r>
            <a:r>
              <a:rPr lang="es-ES_tradnl" b="1" dirty="0" smtClean="0">
                <a:sym typeface="Wingdings 3"/>
              </a:rPr>
              <a:t></a:t>
            </a:r>
            <a:r>
              <a:rPr lang="es-ES_tradnl" dirty="0" smtClean="0">
                <a:hlinkClick r:id="rId2" action="ppaction://hlinkpres?slideindex=1&amp;slidetitle="/>
              </a:rPr>
              <a:t>PRESBÍTEROS</a:t>
            </a:r>
            <a:r>
              <a:rPr lang="es-ES_tradnl" dirty="0" smtClean="0"/>
              <a:t> un estado que asuma determinados encargos pastorales y sociales de la Iglesia. También la ordenación diaconal marca al ordenado para toda la vida y de modo irrevocable. </a:t>
            </a:r>
            <a:r>
              <a:rPr lang="es-ES_tradnl" b="1" dirty="0" smtClean="0">
                <a:sym typeface="Wingdings 3"/>
              </a:rPr>
              <a:t></a:t>
            </a:r>
            <a:r>
              <a:rPr lang="es-ES_tradnl" dirty="0" smtClean="0">
                <a:hlinkClick r:id="rId3" action="ppaction://hlinksldjump"/>
              </a:rPr>
              <a:t>140</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259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III: Los hombres responden a Dios</a:t>
            </a:r>
            <a:endParaRPr lang="es-ES" sz="2600" dirty="0"/>
          </a:p>
        </p:txBody>
      </p:sp>
      <p:sp>
        <p:nvSpPr>
          <p:cNvPr id="3" name="2 Marcador de contenido"/>
          <p:cNvSpPr>
            <a:spLocks noGrp="1"/>
          </p:cNvSpPr>
          <p:nvPr>
            <p:ph sz="quarter" idx="1"/>
          </p:nvPr>
        </p:nvSpPr>
        <p:spPr>
          <a:xfrm>
            <a:off x="457200" y="836712"/>
            <a:ext cx="7467600" cy="5400600"/>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457200" indent="-457200">
              <a:buFont typeface="+mj-lt"/>
              <a:buAutoNum type="arabicPeriod" startAt="24"/>
            </a:pPr>
            <a:r>
              <a:rPr lang="es-ES_tradnl" i="1" dirty="0" smtClean="0"/>
              <a:t>¿Qué tiene que ver </a:t>
            </a:r>
            <a:r>
              <a:rPr lang="es-ES_tradnl" dirty="0" smtClean="0"/>
              <a:t>mi </a:t>
            </a:r>
            <a:r>
              <a:rPr lang="es-ES_tradnl" i="1" dirty="0" smtClean="0"/>
              <a:t>fe con la Iglesia?</a:t>
            </a:r>
          </a:p>
          <a:p>
            <a:pPr marL="457200" indent="0">
              <a:buNone/>
            </a:pPr>
            <a:r>
              <a:rPr lang="es-ES_tradnl" b="1" dirty="0" smtClean="0"/>
              <a:t>Nadie puede creer por sí solo, como nadie puede vivir por sí solo. Recibimos la fe de la Iglesia y la vivimos en comunión con los hombres con los que compartimos nuestra fe. [166-169,181]</a:t>
            </a:r>
          </a:p>
          <a:p>
            <a:pPr marL="457200" indent="0">
              <a:buNone/>
            </a:pPr>
            <a:r>
              <a:rPr lang="es-ES_tradnl" dirty="0" smtClean="0"/>
              <a:t>La fe es lo más personal de un hombre, pero no es un asunto privado. Quien quiera creer tiene que poder decir tanto «yo» como «nosotros», porque una fe que no se puede compartir ni comunicar sería irracional. Cada creyente da su asentimiento libre al «creemos» de la </a:t>
            </a:r>
            <a:r>
              <a:rPr lang="es-ES_tradnl" dirty="0" smtClean="0">
                <a:sym typeface="Wingdings 3"/>
              </a:rPr>
              <a:t></a:t>
            </a:r>
            <a:r>
              <a:rPr lang="es-ES_tradnl" dirty="0" smtClean="0"/>
              <a:t> </a:t>
            </a:r>
            <a:r>
              <a:rPr lang="es-ES_tradnl" dirty="0" smtClean="0">
                <a:hlinkClick r:id="rId2" action="ppaction://hlinkpres?slideindex=1&amp;slidetitle="/>
              </a:rPr>
              <a:t>IGLESIA</a:t>
            </a:r>
            <a:r>
              <a:rPr lang="es-ES_tradnl" dirty="0" smtClean="0"/>
              <a:t>. De ella ha recibido la fe. Ella es quien la ha transmitido a través de los siglos hasta él, la ha protegido de falsificaciones y la ha hecho brillar de nuevo.</a:t>
            </a:r>
            <a:r>
              <a:rPr lang="es-ES" dirty="0" smtClean="0"/>
              <a:t> </a:t>
            </a:r>
            <a:r>
              <a:rPr lang="es-ES_tradnl" dirty="0" smtClean="0"/>
              <a:t>La fe es por ello tomar parte en una convicción común. La fe de los otros me sostiene, así como el fuego de mi fe enciende y conforta a otros. El «yo» y el «nosotros» de la fe lo destaca la Iglesia empleando dos confesiones de la fe en sus celebraciones: el credo apostólico, que comienza con «creo» (</a:t>
            </a:r>
            <a:r>
              <a:rPr lang="es-ES_tradnl" dirty="0" smtClean="0">
                <a:sym typeface="Wingdings 3"/>
              </a:rPr>
              <a:t></a:t>
            </a:r>
            <a:r>
              <a:rPr lang="es-ES_tradnl" dirty="0" smtClean="0">
                <a:hlinkClick r:id="rId2" action="ppaction://hlinkpres?slideindex=1&amp;slidetitle="/>
              </a:rPr>
              <a:t>CREDO</a:t>
            </a:r>
            <a:r>
              <a:rPr lang="es-ES_tradnl" dirty="0" smtClean="0"/>
              <a:t>) y el credo de Nicea-Constantinopla, que en su forma original comenzaba con «creemos» (</a:t>
            </a:r>
            <a:r>
              <a:rPr lang="es-ES_tradnl" dirty="0" err="1" smtClean="0"/>
              <a:t>Credimus</a:t>
            </a:r>
            <a:r>
              <a:rPr lang="es-ES_tradnl" dirty="0" smtClean="0"/>
              <a:t>).</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26</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776864" cy="1129606"/>
          </a:xfrm>
        </p:spPr>
        <p:txBody>
          <a:bodyPr>
            <a:normAutofit fontScale="90000"/>
          </a:bodyPr>
          <a:lstStyle/>
          <a:p>
            <a:r>
              <a:rPr lang="es-ES" sz="2600" dirty="0" smtClean="0"/>
              <a:t>Capítulo Tercero: Los sacramentos al servicio de la comunidad y de la misión. El sacramento del Orden</a:t>
            </a:r>
            <a:endParaRPr lang="es-ES" sz="2600" dirty="0"/>
          </a:p>
        </p:txBody>
      </p:sp>
      <p:sp>
        <p:nvSpPr>
          <p:cNvPr id="3" name="2 Marcador de contenido"/>
          <p:cNvSpPr>
            <a:spLocks noGrp="1"/>
          </p:cNvSpPr>
          <p:nvPr>
            <p:ph sz="quarter" idx="1"/>
          </p:nvPr>
        </p:nvSpPr>
        <p:spPr>
          <a:xfrm>
            <a:off x="395536" y="1268760"/>
            <a:ext cx="7643192" cy="4752528"/>
          </a:xfrm>
          <a:solidFill>
            <a:srgbClr val="FFFF78"/>
          </a:solidFill>
        </p:spPr>
        <p:txBody>
          <a:bodyPr>
            <a:normAutofit/>
          </a:bodyPr>
          <a:lstStyle/>
          <a:p>
            <a:pPr marL="457200" indent="-457200">
              <a:buSzPct val="71000"/>
              <a:buFont typeface="+mj-lt"/>
              <a:buAutoNum type="arabicPeriod" startAt="256"/>
            </a:pPr>
            <a:r>
              <a:rPr lang="es-ES_tradnl" i="1" dirty="0" smtClean="0"/>
              <a:t>¿Quién puede recibir el sacramento del Orden?</a:t>
            </a:r>
          </a:p>
          <a:p>
            <a:pPr marL="421200" indent="0">
              <a:buSzPct val="71000"/>
              <a:buNone/>
            </a:pPr>
            <a:r>
              <a:rPr lang="es-ES_tradnl" b="1" dirty="0" smtClean="0"/>
              <a:t>Puede ser ordenado válidamente como </a:t>
            </a:r>
            <a:r>
              <a:rPr lang="es-ES_tradnl" b="1" dirty="0" smtClean="0">
                <a:sym typeface="Wingdings 3"/>
              </a:rPr>
              <a:t></a:t>
            </a:r>
            <a:r>
              <a:rPr lang="es-ES_tradnl" b="1" dirty="0" smtClean="0">
                <a:hlinkClick r:id="rId2" action="ppaction://hlinkpres?slideindex=1&amp;slidetitle="/>
              </a:rPr>
              <a:t>DIÁCONO</a:t>
            </a:r>
            <a:r>
              <a:rPr lang="es-ES_tradnl" b="1" dirty="0" smtClean="0"/>
              <a:t>, </a:t>
            </a:r>
            <a:r>
              <a:rPr lang="es-ES_tradnl" b="1" dirty="0" smtClean="0">
                <a:sym typeface="Wingdings 3"/>
              </a:rPr>
              <a:t></a:t>
            </a:r>
            <a:r>
              <a:rPr lang="es-ES_tradnl" b="1" dirty="0" smtClean="0">
                <a:hlinkClick r:id="rId2" action="ppaction://hlinkpres?slideindex=1&amp;slidetitle="/>
              </a:rPr>
              <a:t>PRESBÍTERO</a:t>
            </a:r>
            <a:r>
              <a:rPr lang="es-ES_tradnl" b="1" dirty="0" smtClean="0"/>
              <a:t> y </a:t>
            </a:r>
            <a:r>
              <a:rPr lang="es-ES_tradnl" b="1" dirty="0" smtClean="0">
                <a:sym typeface="Wingdings 3"/>
              </a:rPr>
              <a:t></a:t>
            </a:r>
            <a:r>
              <a:rPr lang="es-ES_tradnl" b="1" dirty="0" smtClean="0">
                <a:hlinkClick r:id="rId2" action="ppaction://hlinkpres?slideindex=1&amp;slidetitle="/>
              </a:rPr>
              <a:t>OBISPO</a:t>
            </a:r>
            <a:r>
              <a:rPr lang="es-ES_tradnl" b="1" dirty="0" smtClean="0"/>
              <a:t> el varón bautizado, católico, que es llamado a este ministerio por la Iglesia. [1577-1578]</a:t>
            </a:r>
            <a:endParaRPr lang="es-ES_tradnl"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260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776864" cy="1129606"/>
          </a:xfrm>
        </p:spPr>
        <p:txBody>
          <a:bodyPr>
            <a:normAutofit fontScale="90000"/>
          </a:bodyPr>
          <a:lstStyle/>
          <a:p>
            <a:r>
              <a:rPr lang="es-ES" sz="2600" dirty="0" smtClean="0"/>
              <a:t>Capítulo Tercero: Los sacramentos al servicio de la comunidad y de la misión. El sacramento del Orden</a:t>
            </a:r>
            <a:endParaRPr lang="es-ES" sz="2600" dirty="0"/>
          </a:p>
        </p:txBody>
      </p:sp>
      <p:sp>
        <p:nvSpPr>
          <p:cNvPr id="3" name="2 Marcador de contenido"/>
          <p:cNvSpPr>
            <a:spLocks noGrp="1"/>
          </p:cNvSpPr>
          <p:nvPr>
            <p:ph sz="quarter" idx="1"/>
          </p:nvPr>
        </p:nvSpPr>
        <p:spPr>
          <a:xfrm>
            <a:off x="395536" y="1268760"/>
            <a:ext cx="7643192" cy="5112568"/>
          </a:xfrm>
          <a:solidFill>
            <a:srgbClr val="FFFF78"/>
          </a:solidFill>
        </p:spPr>
        <p:txBody>
          <a:bodyPr lIns="0" tIns="0" rIns="0" bIns="0">
            <a:normAutofit fontScale="62500" lnSpcReduction="20000"/>
          </a:bodyPr>
          <a:lstStyle/>
          <a:p>
            <a:pPr marL="457200" indent="-457200">
              <a:buSzPct val="71000"/>
              <a:buFont typeface="+mj-lt"/>
              <a:buAutoNum type="arabicPeriod" startAt="257"/>
            </a:pPr>
            <a:r>
              <a:rPr lang="es-ES_tradnl" i="1" dirty="0" smtClean="0"/>
              <a:t>¿Es un desprecio a las mujeres el hecho de que sólo los varones puedan recibir el sacramento del Orden?</a:t>
            </a:r>
          </a:p>
          <a:p>
            <a:pPr marL="421200" indent="0">
              <a:buSzPct val="71000"/>
              <a:buNone/>
            </a:pPr>
            <a:r>
              <a:rPr lang="es-ES_tradnl" b="1" dirty="0" smtClean="0"/>
              <a:t>La decisión de que sólo los varones puedan recibir el orden sagrado no es ningún desprecio a la mujer. Ante Dios, varón y mujer tienen la misma dignidad, pero diferentes tareas y </a:t>
            </a:r>
            <a:r>
              <a:rPr lang="es-ES_tradnl" b="1" dirty="0" smtClean="0">
                <a:sym typeface="Wingdings 3"/>
              </a:rPr>
              <a:t></a:t>
            </a:r>
            <a:r>
              <a:rPr lang="es-ES_tradnl" b="1" dirty="0" smtClean="0">
                <a:hlinkClick r:id="rId2" action="ppaction://hlinkpres?slideindex=1&amp;slidetitle="/>
              </a:rPr>
              <a:t>CARISMAS</a:t>
            </a:r>
            <a:r>
              <a:rPr lang="es-ES_tradnl" b="1" dirty="0" smtClean="0"/>
              <a:t>. Para la Iglesia es vinculante el hecho de que Jesús, al instituir el sacerdocio en la Última Cena, eligiera exclusivamente a varones. El papa beato Juan Pablo II declaró en el año 1994 que «la Iglesia no tiene en modo alguno la facultad de conferir la ordenación sacerdotal a las mujeres, y que este dictamen debe ser considerado como definitivo por todos los fieles de la Iglesia».</a:t>
            </a:r>
          </a:p>
          <a:p>
            <a:pPr marL="421200" indent="0">
              <a:buSzPct val="71000"/>
              <a:buNone/>
            </a:pPr>
            <a:r>
              <a:rPr lang="es-ES_tradnl" dirty="0" smtClean="0"/>
              <a:t>Como ningún otro hombre de la Antigüedad, Jesús revalorizó provocativamente a las mujeres, les concedió su amistad y las tomó bajo su protección. Había mujeres entre sus seguidores y Jesús valoraba mucho su fe. Al fin y al cabo la primera testigo de la Resurrección es una mujer. Por ello María Magdalena es denominada «apóstol de los </a:t>
            </a:r>
            <a:r>
              <a:rPr lang="es-ES_tradnl" b="1" dirty="0" smtClean="0">
                <a:sym typeface="Wingdings 3"/>
              </a:rPr>
              <a:t></a:t>
            </a:r>
            <a:r>
              <a:rPr lang="es-ES_tradnl" dirty="0" smtClean="0">
                <a:hlinkClick r:id="rId2" action="ppaction://hlinkpres?slideindex=1&amp;slidetitle="/>
              </a:rPr>
              <a:t>APÓSTOLES</a:t>
            </a:r>
            <a:r>
              <a:rPr lang="es-ES_tradnl" dirty="0" smtClean="0"/>
              <a:t>». Sin embargo, el sacerdocio ordenado y el ministerio pastoral siempre se ha conferido a sólo a varones. En el sacerdote varón la comunidad ha de encontrar representado a Jesucristo. El sacerdocio es un servicio particular que se vale del hombre también en su rol sexual de varón y padre. Pero no es ninguna forma de superioridad masculina sobre las mujeres. Las mujeres tienen una función en la Iglesia, como vemos en María, que no es menos central que la de los hombres, pero es una función femenina. Eva fue madre de todos los que viven (</a:t>
            </a:r>
            <a:r>
              <a:rPr lang="es-ES_tradnl" dirty="0" err="1" smtClean="0"/>
              <a:t>Gén</a:t>
            </a:r>
            <a:r>
              <a:rPr lang="es-ES_tradnl" dirty="0" smtClean="0"/>
              <a:t> 3,20). Como «madres de los que viven» las mujeres tienen dones y capacidades singulares. Sin su modo de enseñanza, de anuncio, de caridad, de espiritualidad y de cuidado de las almas, la Iglesia estaría «hemipléjica». Allí donde los varones utilizan su ministerio sacerdotal como instrumento de poder o no dejan entrar en juego a las mujeres con sus carismas específicos, faltan contra el amor de Cristo y contra el Espíritu Santo. </a:t>
            </a:r>
            <a:r>
              <a:rPr lang="es-ES_tradnl" b="1" dirty="0" smtClean="0">
                <a:sym typeface="Wingdings 3"/>
              </a:rPr>
              <a:t></a:t>
            </a:r>
            <a:r>
              <a:rPr lang="es-ES_tradnl" dirty="0" smtClean="0">
                <a:hlinkClick r:id="rId3" action="ppaction://hlinksldjump"/>
              </a:rPr>
              <a:t>64</a:t>
            </a:r>
            <a:endParaRPr lang="es-ES_tradnl"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261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776864" cy="1129606"/>
          </a:xfrm>
        </p:spPr>
        <p:txBody>
          <a:bodyPr>
            <a:normAutofit fontScale="90000"/>
          </a:bodyPr>
          <a:lstStyle/>
          <a:p>
            <a:r>
              <a:rPr lang="es-ES" sz="2600" dirty="0" smtClean="0"/>
              <a:t>Capítulo Tercero: Los sacramentos al servicio de la comunidad y de la misión. El sacramento del Orden</a:t>
            </a:r>
            <a:endParaRPr lang="es-ES" sz="2600" dirty="0"/>
          </a:p>
        </p:txBody>
      </p:sp>
      <p:sp>
        <p:nvSpPr>
          <p:cNvPr id="3" name="2 Marcador de contenido"/>
          <p:cNvSpPr>
            <a:spLocks noGrp="1"/>
          </p:cNvSpPr>
          <p:nvPr>
            <p:ph sz="quarter" idx="1"/>
          </p:nvPr>
        </p:nvSpPr>
        <p:spPr>
          <a:xfrm>
            <a:off x="395536" y="1268760"/>
            <a:ext cx="7643192" cy="5040560"/>
          </a:xfrm>
          <a:solidFill>
            <a:srgbClr val="FFFF78"/>
          </a:solidFill>
        </p:spPr>
        <p:txBody>
          <a:bodyPr>
            <a:normAutofit fontScale="85000" lnSpcReduction="20000"/>
          </a:bodyPr>
          <a:lstStyle/>
          <a:p>
            <a:pPr marL="457200" indent="-457200">
              <a:buSzPct val="71000"/>
              <a:buFont typeface="+mj-lt"/>
              <a:buAutoNum type="arabicPeriod" startAt="258"/>
            </a:pPr>
            <a:r>
              <a:rPr lang="es-ES_tradnl" i="1" dirty="0" smtClean="0"/>
              <a:t>¿Por qué la Iglesia exige a los presbíteros y obispos una vida célibe?</a:t>
            </a:r>
          </a:p>
          <a:p>
            <a:pPr marL="421200" indent="0">
              <a:buSzPct val="71000"/>
              <a:buNone/>
            </a:pPr>
            <a:r>
              <a:rPr lang="es-ES_tradnl" b="1" dirty="0" smtClean="0"/>
              <a:t>Jesús vivió célibe y con ello quiso expresar su amor indiviso a Dios Padre. Asumir la forma de vida de Jesús y vivir en castidad «por el reino de los cielos» (Mt 19,12) es desde tiempos de Jesús un signo del amor, de la entrega plena al Señor y de la total disponibilidad para el servicio. La Iglesia católica latina exige esta forma de vida a sus </a:t>
            </a:r>
            <a:r>
              <a:rPr lang="es-ES_tradnl" b="1" dirty="0" smtClean="0">
                <a:sym typeface="Wingdings 3"/>
              </a:rPr>
              <a:t></a:t>
            </a:r>
            <a:r>
              <a:rPr lang="es-ES_tradnl" b="1" dirty="0" smtClean="0">
                <a:hlinkClick r:id="rId2" action="ppaction://hlinkpres?slideindex=1&amp;slidetitle="/>
              </a:rPr>
              <a:t>OBISPOS</a:t>
            </a:r>
            <a:r>
              <a:rPr lang="es-ES_tradnl" b="1" dirty="0" smtClean="0"/>
              <a:t> y </a:t>
            </a:r>
            <a:r>
              <a:rPr lang="es-ES_tradnl" b="1" dirty="0" smtClean="0">
                <a:sym typeface="Wingdings 3"/>
              </a:rPr>
              <a:t></a:t>
            </a:r>
            <a:r>
              <a:rPr lang="es-ES_tradnl" b="1" dirty="0" smtClean="0">
                <a:hlinkClick r:id="rId2" action="ppaction://hlinkpres?slideindex=1&amp;slidetitle="/>
              </a:rPr>
              <a:t>PRESBÍTEROS</a:t>
            </a:r>
            <a:r>
              <a:rPr lang="es-ES_tradnl" b="1" dirty="0" smtClean="0"/>
              <a:t>, las Iglesias católicas orientales únicamente a sus obispos. [1579-1580, 1599]</a:t>
            </a:r>
          </a:p>
          <a:p>
            <a:pPr marL="421200" indent="0">
              <a:buSzPct val="71000"/>
              <a:buNone/>
            </a:pPr>
            <a:r>
              <a:rPr lang="es-ES_tradnl" dirty="0" smtClean="0"/>
              <a:t>El celibato, en palabras del papa Benedicto XVI, no puede significar «quedarse privados de amor, sino que debe significar dejarse tomar por la pasión por Dios». Un </a:t>
            </a:r>
            <a:r>
              <a:rPr lang="es-ES_tradnl" b="1" dirty="0" smtClean="0">
                <a:sym typeface="Wingdings 3"/>
              </a:rPr>
              <a:t></a:t>
            </a:r>
            <a:r>
              <a:rPr lang="es-ES_tradnl" dirty="0" smtClean="0">
                <a:hlinkClick r:id="rId2" action="ppaction://hlinkpres?slideindex=1&amp;slidetitle="/>
              </a:rPr>
              <a:t>SACERDOTE</a:t>
            </a:r>
            <a:r>
              <a:rPr lang="es-ES_tradnl" dirty="0" smtClean="0"/>
              <a:t> debe, como célibe, ser fecundo representando la paternidad de Dios y de Jesús. Además añade el Papa: «Cristo necesita sacerdotes que sean maduros y varoniles, capaces de ejercer una verdadera paternidad espiritual».</a:t>
            </a:r>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262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776864" cy="1129606"/>
          </a:xfrm>
        </p:spPr>
        <p:txBody>
          <a:bodyPr>
            <a:normAutofit fontScale="90000"/>
          </a:bodyPr>
          <a:lstStyle/>
          <a:p>
            <a:r>
              <a:rPr lang="es-ES" sz="2600" dirty="0" smtClean="0"/>
              <a:t>Capítulo Tercero: Los sacramentos al servicio de la comunidad y de la misión. El sacramento del Orden</a:t>
            </a:r>
            <a:endParaRPr lang="es-ES" sz="2600" dirty="0"/>
          </a:p>
        </p:txBody>
      </p:sp>
      <p:sp>
        <p:nvSpPr>
          <p:cNvPr id="3" name="2 Marcador de contenido"/>
          <p:cNvSpPr>
            <a:spLocks noGrp="1"/>
          </p:cNvSpPr>
          <p:nvPr>
            <p:ph sz="quarter" idx="1"/>
          </p:nvPr>
        </p:nvSpPr>
        <p:spPr>
          <a:xfrm>
            <a:off x="395536" y="1268760"/>
            <a:ext cx="7643192" cy="5256584"/>
          </a:xfrm>
          <a:solidFill>
            <a:srgbClr val="FFFF78"/>
          </a:solidFill>
        </p:spPr>
        <p:txBody>
          <a:bodyPr lIns="0" tIns="0" rIns="0" bIns="0">
            <a:normAutofit fontScale="77500" lnSpcReduction="20000"/>
          </a:bodyPr>
          <a:lstStyle/>
          <a:p>
            <a:pPr marL="457200" indent="-457200">
              <a:buSzPct val="71000"/>
              <a:buFont typeface="+mj-lt"/>
              <a:buAutoNum type="arabicPeriod" startAt="259"/>
            </a:pPr>
            <a:r>
              <a:rPr lang="es-ES_tradnl" i="1" dirty="0" smtClean="0"/>
              <a:t>¿En qué se diferencia el sacerdocio común de los fieles del sacerdocio ordenado?</a:t>
            </a:r>
          </a:p>
          <a:p>
            <a:pPr marL="421200" indent="0">
              <a:buSzPct val="71000"/>
              <a:buNone/>
            </a:pPr>
            <a:r>
              <a:rPr lang="es-ES_tradnl" b="1" dirty="0" smtClean="0"/>
              <a:t>Por el Bautismo Cristo nos ha convertido en un reino de «sacerdotes para Dios, su Padre» (</a:t>
            </a:r>
            <a:r>
              <a:rPr lang="es-ES_tradnl" b="1" dirty="0" err="1" smtClean="0"/>
              <a:t>Ap</a:t>
            </a:r>
            <a:r>
              <a:rPr lang="es-ES_tradnl" b="1" dirty="0" smtClean="0"/>
              <a:t> 1,6). Por el sacerdocio común, todo cristiano está llamado a actuar en el mundo en nombre de Dios y a transmitirle su bendición y su gracia. Sin embargo, en el Cenáculo y en el envío de los </a:t>
            </a:r>
            <a:r>
              <a:rPr lang="es-ES_tradnl" b="1" dirty="0" smtClean="0">
                <a:sym typeface="Wingdings 3"/>
              </a:rPr>
              <a:t></a:t>
            </a:r>
            <a:r>
              <a:rPr lang="es-ES_tradnl" b="1" dirty="0" smtClean="0">
                <a:hlinkClick r:id="rId2" action="ppaction://hlinkpres?slideindex=1&amp;slidetitle="/>
              </a:rPr>
              <a:t>APÓSTOLES</a:t>
            </a:r>
            <a:r>
              <a:rPr lang="es-ES_tradnl" b="1" dirty="0" smtClean="0"/>
              <a:t>, Cristo ha dotado a algunos con un poder sagrado para el servicio de los creyentes; estos sacerdotes ordenados representan a Cristo como pastores de su pueblo y cabeza de su Cuerpo, la Iglesia. [1546-1553, 1592]</a:t>
            </a:r>
          </a:p>
          <a:p>
            <a:pPr marL="421200" indent="0">
              <a:buSzPct val="71000"/>
              <a:buNone/>
            </a:pPr>
            <a:r>
              <a:rPr lang="es-ES_tradnl" dirty="0" smtClean="0"/>
              <a:t>La misma palabra «sacerdote» usada para expresar dos realidades relacionadas, pero con una diferencia «esencial y no sólo en grado» (Concilio Vaticano II, LG), lleva a menudo a confusión. Por un lado tenemos que darnos cuenta con gozo de que todos los bautizados somos sacerdotes, porque vivimos en Cristo y participamos de todo lo que él es y hace. ¿Por qué entonces no pedimos constantemente </a:t>
            </a:r>
            <a:r>
              <a:rPr lang="es-ES_tradnl" b="1" dirty="0" smtClean="0">
                <a:sym typeface="Wingdings 3"/>
              </a:rPr>
              <a:t></a:t>
            </a:r>
            <a:r>
              <a:rPr lang="es-ES_tradnl" dirty="0" smtClean="0">
                <a:hlinkClick r:id="rId2" action="ppaction://hlinkpres?slideindex=1&amp;slidetitle="/>
              </a:rPr>
              <a:t>BENDICIONES</a:t>
            </a:r>
            <a:r>
              <a:rPr lang="es-ES_tradnl" dirty="0" smtClean="0"/>
              <a:t> para este mundo? Por otra parte tenemos que descubrir de nuevo el don de Dios a su Iglesia, que son los sacerdotes ordenados, que representan entre nosotros al mismo Señor. </a:t>
            </a:r>
            <a:r>
              <a:rPr lang="es-ES_tradnl" b="1" dirty="0" smtClean="0">
                <a:sym typeface="Wingdings 3"/>
              </a:rPr>
              <a:t></a:t>
            </a:r>
            <a:r>
              <a:rPr lang="es-ES_tradnl" dirty="0" smtClean="0"/>
              <a:t> </a:t>
            </a:r>
            <a:r>
              <a:rPr lang="es-ES_tradnl" dirty="0" smtClean="0">
                <a:hlinkClick r:id="rId3" action="ppaction://hlinksldjump"/>
              </a:rPr>
              <a:t>138</a:t>
            </a:r>
            <a:endParaRPr lang="es-ES_tradnl"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263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776864" cy="1129606"/>
          </a:xfrm>
        </p:spPr>
        <p:txBody>
          <a:bodyPr>
            <a:normAutofit fontScale="90000"/>
          </a:bodyPr>
          <a:lstStyle/>
          <a:p>
            <a:r>
              <a:rPr lang="es-ES" sz="2600" dirty="0" smtClean="0"/>
              <a:t>Capítulo Tercero: Los sacramentos al servicio de la comunidad y de la misión. El sacramento del matrimonio</a:t>
            </a:r>
            <a:endParaRPr lang="es-ES" sz="2600" dirty="0"/>
          </a:p>
        </p:txBody>
      </p:sp>
      <p:sp>
        <p:nvSpPr>
          <p:cNvPr id="3" name="2 Marcador de contenido"/>
          <p:cNvSpPr>
            <a:spLocks noGrp="1"/>
          </p:cNvSpPr>
          <p:nvPr>
            <p:ph sz="quarter" idx="1"/>
          </p:nvPr>
        </p:nvSpPr>
        <p:spPr>
          <a:xfrm>
            <a:off x="395536" y="1268760"/>
            <a:ext cx="7643192" cy="5040560"/>
          </a:xfrm>
          <a:solidFill>
            <a:srgbClr val="FFFF78"/>
          </a:solidFill>
        </p:spPr>
        <p:txBody>
          <a:bodyPr>
            <a:normAutofit/>
          </a:bodyPr>
          <a:lstStyle/>
          <a:p>
            <a:pPr marL="457200" indent="-457200">
              <a:buSzPct val="71000"/>
              <a:buFont typeface="+mj-lt"/>
              <a:buAutoNum type="arabicPeriod" startAt="260"/>
            </a:pPr>
            <a:r>
              <a:rPr lang="es-ES_tradnl" i="1" dirty="0" smtClean="0"/>
              <a:t>¿Por qué ha hecho Dios al hombre ya la mujer el uno para el otro?</a:t>
            </a:r>
          </a:p>
          <a:p>
            <a:pPr marL="421200" indent="0">
              <a:buSzPct val="71000"/>
              <a:buNone/>
            </a:pPr>
            <a:r>
              <a:rPr lang="es-ES_tradnl" b="1" dirty="0" smtClean="0"/>
              <a:t>Dios ha hecho al hombre y a la mujer el uno para el otro para que «ya no sean dos, sino una sola carne» (Mt 19,6): de esta forma deben vivir el amor, ser fecundos y así convertirse en signo del mismo Dios, que no es otra cosa que amor desbordante. [1601-1605] </a:t>
            </a:r>
            <a:r>
              <a:rPr lang="es-ES_tradnl" b="1" dirty="0" smtClean="0">
                <a:sym typeface="Wingdings 3"/>
              </a:rPr>
              <a:t></a:t>
            </a:r>
            <a:r>
              <a:rPr lang="es-ES_tradnl" b="1" dirty="0" smtClean="0">
                <a:hlinkClick r:id="rId2" action="ppaction://hlinksldjump"/>
              </a:rPr>
              <a:t>64</a:t>
            </a:r>
            <a:r>
              <a:rPr lang="es-ES_tradnl" b="1" dirty="0" smtClean="0"/>
              <a:t>,</a:t>
            </a:r>
            <a:r>
              <a:rPr lang="es-ES_tradnl" b="1" dirty="0" smtClean="0">
                <a:hlinkClick r:id="rId3" action="ppaction://hlinksldjump"/>
              </a:rPr>
              <a:t>400</a:t>
            </a:r>
            <a:r>
              <a:rPr lang="es-ES_tradnl" b="1" dirty="0" smtClean="0"/>
              <a:t>,</a:t>
            </a:r>
            <a:r>
              <a:rPr lang="es-ES_tradnl" b="1" dirty="0" smtClean="0">
                <a:hlinkClick r:id="rId4" action="ppaction://hlinksldjump"/>
              </a:rPr>
              <a:t>417</a:t>
            </a:r>
            <a:endParaRPr lang="es-ES_tradnl"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264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776864" cy="1129606"/>
          </a:xfrm>
        </p:spPr>
        <p:txBody>
          <a:bodyPr>
            <a:normAutofit fontScale="90000"/>
          </a:bodyPr>
          <a:lstStyle/>
          <a:p>
            <a:r>
              <a:rPr lang="es-ES" sz="2600" dirty="0" smtClean="0"/>
              <a:t>Capítulo Tercero: Los sacramentos al servicio de la comunidad y de la misión. El sacramento del matrimonio</a:t>
            </a:r>
            <a:endParaRPr lang="es-ES" sz="2600" dirty="0"/>
          </a:p>
        </p:txBody>
      </p:sp>
      <p:sp>
        <p:nvSpPr>
          <p:cNvPr id="3" name="2 Marcador de contenido"/>
          <p:cNvSpPr>
            <a:spLocks noGrp="1"/>
          </p:cNvSpPr>
          <p:nvPr>
            <p:ph sz="quarter" idx="1"/>
          </p:nvPr>
        </p:nvSpPr>
        <p:spPr>
          <a:xfrm>
            <a:off x="395536" y="1268760"/>
            <a:ext cx="7643192" cy="5184576"/>
          </a:xfrm>
          <a:solidFill>
            <a:srgbClr val="FFFF78"/>
          </a:solidFill>
        </p:spPr>
        <p:txBody>
          <a:bodyPr>
            <a:normAutofit fontScale="85000" lnSpcReduction="20000"/>
          </a:bodyPr>
          <a:lstStyle/>
          <a:p>
            <a:pPr marL="457200" indent="-457200">
              <a:buSzPct val="71000"/>
              <a:buFont typeface="+mj-lt"/>
              <a:buAutoNum type="arabicPeriod" startAt="261"/>
            </a:pPr>
            <a:r>
              <a:rPr lang="es-ES_tradnl" i="1" dirty="0" smtClean="0"/>
              <a:t>¿Cómo se lleva a cabo el sacramento del Matrimonio?</a:t>
            </a:r>
          </a:p>
          <a:p>
            <a:pPr marL="421200" indent="0">
              <a:buSzPct val="71000"/>
              <a:buNone/>
            </a:pPr>
            <a:r>
              <a:rPr lang="es-ES_tradnl" b="1" dirty="0" smtClean="0"/>
              <a:t>El </a:t>
            </a:r>
            <a:r>
              <a:rPr lang="es-ES_tradnl" b="1" dirty="0" smtClean="0">
                <a:sym typeface="Wingdings 3"/>
              </a:rPr>
              <a:t></a:t>
            </a:r>
            <a:r>
              <a:rPr lang="es-ES_tradnl" b="1" dirty="0" smtClean="0">
                <a:hlinkClick r:id="rId2" action="ppaction://hlinkpres?slideindex=1&amp;slidetitle="/>
              </a:rPr>
              <a:t>SACRAMENTO</a:t>
            </a:r>
            <a:r>
              <a:rPr lang="es-ES_tradnl" b="1" dirty="0" smtClean="0"/>
              <a:t> del Matrimonio se lleva a cabo mediante una promesa hecha ante Dios y ante la Iglesia, que es aceptada y sellada por Dios y se consuma por la unión corporal de los esposos. Dado que es Dios mismo quien anuda el vínculo del matrimonio sacramental, este vínculo une hasta la muerte de uno de los contrayentes. [1625-1631]</a:t>
            </a:r>
          </a:p>
          <a:p>
            <a:pPr marL="421200" indent="0">
              <a:buSzPct val="71000"/>
              <a:buNone/>
            </a:pPr>
            <a:r>
              <a:rPr lang="es-ES_tradnl" dirty="0" smtClean="0"/>
              <a:t>El sacramento del Matrimonio se lo confieren el hombre y la mujer recíprocamente. El </a:t>
            </a:r>
            <a:r>
              <a:rPr lang="es-ES_tradnl" b="1" dirty="0" smtClean="0">
                <a:sym typeface="Wingdings 3"/>
              </a:rPr>
              <a:t></a:t>
            </a:r>
            <a:r>
              <a:rPr lang="es-ES_tradnl" dirty="0" smtClean="0">
                <a:hlinkClick r:id="rId2" action="ppaction://hlinkpres?slideindex=1&amp;slidetitle="/>
              </a:rPr>
              <a:t>PRESBÍTERO</a:t>
            </a:r>
            <a:r>
              <a:rPr lang="es-ES_tradnl" dirty="0" smtClean="0"/>
              <a:t> o el </a:t>
            </a:r>
            <a:r>
              <a:rPr lang="es-ES_tradnl" b="1" dirty="0" smtClean="0">
                <a:sym typeface="Wingdings 3"/>
              </a:rPr>
              <a:t></a:t>
            </a:r>
            <a:r>
              <a:rPr lang="es-ES_tradnl" dirty="0" smtClean="0">
                <a:hlinkClick r:id="rId2" action="ppaction://hlinkpres?slideindex=1&amp;slidetitle="/>
              </a:rPr>
              <a:t>DIÁCONO</a:t>
            </a:r>
            <a:r>
              <a:rPr lang="es-ES_tradnl" dirty="0" smtClean="0"/>
              <a:t> invoca la </a:t>
            </a:r>
            <a:r>
              <a:rPr lang="es-ES_tradnl" b="1" dirty="0" smtClean="0">
                <a:sym typeface="Wingdings 3"/>
              </a:rPr>
              <a:t></a:t>
            </a:r>
            <a:r>
              <a:rPr lang="es-ES_tradnl" b="1" dirty="0">
                <a:hlinkClick r:id="rId2" action="ppaction://hlinkpres?slideindex=1&amp;slidetitle="/>
              </a:rPr>
              <a:t> BENDICIÓN</a:t>
            </a:r>
            <a:r>
              <a:rPr lang="es-ES_tradnl" dirty="0" smtClean="0"/>
              <a:t> de Dios sobre la pareja y es únicamente et testigo cualificado de que el matrimonio se celebra en las condiciones adecuadas y de que la promesa se da completa y en público. El matrimonio sólo tiene lugar cuando hay un consentimiento matrimonial, es decir, cuando el hombre y la mujer, libremente y sin temor o coacción quieren el matrimonio y cuando no están impedidos para contraerlo por otros compromisos naturales o eclesiales (matrimonio ya contraído, promesa del celibato).</a:t>
            </a:r>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265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776864" cy="1129606"/>
          </a:xfrm>
        </p:spPr>
        <p:txBody>
          <a:bodyPr>
            <a:normAutofit fontScale="90000"/>
          </a:bodyPr>
          <a:lstStyle/>
          <a:p>
            <a:r>
              <a:rPr lang="es-ES" sz="2600" dirty="0" smtClean="0"/>
              <a:t>Capítulo Tercero: Los sacramentos al servicio de la comunidad y de la misión. El sacramento del matrimonio</a:t>
            </a:r>
            <a:endParaRPr lang="es-ES" sz="2600" dirty="0"/>
          </a:p>
        </p:txBody>
      </p:sp>
      <p:sp>
        <p:nvSpPr>
          <p:cNvPr id="3" name="2 Marcador de contenido"/>
          <p:cNvSpPr>
            <a:spLocks noGrp="1"/>
          </p:cNvSpPr>
          <p:nvPr>
            <p:ph sz="quarter" idx="1"/>
          </p:nvPr>
        </p:nvSpPr>
        <p:spPr>
          <a:xfrm>
            <a:off x="395536" y="1268760"/>
            <a:ext cx="7643192" cy="5112568"/>
          </a:xfrm>
          <a:solidFill>
            <a:srgbClr val="FFFF78"/>
          </a:solidFill>
        </p:spPr>
        <p:txBody>
          <a:bodyPr>
            <a:normAutofit fontScale="70000" lnSpcReduction="20000"/>
          </a:bodyPr>
          <a:lstStyle/>
          <a:p>
            <a:pPr marL="457200" indent="-457200">
              <a:buSzPct val="71000"/>
              <a:buFont typeface="+mj-lt"/>
              <a:buAutoNum type="arabicPeriod" startAt="262"/>
            </a:pPr>
            <a:r>
              <a:rPr lang="es-ES_tradnl" i="1" dirty="0" smtClean="0"/>
              <a:t>¿Qué se requiere necesariamente para poder casarse por la Iglesia?</a:t>
            </a:r>
          </a:p>
          <a:p>
            <a:pPr marL="421200" indent="0">
              <a:buSzPct val="71000"/>
              <a:buNone/>
            </a:pPr>
            <a:r>
              <a:rPr lang="es-ES_tradnl" b="1" dirty="0" smtClean="0"/>
              <a:t>Para que haya matrimonio sacramental se requieren necesariamente tres elementos: a) el consentimiento expresado en libertad, b) la aceptación de una unión exclusiva y para toda la vida y c) la apertura a los hijos. Pero lo más profundo en un matrimonio cristiano es la conciencia de la pareja de ser una imagen viva del amor entre Cristo y su Iglesia. [1644-1654, 1664]</a:t>
            </a:r>
          </a:p>
          <a:p>
            <a:pPr marL="421200" indent="0">
              <a:buSzPct val="71000"/>
              <a:buNone/>
            </a:pPr>
            <a:r>
              <a:rPr lang="es-ES_tradnl" dirty="0" smtClean="0"/>
              <a:t>La exigencia de la unidad y la indisolubilidad se dirige en primer lugar contra la </a:t>
            </a:r>
            <a:r>
              <a:rPr lang="es-ES_tradnl" b="1" dirty="0" smtClean="0">
                <a:sym typeface="Wingdings 3"/>
              </a:rPr>
              <a:t></a:t>
            </a:r>
            <a:r>
              <a:rPr lang="es-ES_tradnl" dirty="0" smtClean="0">
                <a:hlinkClick r:id="rId2" action="ppaction://hlinkpres?slideindex=1&amp;slidetitle="/>
              </a:rPr>
              <a:t>POLIGAMIA</a:t>
            </a:r>
            <a:r>
              <a:rPr lang="es-ES_tradnl" dirty="0" smtClean="0"/>
              <a:t>, en la que el cristianismo ve una clara vulneración del amor y de los derechos humanos; también se dirige contra lo que se podría denominar «poligamia sucesiva»: una sucesión de relaciones amorosas no vinculantes, que no alcanzan un único y gran «sí» que ya no se puede echar atrás. la exigencia de la fidelidad conyugal contiene la disposición a un compromiso para toda la vida, que excluye relaciones amorosas al margen del matrimonio. la exigencia de la apertura a la fecundidad quiere decir que un matrimonio cristiano está abierto a los hijos que Dios les quiera conceder. las parejas que no pueden tener hijos están llamadas a ser «fecundas» de otra manera. Un matrimonio en cuya celebración se excluya cualquiera de estos elementos no es válido.</a:t>
            </a:r>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266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776864" cy="1129606"/>
          </a:xfrm>
        </p:spPr>
        <p:txBody>
          <a:bodyPr>
            <a:normAutofit fontScale="90000"/>
          </a:bodyPr>
          <a:lstStyle/>
          <a:p>
            <a:r>
              <a:rPr lang="es-ES" sz="2600" dirty="0" smtClean="0"/>
              <a:t>Capítulo Tercero: Los sacramentos al servicio de la comunidad y de la misión. El sacramento del matrimonio</a:t>
            </a:r>
            <a:endParaRPr lang="es-ES" sz="2600" dirty="0"/>
          </a:p>
        </p:txBody>
      </p:sp>
      <p:sp>
        <p:nvSpPr>
          <p:cNvPr id="3" name="2 Marcador de contenido"/>
          <p:cNvSpPr>
            <a:spLocks noGrp="1"/>
          </p:cNvSpPr>
          <p:nvPr>
            <p:ph sz="quarter" idx="1"/>
          </p:nvPr>
        </p:nvSpPr>
        <p:spPr>
          <a:xfrm>
            <a:off x="395536" y="1268760"/>
            <a:ext cx="7643192" cy="5112568"/>
          </a:xfrm>
          <a:solidFill>
            <a:srgbClr val="FFFF78"/>
          </a:solidFill>
        </p:spPr>
        <p:txBody>
          <a:bodyPr lIns="0" tIns="0" rIns="0" bIns="0">
            <a:normAutofit fontScale="77500" lnSpcReduction="20000"/>
          </a:bodyPr>
          <a:lstStyle/>
          <a:p>
            <a:pPr marL="457200" indent="-457200">
              <a:buSzPct val="71000"/>
              <a:buFont typeface="+mj-lt"/>
              <a:buAutoNum type="arabicPeriod" startAt="263"/>
            </a:pPr>
            <a:r>
              <a:rPr lang="es-ES_tradnl" i="1" dirty="0" smtClean="0"/>
              <a:t>¿Por qué es indisoluble el matrimonio?</a:t>
            </a:r>
          </a:p>
          <a:p>
            <a:pPr marL="421200" indent="0">
              <a:buSzPct val="71000"/>
              <a:buNone/>
            </a:pPr>
            <a:r>
              <a:rPr lang="es-ES_tradnl" b="1" dirty="0" smtClean="0"/>
              <a:t>El matrimonio es indisoluble por tres razones.</a:t>
            </a:r>
          </a:p>
          <a:p>
            <a:pPr marL="421200" indent="0">
              <a:buSzPct val="71000"/>
              <a:buNone/>
            </a:pPr>
            <a:r>
              <a:rPr lang="es-ES_tradnl" b="1" dirty="0" smtClean="0"/>
              <a:t>Por un lado porque corresponde a la esencia del amor el entregarse mutuamente sin reservas;</a:t>
            </a:r>
          </a:p>
          <a:p>
            <a:pPr marL="421200" indent="0">
              <a:buSzPct val="71000"/>
              <a:buNone/>
            </a:pPr>
            <a:r>
              <a:rPr lang="es-ES_tradnl" b="1" dirty="0" smtClean="0"/>
              <a:t>luego porque es una imagen de la fidelidad incondicional de Dios a su creación;</a:t>
            </a:r>
          </a:p>
          <a:p>
            <a:pPr marL="421200" indent="0">
              <a:buSzPct val="71000"/>
              <a:buNone/>
            </a:pPr>
            <a:r>
              <a:rPr lang="es-ES_tradnl" b="1" dirty="0" smtClean="0"/>
              <a:t>y es también indisoluble, finalmente, porque representa la entrega de Cristo a su Iglesia, que llegó hasta la muerte en Cruz [1605, 1612-1617, 1661]</a:t>
            </a:r>
          </a:p>
          <a:p>
            <a:pPr marL="421200" indent="0">
              <a:buSzPct val="71000"/>
              <a:buNone/>
            </a:pPr>
            <a:r>
              <a:rPr lang="es-ES_tradnl" dirty="0" smtClean="0"/>
              <a:t>En un tiempo en el que en muchos sitios se rompen 50% de los matrimonios, cada uno que perdura es un gran signo, en definitiva un signo de Dios. En esta tierra en la que tantas cosas son relativas, los hombres deben creer en Dios, el único absoluto. Por eso todo lo que no es relativo es tan importante: alguien que dice absolutamente la verdad o es absolutamente fiel. La fidelidad absoluta en el matrimonio no es tanto un testimonio del logro humano como de la fidelidad de Dios, que siempre está presente, aun cuando a todas luces le traicionamos y le olvidamos. Casarse por la Iglesia quiere decir confiar más en la ayuda de Dios que en la propia provisión de amor.</a:t>
            </a:r>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267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776864" cy="1129606"/>
          </a:xfrm>
        </p:spPr>
        <p:txBody>
          <a:bodyPr>
            <a:normAutofit fontScale="90000"/>
          </a:bodyPr>
          <a:lstStyle/>
          <a:p>
            <a:r>
              <a:rPr lang="es-ES" sz="2600" dirty="0" smtClean="0"/>
              <a:t>Capítulo Tercero: Los sacramentos al servicio de la comunidad y de la misión. El sacramento del matrimonio</a:t>
            </a:r>
            <a:endParaRPr lang="es-ES" sz="2600" dirty="0"/>
          </a:p>
        </p:txBody>
      </p:sp>
      <p:sp>
        <p:nvSpPr>
          <p:cNvPr id="3" name="2 Marcador de contenido"/>
          <p:cNvSpPr>
            <a:spLocks noGrp="1"/>
          </p:cNvSpPr>
          <p:nvPr>
            <p:ph sz="quarter" idx="1"/>
          </p:nvPr>
        </p:nvSpPr>
        <p:spPr>
          <a:xfrm>
            <a:off x="395536" y="1268760"/>
            <a:ext cx="7643192" cy="5184576"/>
          </a:xfrm>
          <a:solidFill>
            <a:srgbClr val="FFFF78"/>
          </a:solidFill>
        </p:spPr>
        <p:txBody>
          <a:bodyPr>
            <a:normAutofit fontScale="85000" lnSpcReduction="10000"/>
          </a:bodyPr>
          <a:lstStyle/>
          <a:p>
            <a:pPr marL="457200" indent="-457200">
              <a:buSzPct val="71000"/>
              <a:buFont typeface="+mj-lt"/>
              <a:buAutoNum type="arabicPeriod" startAt="264"/>
            </a:pPr>
            <a:r>
              <a:rPr lang="es-ES_tradnl" i="1" dirty="0" smtClean="0"/>
              <a:t>¿Qué es lo que amenaza a los matrimonios?</a:t>
            </a:r>
          </a:p>
          <a:p>
            <a:pPr marL="421200" indent="0">
              <a:buSzPct val="71000"/>
              <a:buNone/>
            </a:pPr>
            <a:r>
              <a:rPr lang="es-ES_tradnl" b="1" dirty="0" smtClean="0"/>
              <a:t>Lo que amenaza realmente al matrimonio es el pecado; lo que lo renueva es el perdón; lo que lo fortalece es la oración y la confianza en la presencia de Dios. [1606-1608]</a:t>
            </a:r>
          </a:p>
          <a:p>
            <a:pPr marL="421200" indent="0">
              <a:buSzPct val="71000"/>
              <a:buNone/>
            </a:pPr>
            <a:r>
              <a:rPr lang="es-ES_tradnl" dirty="0" smtClean="0"/>
              <a:t>El conflicto entre hombres y mujeres, que precisamente en los matrimonios llega en ocasiones al odio recíproco, no es una señal de la incompatibilidad de los sexos; tampoco hay una disposición genética a la infidelidad o una limitación psíquica especial ante compromisos para toda la vida. Ciertamente muchos matrimonios están en peligro por la falta de una cultura del diálogo o la falta de respeto. A ello se añaden problemas económicos y sociales. El papel decisivo lo tiene la realidad del pecado: celos, despotismo, riñas, concupiscencia, infidelidad y otras fuerzas destructoras. Por ello el perdón y la reconciliación forman parte esencial de todo matrimonio, también a través de la confesión.</a:t>
            </a:r>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268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776864" cy="1129606"/>
          </a:xfrm>
        </p:spPr>
        <p:txBody>
          <a:bodyPr>
            <a:normAutofit fontScale="90000"/>
          </a:bodyPr>
          <a:lstStyle/>
          <a:p>
            <a:r>
              <a:rPr lang="es-ES" sz="2600" dirty="0" smtClean="0"/>
              <a:t>Capítulo Tercero: Los sacramentos al servicio de la comunidad y de la misión. El sacramento del matrimonio</a:t>
            </a:r>
            <a:endParaRPr lang="es-ES" sz="2600" dirty="0"/>
          </a:p>
        </p:txBody>
      </p:sp>
      <p:sp>
        <p:nvSpPr>
          <p:cNvPr id="3" name="2 Marcador de contenido"/>
          <p:cNvSpPr>
            <a:spLocks noGrp="1"/>
          </p:cNvSpPr>
          <p:nvPr>
            <p:ph sz="quarter" idx="1"/>
          </p:nvPr>
        </p:nvSpPr>
        <p:spPr>
          <a:xfrm>
            <a:off x="395536" y="1268760"/>
            <a:ext cx="7643192" cy="5184576"/>
          </a:xfrm>
          <a:solidFill>
            <a:srgbClr val="FFFF78"/>
          </a:solidFill>
        </p:spPr>
        <p:txBody>
          <a:bodyPr>
            <a:normAutofit fontScale="70000" lnSpcReduction="20000"/>
          </a:bodyPr>
          <a:lstStyle/>
          <a:p>
            <a:pPr marL="457200" indent="-457200">
              <a:buSzPct val="71000"/>
              <a:buFont typeface="+mj-lt"/>
              <a:buAutoNum type="arabicPeriod" startAt="265"/>
            </a:pPr>
            <a:r>
              <a:rPr lang="es-ES_tradnl" i="1" dirty="0" smtClean="0"/>
              <a:t>¿Todas las personas están llamadas al matrimonio?</a:t>
            </a:r>
          </a:p>
          <a:p>
            <a:pPr marL="421200" indent="0">
              <a:buSzPct val="71000"/>
              <a:buNone/>
            </a:pPr>
            <a:r>
              <a:rPr lang="es-ES_tradnl" b="1" dirty="0" smtClean="0"/>
              <a:t>No todo el mundo está llamado al matrimonio. A algunas personas Jesús les muestra un camino particular; les invita a vivir renunciando al matrimonio «por el reino de los cielos» (Mt 19,12). También las personas que viven solas por otros motivos distintos pueden tener una vida plena. [1618-1620]</a:t>
            </a:r>
          </a:p>
          <a:p>
            <a:pPr marL="421200" indent="0">
              <a:buSzPct val="71000"/>
              <a:buNone/>
            </a:pPr>
            <a:r>
              <a:rPr lang="es-ES_tradnl" dirty="0" smtClean="0"/>
              <a:t>No pocas veces Jesús llama a algunas personas también a una cercanía especial con él. Éste es el caso cuando experimentan en su interior el deseo de renunciar al matrimonio «por el reino de los cielos». Esta vocación no supone nunca un desprecio del matrimonio o de la sexualidad. El celibato voluntario sólo puede ser vivido en el amor y por amor, como un signo poderoso de que Dios es más importante que cualquier otra cosa. El célibe renuncia a la relación sexual, pero no al amor; sale anhelante al encuentro de Cristo, el esposo que viene (Mt 25,6). Muchas personas que viven solas por otros distintos motivos sufren por su soledad, la experimentan únicamente como carencia y desventaja. Pero una persona que no tiene que preocuparse de una pareja o de una familia, disfruta también de libertad e independencia y tiene tiempo de hacer cosas importantes y llenas de sentido para las que no tendría tiempo una persona casada. Quizás sea voluntad de Dios que se ocupe de personas por las que nadie más se preocupa.</a:t>
            </a:r>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269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fontScale="90000"/>
          </a:bodyPr>
          <a:lstStyle/>
          <a:p>
            <a:r>
              <a:rPr lang="es-ES" sz="2600" dirty="0" smtClean="0"/>
              <a:t>Segunda sección: La profesión de la fe cristiana</a:t>
            </a:r>
            <a:endParaRPr lang="es-ES" sz="2600" dirty="0"/>
          </a:p>
        </p:txBody>
      </p:sp>
      <p:sp>
        <p:nvSpPr>
          <p:cNvPr id="3" name="2 Marcador de contenido"/>
          <p:cNvSpPr>
            <a:spLocks noGrp="1"/>
          </p:cNvSpPr>
          <p:nvPr>
            <p:ph sz="quarter" idx="1"/>
          </p:nvPr>
        </p:nvSpPr>
        <p:spPr>
          <a:xfrm>
            <a:off x="457200" y="836712"/>
            <a:ext cx="7467600" cy="5637240"/>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457200" indent="-457200">
              <a:buFont typeface="+mj-lt"/>
              <a:buAutoNum type="arabicPeriod" startAt="25"/>
            </a:pPr>
            <a:r>
              <a:rPr lang="es-ES_tradnl" i="1" dirty="0" smtClean="0"/>
              <a:t>¿Para qué necesita la fe definiciones </a:t>
            </a:r>
            <a:r>
              <a:rPr lang="es-ES_tradnl" dirty="0" smtClean="0"/>
              <a:t>y </a:t>
            </a:r>
            <a:r>
              <a:rPr lang="es-ES_tradnl" i="1" dirty="0" smtClean="0"/>
              <a:t>fórmulas?</a:t>
            </a:r>
          </a:p>
          <a:p>
            <a:pPr marL="457200" indent="0">
              <a:buNone/>
            </a:pPr>
            <a:r>
              <a:rPr lang="es-ES_tradnl" b="1" dirty="0" smtClean="0"/>
              <a:t>En la fe no se trata de palabras vacías, sino de una realidad. A lo largo del tiempo se condensaron en la Igle­sia fórmulas de la fe, con cuya ayuda contemplamos, expresamos, aprendemos, transmitimos, celebramos y vivimos esa realidad. [170-174]</a:t>
            </a:r>
          </a:p>
          <a:p>
            <a:pPr marL="457200" indent="0">
              <a:buNone/>
            </a:pPr>
            <a:r>
              <a:rPr lang="es-ES_tradnl" dirty="0" smtClean="0"/>
              <a:t>Sin fórmulas fijas el contenido de la fe se disuelve. Por eso la Iglesia da mucha importancia a determinadas frases, cuya formulación precisa se logró en la mayoría de los casos con mucho esfuerzo, para proteger el mensaje de Cristo de malentendidos y falsificaciones. Las fórmulas de la fe son importantes especialmente cuando la fe de la Iglesia se traduce a las diferentes culturas y sin embargo tiene que mantenerse en su esencia. Porque la fe común es el fundamento de la unidad de la Iglesia.</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27</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776864" cy="1129606"/>
          </a:xfrm>
        </p:spPr>
        <p:txBody>
          <a:bodyPr>
            <a:normAutofit fontScale="90000"/>
          </a:bodyPr>
          <a:lstStyle/>
          <a:p>
            <a:r>
              <a:rPr lang="es-ES" sz="2600" dirty="0" smtClean="0"/>
              <a:t>Capítulo Tercero: Los sacramentos al servicio de la comunidad y de la misión. El sacramento del matrimonio</a:t>
            </a:r>
            <a:endParaRPr lang="es-ES" sz="2600" dirty="0"/>
          </a:p>
        </p:txBody>
      </p:sp>
      <p:sp>
        <p:nvSpPr>
          <p:cNvPr id="3" name="2 Marcador de contenido"/>
          <p:cNvSpPr>
            <a:spLocks noGrp="1"/>
          </p:cNvSpPr>
          <p:nvPr>
            <p:ph sz="quarter" idx="1"/>
          </p:nvPr>
        </p:nvSpPr>
        <p:spPr>
          <a:xfrm>
            <a:off x="395536" y="1268760"/>
            <a:ext cx="7643192" cy="5257164"/>
          </a:xfrm>
          <a:solidFill>
            <a:srgbClr val="FFFF78"/>
          </a:solidFill>
        </p:spPr>
        <p:txBody>
          <a:bodyPr lIns="0" tIns="0" rIns="0" bIns="0">
            <a:normAutofit fontScale="77500" lnSpcReduction="20000"/>
          </a:bodyPr>
          <a:lstStyle/>
          <a:p>
            <a:pPr marL="457200" indent="-457200">
              <a:buSzPct val="71000"/>
              <a:buFont typeface="+mj-lt"/>
              <a:buAutoNum type="arabicPeriod" startAt="266"/>
            </a:pPr>
            <a:r>
              <a:rPr lang="es-ES_tradnl" i="1" dirty="0" smtClean="0"/>
              <a:t>¿Cómo se celebra la boda por la Iglesia?</a:t>
            </a:r>
          </a:p>
          <a:p>
            <a:pPr marL="421200" indent="0">
              <a:buSzPct val="71000"/>
              <a:buNone/>
            </a:pPr>
            <a:r>
              <a:rPr lang="es-ES_tradnl" b="1" dirty="0" smtClean="0"/>
              <a:t>Una boda debe celebrarse ordinariamente de modo público. Los contrayentes son preguntados por su deseo de contraer matrimonio. El </a:t>
            </a:r>
            <a:r>
              <a:rPr lang="es-ES_tradnl" b="1" dirty="0" smtClean="0">
                <a:sym typeface="Wingdings 3"/>
              </a:rPr>
              <a:t></a:t>
            </a:r>
            <a:r>
              <a:rPr lang="es-ES_tradnl" b="1" dirty="0" smtClean="0">
                <a:hlinkClick r:id="rId2" action="ppaction://hlinkpres?slideindex=1&amp;slidetitle="/>
              </a:rPr>
              <a:t>PRESBÍTERO</a:t>
            </a:r>
            <a:r>
              <a:rPr lang="es-ES_tradnl" b="1" dirty="0" smtClean="0"/>
              <a:t> o el </a:t>
            </a:r>
            <a:r>
              <a:rPr lang="es-ES_tradnl" b="1" dirty="0" smtClean="0">
                <a:sym typeface="Wingdings 3"/>
              </a:rPr>
              <a:t></a:t>
            </a:r>
            <a:r>
              <a:rPr lang="es-ES_tradnl" b="1" dirty="0" smtClean="0">
                <a:hlinkClick r:id="rId2" action="ppaction://hlinkpres?slideindex=1&amp;slidetitle="/>
              </a:rPr>
              <a:t>DIÁCONO</a:t>
            </a:r>
            <a:r>
              <a:rPr lang="es-ES_tradnl" b="1" dirty="0" smtClean="0"/>
              <a:t> bendice los anillos. Los contrayentes intercambian los anillos y se prometen mutuamente «fidelidad en la prosperidad y en la adversidad, en la salud y en la enfermedad, hasta que la muerte nos separe», diciéndose el uno al otro de modo solemne: «Yo prometo amarte, respetarte y honrarte todos los días de mi vida». El celebrante confirma el enlace y otorga la </a:t>
            </a:r>
            <a:r>
              <a:rPr lang="es-ES_tradnl" b="1" dirty="0" smtClean="0">
                <a:sym typeface="Wingdings 3"/>
              </a:rPr>
              <a:t></a:t>
            </a:r>
            <a:r>
              <a:rPr lang="es-ES_tradnl" b="1" dirty="0" smtClean="0">
                <a:hlinkClick r:id="rId2" action="ppaction://hlinkpres?slideindex=1&amp;slidetitle="/>
              </a:rPr>
              <a:t>BENDICIÓN</a:t>
            </a:r>
            <a:r>
              <a:rPr lang="es-ES_tradnl" b="1" dirty="0" smtClean="0"/>
              <a:t>. [1621-1624, 1663]</a:t>
            </a:r>
          </a:p>
          <a:p>
            <a:pPr marL="421200" indent="0">
              <a:buSzPct val="71000"/>
              <a:buNone/>
            </a:pPr>
            <a:r>
              <a:rPr lang="es-ES_tradnl" dirty="0" smtClean="0"/>
              <a:t>De la forma siguiente la Iglesia pregunta, en el rito del matrimonio, primero al esposo y luego a la esposa, o a ambos. Celebrante: </a:t>
            </a:r>
            <a:r>
              <a:rPr lang="es-ES_tradnl" dirty="0" smtClean="0">
                <a:solidFill>
                  <a:srgbClr val="FF0000"/>
                </a:solidFill>
              </a:rPr>
              <a:t>N. y N</a:t>
            </a:r>
            <a:r>
              <a:rPr lang="es-ES_tradnl" dirty="0" smtClean="0"/>
              <a:t>., ¿venís a contraer matrimonio sin ser coaccionados, libre y voluntariamente? Esposo/ Esposa: Sí, venimos libremente. Celebrante: ¿Estáis decididos a amaros y respetaros mutuamente, siguiendo el modo de vida propio del Matrimonio, durante toda la vida? Esposa/Esposa: Sí, estamos decididos. Celebrante: ¿Estáis dispuestos a recibir de Dios responsable y amorosamente los hijos, y a educarlos según la ley de Cristo y de su Iglesia? Esposa/Esposa: Sí, estamos dispuestos.</a:t>
            </a:r>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270</a:t>
            </a:fld>
            <a:endParaRPr lang="es-ES"/>
          </a:p>
        </p:txBody>
      </p:sp>
      <p:sp>
        <p:nvSpPr>
          <p:cNvPr id="5" name="4 CuadroTexto"/>
          <p:cNvSpPr txBox="1"/>
          <p:nvPr/>
        </p:nvSpPr>
        <p:spPr>
          <a:xfrm>
            <a:off x="3923928" y="6597932"/>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776864" cy="1129606"/>
          </a:xfrm>
        </p:spPr>
        <p:txBody>
          <a:bodyPr>
            <a:normAutofit fontScale="90000"/>
          </a:bodyPr>
          <a:lstStyle/>
          <a:p>
            <a:r>
              <a:rPr lang="es-ES" sz="2600" dirty="0" smtClean="0"/>
              <a:t>Capítulo Tercero: Los sacramentos al servicio de la comunidad y de la misión. El sacramento del matrimonio</a:t>
            </a:r>
            <a:endParaRPr lang="es-ES" sz="2600" dirty="0"/>
          </a:p>
        </p:txBody>
      </p:sp>
      <p:sp>
        <p:nvSpPr>
          <p:cNvPr id="3" name="2 Marcador de contenido"/>
          <p:cNvSpPr>
            <a:spLocks noGrp="1"/>
          </p:cNvSpPr>
          <p:nvPr>
            <p:ph sz="quarter" idx="1"/>
          </p:nvPr>
        </p:nvSpPr>
        <p:spPr>
          <a:xfrm>
            <a:off x="395536" y="1268760"/>
            <a:ext cx="7643192" cy="5184576"/>
          </a:xfrm>
          <a:solidFill>
            <a:srgbClr val="FFFF78"/>
          </a:solidFill>
        </p:spPr>
        <p:txBody>
          <a:bodyPr>
            <a:normAutofit/>
          </a:bodyPr>
          <a:lstStyle/>
          <a:p>
            <a:pPr marL="457200" indent="-457200">
              <a:buSzPct val="71000"/>
              <a:buFont typeface="+mj-lt"/>
              <a:buAutoNum type="arabicPeriod" startAt="267"/>
            </a:pPr>
            <a:r>
              <a:rPr lang="es-ES_tradnl" i="1" dirty="0" smtClean="0"/>
              <a:t>¿Qué se hace cuando un católico quiere casarse con un cristiana no católico?</a:t>
            </a:r>
          </a:p>
          <a:p>
            <a:pPr marL="421200" indent="0">
              <a:buSzPct val="71000"/>
              <a:buNone/>
            </a:pPr>
            <a:r>
              <a:rPr lang="es-ES_tradnl" b="1" dirty="0" smtClean="0"/>
              <a:t>En este caso, para la celebración del matrimonio hay que solicitar un permiso expreso de la autoridad eclesiástica. Porque el matrimonio llamado mixto (entre católico y bautizado no católico) exige por ambas partes una fidelidad especial a Cristo, de forma que el escándalo, aun sin remedio, de la separación de los cristianos no se continúe en pequeño y lleve quizás incluso al abandono de la práctica religiosa. [1633-1637]</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271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776864" cy="1129606"/>
          </a:xfrm>
        </p:spPr>
        <p:txBody>
          <a:bodyPr>
            <a:normAutofit fontScale="90000"/>
          </a:bodyPr>
          <a:lstStyle/>
          <a:p>
            <a:r>
              <a:rPr lang="es-ES" sz="2600" dirty="0" smtClean="0"/>
              <a:t>Capítulo Tercero: Los sacramentos al servicio de la comunidad y de la misión. El sacramento del matrimonio</a:t>
            </a:r>
            <a:endParaRPr lang="es-ES" sz="2600" dirty="0"/>
          </a:p>
        </p:txBody>
      </p:sp>
      <p:sp>
        <p:nvSpPr>
          <p:cNvPr id="3" name="2 Marcador de contenido"/>
          <p:cNvSpPr>
            <a:spLocks noGrp="1"/>
          </p:cNvSpPr>
          <p:nvPr>
            <p:ph sz="quarter" idx="1"/>
          </p:nvPr>
        </p:nvSpPr>
        <p:spPr>
          <a:xfrm>
            <a:off x="395536" y="1268760"/>
            <a:ext cx="7643192" cy="5112568"/>
          </a:xfrm>
          <a:solidFill>
            <a:srgbClr val="FFFF78"/>
          </a:solidFill>
        </p:spPr>
        <p:txBody>
          <a:bodyPr>
            <a:normAutofit lnSpcReduction="10000"/>
          </a:bodyPr>
          <a:lstStyle/>
          <a:p>
            <a:pPr marL="457200" indent="-457200">
              <a:buSzPct val="71000"/>
              <a:buFont typeface="+mj-lt"/>
              <a:buAutoNum type="arabicPeriod" startAt="268"/>
            </a:pPr>
            <a:r>
              <a:rPr lang="es-ES_tradnl" i="1" dirty="0" smtClean="0"/>
              <a:t>¿Puede casarse un católico con alguien de otra religión?</a:t>
            </a:r>
          </a:p>
          <a:p>
            <a:pPr marL="421200" indent="0">
              <a:buSzPct val="71000"/>
              <a:buNone/>
            </a:pPr>
            <a:r>
              <a:rPr lang="es-ES_tradnl" b="1" dirty="0" smtClean="0"/>
              <a:t>Para los católicos puede ser difícil, para la propia fe y para la de los futuros hijos casarse y vivir con una pareja que pertenece a otra </a:t>
            </a:r>
            <a:r>
              <a:rPr lang="es-ES_tradnl" b="1" dirty="0" smtClean="0">
                <a:sym typeface="Wingdings 3"/>
              </a:rPr>
              <a:t></a:t>
            </a:r>
            <a:r>
              <a:rPr lang="es-ES_tradnl" b="1" dirty="0" smtClean="0">
                <a:hlinkClick r:id="rId2" action="ppaction://hlinkpres?slideindex=1&amp;slidetitle="/>
              </a:rPr>
              <a:t>RELIGIÓN</a:t>
            </a:r>
            <a:r>
              <a:rPr lang="es-ES_tradnl" b="1" dirty="0" smtClean="0"/>
              <a:t>. Por responsabilidad ante los fieles, la Iglesia católica ha establecido el impedimento para contraer matrimonio con disparidad de culto. Por eso un matrimonio de este tipo sólo puede contraerse válidamente si antes del enlace se obtiene la </a:t>
            </a:r>
            <a:r>
              <a:rPr lang="es-ES_tradnl" b="1" dirty="0" smtClean="0">
                <a:sym typeface="Wingdings 3"/>
              </a:rPr>
              <a:t></a:t>
            </a:r>
            <a:r>
              <a:rPr lang="es-ES_tradnl" b="1" dirty="0" smtClean="0">
                <a:hlinkClick r:id="rId2" action="ppaction://hlinkpres?slideindex=1&amp;slidetitle="/>
              </a:rPr>
              <a:t>DISPENSA</a:t>
            </a:r>
            <a:r>
              <a:rPr lang="es-ES_tradnl" b="1" dirty="0" smtClean="0"/>
              <a:t> de este impedimento. Este matrimonio no es sacramental. [1633-1637]</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272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776864" cy="1129606"/>
          </a:xfrm>
        </p:spPr>
        <p:txBody>
          <a:bodyPr>
            <a:normAutofit fontScale="90000"/>
          </a:bodyPr>
          <a:lstStyle/>
          <a:p>
            <a:r>
              <a:rPr lang="es-ES" sz="2600" dirty="0" smtClean="0"/>
              <a:t>Capítulo Tercero: Los sacramentos al servicio de la comunidad y de la misión. El sacramento del matrimonio</a:t>
            </a:r>
            <a:endParaRPr lang="es-ES" sz="2600" dirty="0"/>
          </a:p>
        </p:txBody>
      </p:sp>
      <p:sp>
        <p:nvSpPr>
          <p:cNvPr id="3" name="2 Marcador de contenido"/>
          <p:cNvSpPr>
            <a:spLocks noGrp="1"/>
          </p:cNvSpPr>
          <p:nvPr>
            <p:ph sz="quarter" idx="1"/>
          </p:nvPr>
        </p:nvSpPr>
        <p:spPr>
          <a:xfrm>
            <a:off x="395536" y="1268760"/>
            <a:ext cx="7643192" cy="5112568"/>
          </a:xfrm>
          <a:solidFill>
            <a:srgbClr val="FFFF78"/>
          </a:solidFill>
        </p:spPr>
        <p:txBody>
          <a:bodyPr>
            <a:normAutofit fontScale="70000" lnSpcReduction="20000"/>
          </a:bodyPr>
          <a:lstStyle/>
          <a:p>
            <a:pPr marL="457200" indent="-457200">
              <a:buSzPct val="71000"/>
              <a:buFont typeface="+mj-lt"/>
              <a:buAutoNum type="arabicPeriod" startAt="269"/>
            </a:pPr>
            <a:r>
              <a:rPr lang="es-ES_tradnl" i="1" dirty="0" smtClean="0"/>
              <a:t>¿Pueden separarse cónyuges que están peleados?</a:t>
            </a:r>
          </a:p>
          <a:p>
            <a:pPr marL="421200" indent="0">
              <a:buSzPct val="71000"/>
              <a:buNone/>
            </a:pPr>
            <a:r>
              <a:rPr lang="es-ES_tradnl" b="1" dirty="0" smtClean="0"/>
              <a:t>La Iglesia tiene un gran respeto ante la capacidad que tiene una persona para mantener una promesa y para comprometerse en fidelidad para toda la vida. Ella le toma la palabra. Cualquier matrimonio puede correr peligro a causa de alguna crisis. El diálogo, la oración (en común), a veces también la ayuda especializada, pueden ayudar a salir de la crisis. Y en especial, el recuerdo de que en todo matrimonio sacramental hay un tercero en la unión, Cristo, puede encender de nuevo la esperanza. Pero a quien su matrimonio se ha vuelto insoportable, o a quien está expuesto a violencia psíquica o física, le está permitido separarse. Esto se denomina una «separación de mesa y cama», que debe ser comunicada a la Iglesia. Aunque en estos casos se ha roto la convivencia, el matrimonio sigue siendo válido. [1629,1649]</a:t>
            </a:r>
          </a:p>
          <a:p>
            <a:pPr marL="421200" indent="0">
              <a:buSzPct val="71000"/>
              <a:buNone/>
            </a:pPr>
            <a:r>
              <a:rPr lang="es-ES_tradnl" dirty="0" smtClean="0"/>
              <a:t>Ciertamente también hay casos en los que la crisis de un matrimonio se debe atribuir en último término a que uno de los cónyuges o ambos no eran capaces de contraer matrimonio en el momento del enlace o no aportaban una voluntad plena de contraerlo. Entonces el matrimonio es inválido en el sentido jurídico. En estos casos se puede instruir un proceso de nulidad ante los tribunales eclesiásticos. </a:t>
            </a:r>
            <a:r>
              <a:rPr lang="es-ES_tradnl" b="1" dirty="0" smtClean="0">
                <a:sym typeface="Wingdings 3"/>
              </a:rPr>
              <a:t></a:t>
            </a:r>
            <a:r>
              <a:rPr lang="es-ES_tradnl" dirty="0" smtClean="0">
                <a:hlinkClick r:id="rId2" action="ppaction://hlinksldjump"/>
              </a:rPr>
              <a:t>424</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273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776864" cy="1129606"/>
          </a:xfrm>
        </p:spPr>
        <p:txBody>
          <a:bodyPr>
            <a:normAutofit fontScale="90000"/>
          </a:bodyPr>
          <a:lstStyle/>
          <a:p>
            <a:r>
              <a:rPr lang="es-ES" sz="2600" dirty="0" smtClean="0"/>
              <a:t>Capítulo Tercero: Los sacramentos al servicio de la comunidad y de la misión. El sacramento del matrimonio</a:t>
            </a:r>
            <a:endParaRPr lang="es-ES" sz="2600" dirty="0"/>
          </a:p>
        </p:txBody>
      </p:sp>
      <p:sp>
        <p:nvSpPr>
          <p:cNvPr id="3" name="2 Marcador de contenido"/>
          <p:cNvSpPr>
            <a:spLocks noGrp="1"/>
          </p:cNvSpPr>
          <p:nvPr>
            <p:ph sz="quarter" idx="1"/>
          </p:nvPr>
        </p:nvSpPr>
        <p:spPr>
          <a:xfrm>
            <a:off x="395536" y="1268760"/>
            <a:ext cx="7643192" cy="5184576"/>
          </a:xfrm>
          <a:solidFill>
            <a:srgbClr val="FFFF78"/>
          </a:solidFill>
        </p:spPr>
        <p:txBody>
          <a:bodyPr>
            <a:normAutofit fontScale="85000" lnSpcReduction="20000"/>
          </a:bodyPr>
          <a:lstStyle/>
          <a:p>
            <a:pPr marL="457200" indent="-457200">
              <a:buSzPct val="71000"/>
              <a:buFont typeface="+mj-lt"/>
              <a:buAutoNum type="arabicPeriod" startAt="270"/>
            </a:pPr>
            <a:r>
              <a:rPr lang="es-ES_tradnl" i="1" dirty="0" smtClean="0"/>
              <a:t>¿Qué actitud tiene la Iglesia con los divorciados casados de nuevo?</a:t>
            </a:r>
          </a:p>
          <a:p>
            <a:pPr marL="421200" indent="0">
              <a:buSzPct val="71000"/>
              <a:buNone/>
            </a:pPr>
            <a:r>
              <a:rPr lang="es-ES_tradnl" b="1" dirty="0" smtClean="0"/>
              <a:t>Siguiendo el ejemplo de Cristo, los acoge con amor. Pero quien, después de un matrimonio canónico se divorcia y, en vida del cónyuge, establece una nueva unión, se coloca ciertamente en contradicción con la clara exigencia de Jesús respecto a la indisolubilidad del matrimonio. Esta exigencia no puede ser suprimida por la Iglesia. La ruptura de la fidelidad está en contradicción con la </a:t>
            </a:r>
            <a:r>
              <a:rPr lang="es-ES_tradnl" b="1" dirty="0" smtClean="0">
                <a:sym typeface="Wingdings 3"/>
              </a:rPr>
              <a:t></a:t>
            </a:r>
            <a:r>
              <a:rPr lang="es-ES_tradnl" b="1" dirty="0" smtClean="0">
                <a:hlinkClick r:id="rId2" action="ppaction://hlinkpres?slideindex=1&amp;slidetitle="/>
              </a:rPr>
              <a:t>EUCARISTÍA</a:t>
            </a:r>
            <a:r>
              <a:rPr lang="es-ES_tradnl" b="1" dirty="0" smtClean="0"/>
              <a:t>, en la que la Iglesia celebra precisamente la irrevocabilidad del amor de Dios. Por eso no puede acceder a la sagrada </a:t>
            </a:r>
            <a:r>
              <a:rPr lang="es-ES_tradnl" b="1" dirty="0" smtClean="0">
                <a:sym typeface="Wingdings 3"/>
              </a:rPr>
              <a:t></a:t>
            </a:r>
            <a:r>
              <a:rPr lang="es-ES_tradnl" b="1" dirty="0" smtClean="0">
                <a:hlinkClick r:id="rId2" action="ppaction://hlinkpres?slideindex=1&amp;slidetitle="/>
              </a:rPr>
              <a:t>COMUNIÓN</a:t>
            </a:r>
            <a:r>
              <a:rPr lang="es-ES_tradnl" b="1" dirty="0" smtClean="0"/>
              <a:t> quien vive en una situación tan contradictoria. [1665, 2384]</a:t>
            </a:r>
          </a:p>
          <a:p>
            <a:pPr marL="421200" indent="0">
              <a:buSzPct val="71000"/>
              <a:buNone/>
            </a:pPr>
            <a:r>
              <a:rPr lang="es-ES_tradnl" dirty="0" smtClean="0"/>
              <a:t>Lejos de tratar por igual todos los casos concretos, el papa Benedicto XVI habla de una «situación dolorosa» y exhorta a los pastores a «discernir bien las diversas situaciones, para ayudar espiritualmente de modo adecuado a los fieles implicados» (</a:t>
            </a:r>
            <a:r>
              <a:rPr lang="es-ES_tradnl" i="1" dirty="0" err="1" smtClean="0"/>
              <a:t>Sacramentum</a:t>
            </a:r>
            <a:r>
              <a:rPr lang="es-ES_tradnl" i="1" dirty="0" smtClean="0"/>
              <a:t> </a:t>
            </a:r>
            <a:r>
              <a:rPr lang="es-ES_tradnl" i="1" dirty="0" err="1" smtClean="0"/>
              <a:t>Caritatis</a:t>
            </a:r>
            <a:r>
              <a:rPr lang="es-ES_tradnl" dirty="0" smtClean="0"/>
              <a:t>, 29). </a:t>
            </a:r>
            <a:r>
              <a:rPr lang="es-ES_tradnl" b="1" dirty="0" smtClean="0">
                <a:sym typeface="Wingdings 3"/>
              </a:rPr>
              <a:t></a:t>
            </a:r>
            <a:r>
              <a:rPr lang="es-ES_tradnl" dirty="0" smtClean="0">
                <a:hlinkClick r:id="rId3" action="ppaction://hlinksldjump"/>
              </a:rPr>
              <a:t>424</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274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776864" cy="1129606"/>
          </a:xfrm>
        </p:spPr>
        <p:txBody>
          <a:bodyPr>
            <a:normAutofit fontScale="90000"/>
          </a:bodyPr>
          <a:lstStyle/>
          <a:p>
            <a:r>
              <a:rPr lang="es-ES" sz="2600" dirty="0" smtClean="0"/>
              <a:t>Capítulo Tercero: Los sacramentos al servicio de la comunidad y de la misión. El sacramento del matrimonio</a:t>
            </a:r>
            <a:endParaRPr lang="es-ES" sz="2600" dirty="0"/>
          </a:p>
        </p:txBody>
      </p:sp>
      <p:sp>
        <p:nvSpPr>
          <p:cNvPr id="3" name="2 Marcador de contenido"/>
          <p:cNvSpPr>
            <a:spLocks noGrp="1"/>
          </p:cNvSpPr>
          <p:nvPr>
            <p:ph sz="quarter" idx="1"/>
          </p:nvPr>
        </p:nvSpPr>
        <p:spPr>
          <a:xfrm>
            <a:off x="395536" y="1268760"/>
            <a:ext cx="7643192" cy="5112568"/>
          </a:xfrm>
          <a:solidFill>
            <a:srgbClr val="FFFF78"/>
          </a:solidFill>
        </p:spPr>
        <p:txBody>
          <a:bodyPr lIns="0" tIns="0" rIns="0" bIns="0">
            <a:normAutofit fontScale="85000" lnSpcReduction="20000"/>
          </a:bodyPr>
          <a:lstStyle/>
          <a:p>
            <a:pPr marL="457200" indent="-457200">
              <a:buSzPct val="71000"/>
              <a:buFont typeface="+mj-lt"/>
              <a:buAutoNum type="arabicPeriod" startAt="271"/>
            </a:pPr>
            <a:r>
              <a:rPr lang="es-ES_tradnl" i="1" dirty="0" smtClean="0"/>
              <a:t>¿Qué quiere decir que la familia es una «iglesia doméstica»?</a:t>
            </a:r>
          </a:p>
          <a:p>
            <a:pPr marL="421200" indent="0">
              <a:buSzPct val="71000"/>
              <a:buNone/>
            </a:pPr>
            <a:r>
              <a:rPr lang="es-ES_tradnl" b="1" dirty="0" smtClean="0"/>
              <a:t>Lo que la </a:t>
            </a:r>
            <a:r>
              <a:rPr lang="es-ES_tradnl" b="1" dirty="0" smtClean="0">
                <a:sym typeface="Wingdings 3"/>
              </a:rPr>
              <a:t></a:t>
            </a:r>
            <a:r>
              <a:rPr lang="es-ES_tradnl" b="1" dirty="0" smtClean="0">
                <a:hlinkClick r:id="rId2" action="ppaction://hlinkpres?slideindex=1&amp;slidetitle="/>
              </a:rPr>
              <a:t>IGLESIA</a:t>
            </a:r>
            <a:r>
              <a:rPr lang="es-ES_tradnl" b="1" dirty="0" smtClean="0"/>
              <a:t> es en lo grande, es la familia en lo pequeño: una imagen del amor de Dios en la comunión de las personas. Todo matrimonio se perfecciona en la apertura a otros, a los niños que son don de Dios, en la acogida mutua, en la hospitalidad, en [a disponibilidad para otros. [1655-1657]</a:t>
            </a:r>
          </a:p>
          <a:p>
            <a:pPr marL="421200" indent="0">
              <a:buSzPct val="71000"/>
              <a:buNone/>
            </a:pPr>
            <a:r>
              <a:rPr lang="es-ES_tradnl" dirty="0" smtClean="0"/>
              <a:t>Nada en la Iglesia primitiva fascinaba más a los hombres en el «nuevo camino» de los cristianos que las «iglesias domésticas». Con frecuencia alguien «creyó en el Señor con toda su familia; también otros muchos corintios ... creían y se bautizaban» (</a:t>
            </a:r>
            <a:r>
              <a:rPr lang="es-ES_tradnl" dirty="0" err="1" smtClean="0"/>
              <a:t>Hch</a:t>
            </a:r>
            <a:r>
              <a:rPr lang="es-ES_tradnl" dirty="0" smtClean="0"/>
              <a:t> l8,8). En un mundo no creyente surgían islotes de fe vivida, lugares de oración, de compartir, de hospitalidad cordial. Roma, Corinto, Antioquía, las grandes ciudades de la Antigüedad, quedaron pronto inundadas de iglesias domésticas como si fueran puntos de luz. También hoy en día las familias, en las que Cristo se encuentra en su casa, son el gran fermento de renovación de nuestra sociedad. </a:t>
            </a:r>
            <a:r>
              <a:rPr lang="es-ES_tradnl" b="1" dirty="0" smtClean="0">
                <a:sym typeface="Wingdings 3"/>
              </a:rPr>
              <a:t></a:t>
            </a:r>
            <a:r>
              <a:rPr lang="es-ES_tradnl" dirty="0" smtClean="0">
                <a:hlinkClick r:id="rId3" action="ppaction://hlinksldjump"/>
              </a:rPr>
              <a:t>368</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275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776864" cy="1129606"/>
          </a:xfrm>
        </p:spPr>
        <p:txBody>
          <a:bodyPr>
            <a:normAutofit/>
          </a:bodyPr>
          <a:lstStyle/>
          <a:p>
            <a:r>
              <a:rPr lang="es-ES" sz="2600" dirty="0" smtClean="0"/>
              <a:t>Capítulo Cuarto: Otras celebraciones litúrgicas</a:t>
            </a:r>
            <a:endParaRPr lang="es-ES" sz="2600" dirty="0"/>
          </a:p>
        </p:txBody>
      </p:sp>
      <p:sp>
        <p:nvSpPr>
          <p:cNvPr id="3" name="2 Marcador de contenido"/>
          <p:cNvSpPr>
            <a:spLocks noGrp="1"/>
          </p:cNvSpPr>
          <p:nvPr>
            <p:ph sz="quarter" idx="1"/>
          </p:nvPr>
        </p:nvSpPr>
        <p:spPr>
          <a:xfrm>
            <a:off x="395536" y="1268760"/>
            <a:ext cx="7643192" cy="5040560"/>
          </a:xfrm>
          <a:solidFill>
            <a:srgbClr val="FFFF78"/>
          </a:solidFill>
        </p:spPr>
        <p:txBody>
          <a:bodyPr>
            <a:normAutofit/>
          </a:bodyPr>
          <a:lstStyle/>
          <a:p>
            <a:pPr marL="457200" indent="-457200">
              <a:buSzPct val="71000"/>
              <a:buFont typeface="+mj-lt"/>
              <a:buAutoNum type="arabicPeriod" startAt="272"/>
            </a:pPr>
            <a:r>
              <a:rPr lang="es-ES_tradnl" i="1" dirty="0" smtClean="0"/>
              <a:t>¿Qué son los sacramentales?</a:t>
            </a:r>
          </a:p>
          <a:p>
            <a:pPr marL="421200" indent="0">
              <a:buSzPct val="71000"/>
              <a:buNone/>
            </a:pPr>
            <a:r>
              <a:rPr lang="es-ES_tradnl" b="1" dirty="0" smtClean="0"/>
              <a:t>Los sacramentales son signos sagrados o acciones sagradas por las que se confiere una bendición. [1667-1672,1677-1678]</a:t>
            </a:r>
          </a:p>
          <a:p>
            <a:pPr marL="421200" indent="0">
              <a:buSzPct val="71000"/>
              <a:buNone/>
            </a:pPr>
            <a:r>
              <a:rPr lang="es-ES_tradnl" dirty="0" smtClean="0"/>
              <a:t>Ejemplos típicos de sacramentales son la imposición de la ceniza el Miércoles de Ceniza, el lavatorio de los pies, el uso del agua bendita, la bendición de la mesa, las palmas del Domingo de Ramos, la bendición de diferentes objetos, las procesiones, el exorcismo y el rito de la profesión en una congregación religiosa.</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276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776864" cy="1129606"/>
          </a:xfrm>
        </p:spPr>
        <p:txBody>
          <a:bodyPr>
            <a:normAutofit/>
          </a:bodyPr>
          <a:lstStyle/>
          <a:p>
            <a:r>
              <a:rPr lang="es-ES" sz="2600" dirty="0" smtClean="0"/>
              <a:t>Capítulo Cuarto: Otras celebraciones litúrgicas</a:t>
            </a:r>
            <a:endParaRPr lang="es-ES" sz="2600" dirty="0"/>
          </a:p>
        </p:txBody>
      </p:sp>
      <p:sp>
        <p:nvSpPr>
          <p:cNvPr id="3" name="2 Marcador de contenido"/>
          <p:cNvSpPr>
            <a:spLocks noGrp="1"/>
          </p:cNvSpPr>
          <p:nvPr>
            <p:ph sz="quarter" idx="1"/>
          </p:nvPr>
        </p:nvSpPr>
        <p:spPr>
          <a:xfrm>
            <a:off x="395536" y="1268760"/>
            <a:ext cx="7643192" cy="5040560"/>
          </a:xfrm>
          <a:solidFill>
            <a:srgbClr val="FFFF78"/>
          </a:solidFill>
        </p:spPr>
        <p:txBody>
          <a:bodyPr>
            <a:normAutofit fontScale="70000" lnSpcReduction="20000"/>
          </a:bodyPr>
          <a:lstStyle/>
          <a:p>
            <a:pPr marL="457200" indent="-457200">
              <a:buSzPct val="71000"/>
              <a:buFont typeface="+mj-lt"/>
              <a:buAutoNum type="arabicPeriod" startAt="273"/>
            </a:pPr>
            <a:r>
              <a:rPr lang="es-ES_tradnl" i="1" dirty="0" smtClean="0"/>
              <a:t>¿Practica la Iglesia todavía hoy el exorcismo?</a:t>
            </a:r>
          </a:p>
          <a:p>
            <a:pPr marL="421200" indent="0">
              <a:buSzPct val="71000"/>
              <a:buNone/>
            </a:pPr>
            <a:r>
              <a:rPr lang="es-ES_tradnl" b="1" dirty="0" smtClean="0"/>
              <a:t>En todo Bautismo se realiza el llamado </a:t>
            </a:r>
            <a:r>
              <a:rPr lang="es-ES_tradnl" b="1" dirty="0" smtClean="0">
                <a:sym typeface="Wingdings 3"/>
              </a:rPr>
              <a:t></a:t>
            </a:r>
            <a:r>
              <a:rPr lang="es-ES_tradnl" b="1" dirty="0" smtClean="0">
                <a:hlinkClick r:id="rId2" action="ppaction://hlinkpres?slideindex=1&amp;slidetitle="/>
              </a:rPr>
              <a:t>EXORCISMO </a:t>
            </a:r>
            <a:r>
              <a:rPr lang="es-ES_tradnl" b="1" dirty="0" smtClean="0"/>
              <a:t>simple, una oración en la que el niño es sustraído del poder del maligno y es fortalecido contra las «fuerzas y poderes» que ha derrotado Jesús. El exorcismo solemne es una oración, mediante la cual, por el poder de Jesús, un cristiano bautizado es sustraído a la influencia y al poder del maligno; este exorcismo se realiza en contadas ocasiones y sólo después de un riguroso examen. [1673]</a:t>
            </a:r>
          </a:p>
          <a:p>
            <a:pPr marL="421200" indent="0">
              <a:buSzPct val="71000"/>
              <a:buNone/>
            </a:pPr>
            <a:r>
              <a:rPr lang="es-ES_tradnl" dirty="0" smtClean="0"/>
              <a:t>Lo que se representa en las películas como «exorcismo» no se corresponde, en la mayoría de los casos, con la verdad de Jesús y de la Iglesia. Se narra con frecuencia en los Evangelios que Jesús expulsaba demonios. Tenía poder sobre poderes y fuerzas malignos y podía liberar a personas sometidas a ellos. Jesús dio a los apóstoles «autoridad para expulsar espíritus inmundos y curar toda enfermedad y toda dolencia» (Mt 10,1). Lo mismo hace la Iglesia, cuando un </a:t>
            </a:r>
            <a:r>
              <a:rPr lang="es-ES_tradnl" b="1" dirty="0" smtClean="0">
                <a:sym typeface="Wingdings 3"/>
              </a:rPr>
              <a:t></a:t>
            </a:r>
            <a:r>
              <a:rPr lang="es-ES_tradnl" dirty="0" smtClean="0">
                <a:hlinkClick r:id="rId2" action="ppaction://hlinkpres?slideindex=1&amp;slidetitle="/>
              </a:rPr>
              <a:t>SACERDOTE</a:t>
            </a:r>
            <a:r>
              <a:rPr lang="es-ES_tradnl" dirty="0" smtClean="0"/>
              <a:t>, que ha recibido este encargo, pronuncia la oración del exorcismo sobre una persona que lo solicita. Antes se excluye que se trate de un fenómeno psíquico (estos asuntos son competencia del psiquiatra). En el exorcismo se trata de rechazar una tentación y un asedio espiritual y de la liberación del poder del maligno. </a:t>
            </a:r>
            <a:r>
              <a:rPr lang="es-ES_tradnl" b="1" dirty="0" smtClean="0">
                <a:sym typeface="Wingdings 3"/>
              </a:rPr>
              <a:t></a:t>
            </a:r>
            <a:r>
              <a:rPr lang="es-ES_tradnl" dirty="0" smtClean="0">
                <a:hlinkClick r:id="rId3" action="ppaction://hlinksldjump"/>
              </a:rPr>
              <a:t>90</a:t>
            </a:r>
            <a:r>
              <a:rPr lang="es-ES_tradnl" dirty="0" smtClean="0"/>
              <a:t>-</a:t>
            </a:r>
            <a:r>
              <a:rPr lang="es-ES_tradnl" dirty="0" smtClean="0">
                <a:hlinkClick r:id="rId4" action="ppaction://hlinksldjump"/>
              </a:rPr>
              <a:t>91</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277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776864" cy="1129606"/>
          </a:xfrm>
        </p:spPr>
        <p:txBody>
          <a:bodyPr>
            <a:normAutofit/>
          </a:bodyPr>
          <a:lstStyle/>
          <a:p>
            <a:r>
              <a:rPr lang="es-ES" sz="2600" dirty="0" smtClean="0"/>
              <a:t>Capítulo Cuarto: Otras celebraciones litúrgicas</a:t>
            </a:r>
            <a:endParaRPr lang="es-ES" sz="2600" dirty="0"/>
          </a:p>
        </p:txBody>
      </p:sp>
      <p:sp>
        <p:nvSpPr>
          <p:cNvPr id="3" name="2 Marcador de contenido"/>
          <p:cNvSpPr>
            <a:spLocks noGrp="1"/>
          </p:cNvSpPr>
          <p:nvPr>
            <p:ph sz="quarter" idx="1"/>
          </p:nvPr>
        </p:nvSpPr>
        <p:spPr>
          <a:xfrm>
            <a:off x="395536" y="1268760"/>
            <a:ext cx="7643192" cy="4896544"/>
          </a:xfrm>
          <a:solidFill>
            <a:srgbClr val="FFFF78"/>
          </a:solidFill>
        </p:spPr>
        <p:txBody>
          <a:bodyPr>
            <a:normAutofit/>
          </a:bodyPr>
          <a:lstStyle/>
          <a:p>
            <a:pPr marL="457200" indent="-457200">
              <a:buSzPct val="71000"/>
              <a:buFont typeface="+mj-lt"/>
              <a:buAutoNum type="arabicPeriod" startAt="274"/>
            </a:pPr>
            <a:r>
              <a:rPr lang="es-ES_tradnl" i="1" dirty="0" smtClean="0"/>
              <a:t>¿Qué importancia tiene la llamada «piedad popular»?</a:t>
            </a:r>
          </a:p>
          <a:p>
            <a:pPr marL="421200" indent="0">
              <a:buSzPct val="71000"/>
              <a:buNone/>
            </a:pPr>
            <a:r>
              <a:rPr lang="es-ES_tradnl" b="1" dirty="0" smtClean="0"/>
              <a:t>La piedad popular, que se expresa en la veneración de </a:t>
            </a:r>
            <a:r>
              <a:rPr lang="es-ES_tradnl" b="1" dirty="0" smtClean="0">
                <a:sym typeface="Wingdings 3"/>
              </a:rPr>
              <a:t></a:t>
            </a:r>
            <a:r>
              <a:rPr lang="es-ES_tradnl" b="1" dirty="0" smtClean="0">
                <a:hlinkClick r:id="rId2" action="ppaction://hlinkpres?slideindex=1&amp;slidetitle="/>
              </a:rPr>
              <a:t>RELIQUIAS</a:t>
            </a:r>
            <a:r>
              <a:rPr lang="es-ES_tradnl" b="1" dirty="0" smtClean="0"/>
              <a:t>, en procesiones, peregrinaciones y devociones, es una forma importante de la inculturación de la fe que es buena en tanto sea eclesial, conduzca a Cristo y no pretenda ganarse el cielo por medio de obras al margen de la gracia de Dios. [1674-1676]</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278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776864" cy="1129606"/>
          </a:xfrm>
        </p:spPr>
        <p:txBody>
          <a:bodyPr>
            <a:normAutofit/>
          </a:bodyPr>
          <a:lstStyle/>
          <a:p>
            <a:r>
              <a:rPr lang="es-ES" sz="2600" dirty="0" smtClean="0"/>
              <a:t>Capítulo Cuarto: Otras celebraciones litúrgicas</a:t>
            </a:r>
            <a:endParaRPr lang="es-ES" sz="2600" dirty="0"/>
          </a:p>
        </p:txBody>
      </p:sp>
      <p:sp>
        <p:nvSpPr>
          <p:cNvPr id="3" name="2 Marcador de contenido"/>
          <p:cNvSpPr>
            <a:spLocks noGrp="1"/>
          </p:cNvSpPr>
          <p:nvPr>
            <p:ph sz="quarter" idx="1"/>
          </p:nvPr>
        </p:nvSpPr>
        <p:spPr>
          <a:xfrm>
            <a:off x="395536" y="1268760"/>
            <a:ext cx="7643192" cy="4968552"/>
          </a:xfrm>
          <a:solidFill>
            <a:srgbClr val="FFFF78"/>
          </a:solidFill>
        </p:spPr>
        <p:txBody>
          <a:bodyPr>
            <a:normAutofit/>
          </a:bodyPr>
          <a:lstStyle/>
          <a:p>
            <a:pPr marL="457200" indent="-457200">
              <a:buSzPct val="71000"/>
              <a:buFont typeface="+mj-lt"/>
              <a:buAutoNum type="arabicPeriod" startAt="275"/>
            </a:pPr>
            <a:r>
              <a:rPr lang="es-ES_tradnl" i="1" dirty="0" smtClean="0"/>
              <a:t>¿Se pueden venerar las reliquias?</a:t>
            </a:r>
          </a:p>
          <a:p>
            <a:pPr marL="421200" indent="0">
              <a:buSzPct val="71000"/>
              <a:buNone/>
            </a:pPr>
            <a:r>
              <a:rPr lang="es-ES_tradnl" b="1" dirty="0" smtClean="0"/>
              <a:t>La veneración de </a:t>
            </a:r>
            <a:r>
              <a:rPr lang="es-ES_tradnl" b="1" dirty="0" smtClean="0">
                <a:sym typeface="Wingdings 3"/>
              </a:rPr>
              <a:t></a:t>
            </a:r>
            <a:r>
              <a:rPr lang="es-ES_tradnl" b="1" dirty="0" smtClean="0">
                <a:hlinkClick r:id="rId2" action="ppaction://hlinkpres?slideindex=1&amp;slidetitle="/>
              </a:rPr>
              <a:t>RELIQUIAS</a:t>
            </a:r>
            <a:r>
              <a:rPr lang="es-ES_tradnl" b="1" dirty="0" smtClean="0"/>
              <a:t> es una necesidad humana natural, para mostrar respeto y honor a personas veneradas. La veneración de reliquias es correcta cuando se alaba la acción de Dios en personas que se han entregado totalmente a él. [1674]</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279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fontScale="90000"/>
          </a:bodyPr>
          <a:lstStyle/>
          <a:p>
            <a:r>
              <a:rPr lang="es-ES" sz="2600" dirty="0" smtClean="0"/>
              <a:t>Segunda sección: La profesión de la fe cristiana</a:t>
            </a:r>
            <a:endParaRPr lang="es-ES" sz="2600" dirty="0"/>
          </a:p>
        </p:txBody>
      </p:sp>
      <p:sp>
        <p:nvSpPr>
          <p:cNvPr id="3" name="2 Marcador de contenido"/>
          <p:cNvSpPr>
            <a:spLocks noGrp="1"/>
          </p:cNvSpPr>
          <p:nvPr>
            <p:ph sz="quarter" idx="1"/>
          </p:nvPr>
        </p:nvSpPr>
        <p:spPr>
          <a:xfrm>
            <a:off x="457200" y="836712"/>
            <a:ext cx="7467600" cy="5544616"/>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457200" indent="-457200">
              <a:buFont typeface="+mj-lt"/>
              <a:buAutoNum type="arabicPeriod" startAt="26"/>
            </a:pPr>
            <a:r>
              <a:rPr lang="es-ES_tradnl" i="1" dirty="0" smtClean="0"/>
              <a:t>¿Qué son las profesiones de fe?</a:t>
            </a:r>
          </a:p>
          <a:p>
            <a:pPr marL="457200" indent="0">
              <a:buNone/>
            </a:pPr>
            <a:r>
              <a:rPr lang="es-ES_tradnl" b="1" dirty="0" smtClean="0"/>
              <a:t>Las profesiones de fe son fórmulas sintéticas de la fe, que hacen posible una confesión común de todos los creyentes. [185―188, 192―197]</a:t>
            </a:r>
          </a:p>
          <a:p>
            <a:pPr marL="457200" indent="0">
              <a:buNone/>
            </a:pPr>
            <a:r>
              <a:rPr lang="es-ES_tradnl" dirty="0" smtClean="0"/>
              <a:t>Este tipo de síntesis se encuentran ya en las cartas de san Pablo. L</a:t>
            </a:r>
            <a:r>
              <a:rPr lang="es-ES_tradnl" i="1" dirty="0" smtClean="0"/>
              <a:t>a profesión de fe </a:t>
            </a:r>
            <a:r>
              <a:rPr lang="es-ES_tradnl" dirty="0" smtClean="0"/>
              <a:t>o </a:t>
            </a:r>
            <a:r>
              <a:rPr lang="es-ES_tradnl" i="1" dirty="0" smtClean="0"/>
              <a:t>credo de los apóstoles, </a:t>
            </a:r>
            <a:r>
              <a:rPr lang="es-ES_tradnl" dirty="0" smtClean="0"/>
              <a:t>de los primeros tiempos del cristianismo, tiene una categoría especial, porque es considerado como el resumen de fe de los </a:t>
            </a:r>
            <a:r>
              <a:rPr lang="es-ES_tradnl" dirty="0" smtClean="0">
                <a:sym typeface="Wingdings 3"/>
              </a:rPr>
              <a:t></a:t>
            </a:r>
            <a:r>
              <a:rPr lang="es-ES_tradnl" dirty="0" smtClean="0"/>
              <a:t> </a:t>
            </a:r>
            <a:r>
              <a:rPr lang="es-ES_tradnl" dirty="0" smtClean="0">
                <a:hlinkClick r:id="rId2" action="ppaction://hlinkpres?slideindex=1&amp;slidetitle="/>
              </a:rPr>
              <a:t>APÓSTOLES</a:t>
            </a:r>
            <a:r>
              <a:rPr lang="es-ES_tradnl" dirty="0" smtClean="0"/>
              <a:t>. </a:t>
            </a:r>
            <a:r>
              <a:rPr lang="es-ES_tradnl" i="1" dirty="0" smtClean="0"/>
              <a:t>La profesión de fe larga </a:t>
            </a:r>
            <a:r>
              <a:rPr lang="es-ES_tradnl" dirty="0" smtClean="0"/>
              <a:t>o </a:t>
            </a:r>
            <a:r>
              <a:rPr lang="es-ES_tradnl" i="1" dirty="0" smtClean="0"/>
              <a:t>símbolo de Nicea-Constantinopla </a:t>
            </a:r>
            <a:r>
              <a:rPr lang="es-ES_tradnl" dirty="0" smtClean="0"/>
              <a:t>tiene una gran autoridad, porque procede de los grandes concilios de la Cristiandad aún no dividida (Nicea en el año 325 y Constantinopla en el 381) y hasta el día de hoy constituye la base común de los cristianos de Oriente y Occidente.</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28</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776864" cy="1129606"/>
          </a:xfrm>
        </p:spPr>
        <p:txBody>
          <a:bodyPr>
            <a:normAutofit/>
          </a:bodyPr>
          <a:lstStyle/>
          <a:p>
            <a:r>
              <a:rPr lang="es-ES" sz="2600" dirty="0" smtClean="0"/>
              <a:t>Capítulo Cuarto: Otras celebraciones litúrgicas</a:t>
            </a:r>
            <a:endParaRPr lang="es-ES" sz="2600" dirty="0"/>
          </a:p>
        </p:txBody>
      </p:sp>
      <p:sp>
        <p:nvSpPr>
          <p:cNvPr id="3" name="2 Marcador de contenido"/>
          <p:cNvSpPr>
            <a:spLocks noGrp="1"/>
          </p:cNvSpPr>
          <p:nvPr>
            <p:ph sz="quarter" idx="1"/>
          </p:nvPr>
        </p:nvSpPr>
        <p:spPr>
          <a:xfrm>
            <a:off x="395536" y="1268760"/>
            <a:ext cx="7643192" cy="5184576"/>
          </a:xfrm>
          <a:solidFill>
            <a:srgbClr val="FFFF78"/>
          </a:solidFill>
        </p:spPr>
        <p:txBody>
          <a:bodyPr>
            <a:normAutofit fontScale="85000" lnSpcReduction="10000"/>
          </a:bodyPr>
          <a:lstStyle/>
          <a:p>
            <a:pPr marL="457200" indent="-457200">
              <a:buSzPct val="71000"/>
              <a:buFont typeface="+mj-lt"/>
              <a:buAutoNum type="arabicPeriod" startAt="276"/>
            </a:pPr>
            <a:r>
              <a:rPr lang="es-ES_tradnl" i="1" dirty="0" smtClean="0"/>
              <a:t>¿Cuál es el sentido de las peregrinaciones?</a:t>
            </a:r>
          </a:p>
          <a:p>
            <a:pPr marL="421200" indent="0">
              <a:buSzPct val="71000"/>
              <a:buNone/>
            </a:pPr>
            <a:r>
              <a:rPr lang="es-ES_tradnl" b="1" dirty="0" smtClean="0"/>
              <a:t>Quien peregrina «ora» con los pies y experimenta con todos los sentidos que toda su vida es un único gran camino hacia Dios. [1674]</a:t>
            </a:r>
          </a:p>
          <a:p>
            <a:pPr marL="421200" indent="0">
              <a:buSzPct val="71000"/>
              <a:buNone/>
            </a:pPr>
            <a:r>
              <a:rPr lang="es-ES_tradnl" dirty="0" smtClean="0"/>
              <a:t>Ya en el antiguo Israel se peregrinaba al Templo de Jerusalén. Los cristianos retomaron esta costumbre. De este modo, especialmente en la Edad Media, surgió un verdadero movimiento de peregrinaciones a los lugares santos (especialmente a Jerusalén y a las tumbas de los apóstoles en Roma y Santiago de Compostela). Con frecuencia se peregrinaba para hacer penitencia, y a veces la peregrinación no estaba libre de falso pensamiento de que había que justificarse ante Dios mediante una acción auto-torturadora. Hoy las peregrinaciones experimentan un renacimiento único. Los hombres buscan la paz y la fuerza que brotan de los lugares santos. Están cansados del individualismo, quieren salir de la rutina diaria, liberarse de lastres y ponerse en marcha hacia Dios.</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280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776864" cy="1129606"/>
          </a:xfrm>
        </p:spPr>
        <p:txBody>
          <a:bodyPr>
            <a:normAutofit/>
          </a:bodyPr>
          <a:lstStyle/>
          <a:p>
            <a:r>
              <a:rPr lang="es-ES" sz="2600" dirty="0" smtClean="0"/>
              <a:t>Capítulo Cuarto: Otras celebraciones litúrgicas</a:t>
            </a:r>
            <a:endParaRPr lang="es-ES" sz="2600" dirty="0"/>
          </a:p>
        </p:txBody>
      </p:sp>
      <p:sp>
        <p:nvSpPr>
          <p:cNvPr id="3" name="2 Marcador de contenido"/>
          <p:cNvSpPr>
            <a:spLocks noGrp="1"/>
          </p:cNvSpPr>
          <p:nvPr>
            <p:ph sz="quarter" idx="1"/>
          </p:nvPr>
        </p:nvSpPr>
        <p:spPr>
          <a:xfrm>
            <a:off x="395536" y="1268760"/>
            <a:ext cx="7643192" cy="5040560"/>
          </a:xfrm>
          <a:solidFill>
            <a:srgbClr val="FFFF78"/>
          </a:solidFill>
        </p:spPr>
        <p:txBody>
          <a:bodyPr>
            <a:normAutofit fontScale="62500" lnSpcReduction="20000"/>
          </a:bodyPr>
          <a:lstStyle/>
          <a:p>
            <a:pPr marL="457200" indent="-457200">
              <a:buSzPct val="71000"/>
              <a:buFont typeface="+mj-lt"/>
              <a:buAutoNum type="arabicPeriod" startAt="277"/>
            </a:pPr>
            <a:r>
              <a:rPr lang="es-ES_tradnl" dirty="0" smtClean="0"/>
              <a:t>¿</a:t>
            </a:r>
            <a:r>
              <a:rPr lang="es-ES_tradnl" i="1" dirty="0" smtClean="0"/>
              <a:t>Qué es la devoción del vía crucis?</a:t>
            </a:r>
          </a:p>
          <a:p>
            <a:pPr marL="421200" indent="0">
              <a:buSzPct val="71000"/>
              <a:buNone/>
            </a:pPr>
            <a:r>
              <a:rPr lang="es-ES_tradnl" b="1" dirty="0" smtClean="0"/>
              <a:t>Seguir contemplando y orando las 14 estaciones del camino de Jesús con la Cruz es una devoción popular muy antigua que se practica especialmente en los tiempos de Cuaresma y Semana Santa. [1674-1675]</a:t>
            </a:r>
          </a:p>
          <a:p>
            <a:pPr marL="421200" indent="0">
              <a:buSzPct val="71000"/>
              <a:buNone/>
            </a:pPr>
            <a:r>
              <a:rPr lang="es-ES_tradnl" dirty="0" smtClean="0"/>
              <a:t>Las 14 estaciones son:</a:t>
            </a:r>
          </a:p>
          <a:p>
            <a:pPr marL="421200" indent="0">
              <a:buSzPct val="71000"/>
              <a:buNone/>
            </a:pPr>
            <a:r>
              <a:rPr lang="es-ES_tradnl" dirty="0" smtClean="0"/>
              <a:t>1. Jesús es condenado a muerte.</a:t>
            </a:r>
          </a:p>
          <a:p>
            <a:pPr marL="421200" indent="0">
              <a:buSzPct val="71000"/>
              <a:buNone/>
            </a:pPr>
            <a:r>
              <a:rPr lang="es-ES_tradnl" dirty="0" smtClean="0"/>
              <a:t>2. Jesús carga con la cruz.</a:t>
            </a:r>
          </a:p>
          <a:p>
            <a:pPr marL="421200" indent="0">
              <a:buSzPct val="71000"/>
              <a:buNone/>
            </a:pPr>
            <a:r>
              <a:rPr lang="es-ES_tradnl" dirty="0" smtClean="0"/>
              <a:t>3. Jesús cae por primera vez.</a:t>
            </a:r>
          </a:p>
          <a:p>
            <a:pPr marL="421200" indent="0">
              <a:buSzPct val="71000"/>
              <a:buNone/>
            </a:pPr>
            <a:r>
              <a:rPr lang="es-ES_tradnl" dirty="0" smtClean="0"/>
              <a:t>4. Jesús encuentra a su madre.</a:t>
            </a:r>
          </a:p>
          <a:p>
            <a:pPr marL="421200" indent="0">
              <a:buSzPct val="71000"/>
              <a:buNone/>
            </a:pPr>
            <a:r>
              <a:rPr lang="es-ES_tradnl" dirty="0" smtClean="0"/>
              <a:t>5. Simón de </a:t>
            </a:r>
            <a:r>
              <a:rPr lang="es-ES_tradnl" dirty="0" err="1" smtClean="0"/>
              <a:t>Cirene</a:t>
            </a:r>
            <a:r>
              <a:rPr lang="es-ES_tradnl" dirty="0" smtClean="0"/>
              <a:t> ayuda a Jesús a llevar la cruz.</a:t>
            </a:r>
          </a:p>
          <a:p>
            <a:pPr marL="421200" indent="0">
              <a:buSzPct val="71000"/>
              <a:buNone/>
            </a:pPr>
            <a:r>
              <a:rPr lang="es-ES_tradnl" dirty="0" smtClean="0"/>
              <a:t>6. La Verónica limpia el rostro de Jesús.</a:t>
            </a:r>
          </a:p>
          <a:p>
            <a:pPr marL="421200" indent="0">
              <a:buSzPct val="71000"/>
              <a:buNone/>
            </a:pPr>
            <a:r>
              <a:rPr lang="es-ES_tradnl" dirty="0" smtClean="0"/>
              <a:t>7. Jesús cae por segunda vez.</a:t>
            </a:r>
          </a:p>
          <a:p>
            <a:pPr marL="421200" indent="0">
              <a:buSzPct val="71000"/>
              <a:buNone/>
            </a:pPr>
            <a:r>
              <a:rPr lang="es-ES_tradnl" dirty="0" smtClean="0"/>
              <a:t>8. Jesús consuela a las mujeres de Jerusalén.</a:t>
            </a:r>
          </a:p>
          <a:p>
            <a:pPr marL="421200" indent="0">
              <a:buSzPct val="71000"/>
              <a:buNone/>
            </a:pPr>
            <a:r>
              <a:rPr lang="es-ES_tradnl" dirty="0" smtClean="0"/>
              <a:t>9. Jesús cae por tercera vez.</a:t>
            </a:r>
          </a:p>
          <a:p>
            <a:pPr marL="421200" indent="0">
              <a:buSzPct val="71000"/>
              <a:buNone/>
            </a:pPr>
            <a:r>
              <a:rPr lang="es-ES_tradnl" dirty="0" smtClean="0"/>
              <a:t>10. Jesús es despojado de sus vestiduras.</a:t>
            </a:r>
          </a:p>
          <a:p>
            <a:pPr marL="421200" indent="0">
              <a:buSzPct val="71000"/>
              <a:buNone/>
            </a:pPr>
            <a:r>
              <a:rPr lang="es-ES_tradnl" dirty="0" smtClean="0"/>
              <a:t>11. Jesús es clavado en la cruz.</a:t>
            </a:r>
          </a:p>
          <a:p>
            <a:pPr marL="421200" indent="0">
              <a:buSzPct val="71000"/>
              <a:buNone/>
            </a:pPr>
            <a:r>
              <a:rPr lang="es-ES_tradnl" dirty="0" smtClean="0"/>
              <a:t>12. Jesús muere en la cruz.</a:t>
            </a:r>
          </a:p>
          <a:p>
            <a:pPr marL="421200" indent="0">
              <a:buSzPct val="71000"/>
              <a:buNone/>
            </a:pPr>
            <a:r>
              <a:rPr lang="es-ES_tradnl" dirty="0" smtClean="0"/>
              <a:t>13. Bajan a Jesús de la cruz y lo entregan a su madre.</a:t>
            </a:r>
          </a:p>
          <a:p>
            <a:pPr marL="421200" indent="0">
              <a:buSzPct val="71000"/>
              <a:buNone/>
            </a:pPr>
            <a:r>
              <a:rPr lang="es-ES_tradnl" dirty="0" smtClean="0"/>
              <a:t>14. El cuerpo de Jesús es puesto en el sepulcro.</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281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776864" cy="1129606"/>
          </a:xfrm>
        </p:spPr>
        <p:txBody>
          <a:bodyPr>
            <a:normAutofit/>
          </a:bodyPr>
          <a:lstStyle/>
          <a:p>
            <a:r>
              <a:rPr lang="es-ES" sz="2600" dirty="0" smtClean="0"/>
              <a:t>Capítulo Cuarto: Otras celebraciones litúrgicas</a:t>
            </a:r>
            <a:endParaRPr lang="es-ES" sz="2600" dirty="0"/>
          </a:p>
        </p:txBody>
      </p:sp>
      <p:sp>
        <p:nvSpPr>
          <p:cNvPr id="3" name="2 Marcador de contenido"/>
          <p:cNvSpPr>
            <a:spLocks noGrp="1"/>
          </p:cNvSpPr>
          <p:nvPr>
            <p:ph sz="quarter" idx="1"/>
          </p:nvPr>
        </p:nvSpPr>
        <p:spPr>
          <a:xfrm>
            <a:off x="395536" y="1268760"/>
            <a:ext cx="7643192" cy="4752528"/>
          </a:xfrm>
          <a:solidFill>
            <a:srgbClr val="FFFF78"/>
          </a:solidFill>
        </p:spPr>
        <p:txBody>
          <a:bodyPr>
            <a:normAutofit/>
          </a:bodyPr>
          <a:lstStyle/>
          <a:p>
            <a:pPr marL="457200" indent="-457200">
              <a:buSzPct val="71000"/>
              <a:buFont typeface="+mj-lt"/>
              <a:buAutoNum type="arabicPeriod" startAt="278"/>
            </a:pPr>
            <a:r>
              <a:rPr lang="es-ES_tradnl" dirty="0" smtClean="0"/>
              <a:t>¿</a:t>
            </a:r>
            <a:r>
              <a:rPr lang="es-ES_tradnl" i="1" dirty="0" smtClean="0"/>
              <a:t>Qué carácter tiene un entierro cristiano?</a:t>
            </a:r>
          </a:p>
          <a:p>
            <a:pPr marL="421200" indent="0">
              <a:buSzPct val="71000"/>
              <a:buNone/>
            </a:pPr>
            <a:r>
              <a:rPr lang="es-ES_tradnl" b="1" dirty="0" smtClean="0"/>
              <a:t>Las exequias cristianas son un servicio de la comunidad a sus difuntos. Acogen el duelo de los parientes del difunto, pero son portadoras siempre de las señales de la Pascua. Al fin y al cabo morimos en Cristo para celebrar con él la fiesta de la Resurrección. [1686-1690]</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282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08011" y="238336"/>
            <a:ext cx="7643192" cy="6431024"/>
          </a:xfrm>
        </p:spPr>
        <p:txBody>
          <a:bodyPr>
            <a:normAutofit/>
          </a:bodyPr>
          <a:lstStyle/>
          <a:p>
            <a:pPr marL="0" indent="0" algn="ctr">
              <a:buSzPct val="71000"/>
              <a:buNone/>
            </a:pPr>
            <a:r>
              <a:rPr lang="es-ES_tradnl" sz="7200" b="1" dirty="0" smtClean="0">
                <a:solidFill>
                  <a:srgbClr val="B9CB0F"/>
                </a:solidFill>
              </a:rPr>
              <a:t>3</a:t>
            </a:r>
          </a:p>
          <a:p>
            <a:pPr marL="0" indent="0" algn="ctr">
              <a:buSzPct val="71000"/>
              <a:buNone/>
            </a:pPr>
            <a:r>
              <a:rPr lang="es-ES_tradnl" sz="2800" dirty="0" smtClean="0"/>
              <a:t>Cómo obtenemos la vida en Cristo</a:t>
            </a:r>
          </a:p>
          <a:p>
            <a:pPr marL="0" indent="0" algn="ctr">
              <a:buSzPct val="71000"/>
              <a:buNone/>
            </a:pPr>
            <a:endParaRPr lang="es-ES_tradnl" sz="3200" dirty="0" smtClean="0"/>
          </a:p>
          <a:p>
            <a:pPr marL="0" indent="0" algn="ctr">
              <a:buSzPct val="71000"/>
              <a:buNone/>
            </a:pPr>
            <a:endParaRPr lang="es-ES_tradnl" sz="3200" dirty="0" smtClean="0"/>
          </a:p>
          <a:p>
            <a:pPr algn="ctr">
              <a:spcBef>
                <a:spcPts val="3000"/>
              </a:spcBef>
              <a:buSzPct val="71000"/>
              <a:buFont typeface="Wingdings" pitchFamily="2" charset="2"/>
              <a:buChar char="Ø"/>
            </a:pPr>
            <a:r>
              <a:rPr lang="es-ES_tradnl" sz="1600" dirty="0" smtClean="0"/>
              <a:t>Para qué estamos en la tierra, qué debemos hacer y cómo nos ayuda el Espíritu Santo de Dios </a:t>
            </a:r>
            <a:r>
              <a:rPr lang="es-ES_tradnl" sz="1600" dirty="0" smtClean="0">
                <a:hlinkClick r:id="rId2" action="ppaction://hlinksldjump"/>
              </a:rPr>
              <a:t>279</a:t>
            </a:r>
            <a:r>
              <a:rPr lang="es-ES_tradnl" sz="1600" dirty="0" smtClean="0"/>
              <a:t> </a:t>
            </a:r>
          </a:p>
          <a:p>
            <a:pPr algn="ctr">
              <a:buSzPct val="71000"/>
              <a:buFont typeface="Wingdings" pitchFamily="2" charset="2"/>
              <a:buChar char="Ø"/>
            </a:pPr>
            <a:r>
              <a:rPr lang="es-ES_tradnl" sz="1600" dirty="0" smtClean="0"/>
              <a:t>La dignidad del hombre </a:t>
            </a:r>
            <a:r>
              <a:rPr lang="es-ES_tradnl" sz="1600" dirty="0" smtClean="0">
                <a:hlinkClick r:id="rId3" action="ppaction://hlinksldjump"/>
              </a:rPr>
              <a:t>280</a:t>
            </a:r>
            <a:r>
              <a:rPr lang="es-ES_tradnl" sz="1600" dirty="0" smtClean="0"/>
              <a:t>-</a:t>
            </a:r>
            <a:r>
              <a:rPr lang="es-ES_tradnl" sz="1600" dirty="0" smtClean="0">
                <a:hlinkClick r:id="rId4" action="ppaction://hlinksldjump"/>
              </a:rPr>
              <a:t>320</a:t>
            </a:r>
            <a:endParaRPr lang="es-ES_tradnl" sz="1600" dirty="0" smtClean="0"/>
          </a:p>
          <a:p>
            <a:pPr algn="ctr">
              <a:buSzPct val="71000"/>
              <a:buFont typeface="Wingdings" pitchFamily="2" charset="2"/>
              <a:buChar char="Ø"/>
            </a:pPr>
            <a:r>
              <a:rPr lang="es-ES_tradnl" sz="1600" dirty="0" smtClean="0"/>
              <a:t>La comunidad humana </a:t>
            </a:r>
            <a:r>
              <a:rPr lang="es-ES_tradnl" sz="1600" dirty="0" smtClean="0">
                <a:hlinkClick r:id="rId5" action="ppaction://hlinksldjump"/>
              </a:rPr>
              <a:t>321</a:t>
            </a:r>
            <a:r>
              <a:rPr lang="es-ES_tradnl" sz="1600" dirty="0" smtClean="0"/>
              <a:t>-</a:t>
            </a:r>
            <a:r>
              <a:rPr lang="es-ES_tradnl" sz="1600" dirty="0" smtClean="0">
                <a:hlinkClick r:id="rId6" action="ppaction://hlinksldjump"/>
              </a:rPr>
              <a:t>332</a:t>
            </a:r>
            <a:endParaRPr lang="es-ES_tradnl" sz="1600" dirty="0" smtClean="0"/>
          </a:p>
          <a:p>
            <a:pPr algn="ctr">
              <a:buSzPct val="71000"/>
              <a:buFont typeface="Wingdings" pitchFamily="2" charset="2"/>
              <a:buChar char="Ø"/>
            </a:pPr>
            <a:r>
              <a:rPr lang="es-ES_tradnl" sz="1600" dirty="0" smtClean="0"/>
              <a:t>La salvación de Dios: la ley y la gracia </a:t>
            </a:r>
            <a:r>
              <a:rPr lang="es-ES_tradnl" sz="1600" dirty="0" smtClean="0">
                <a:hlinkClick r:id="rId7" action="ppaction://hlinksldjump"/>
              </a:rPr>
              <a:t>333</a:t>
            </a:r>
            <a:r>
              <a:rPr lang="es-ES_tradnl" sz="1600" dirty="0" smtClean="0"/>
              <a:t>-</a:t>
            </a:r>
            <a:r>
              <a:rPr lang="es-ES_tradnl" sz="1600" dirty="0" smtClean="0">
                <a:hlinkClick r:id="rId8" action="ppaction://hlinksldjump"/>
              </a:rPr>
              <a:t>342</a:t>
            </a:r>
            <a:endParaRPr lang="es-ES_tradnl" sz="1600" dirty="0" smtClean="0"/>
          </a:p>
          <a:p>
            <a:pPr algn="ctr">
              <a:buSzPct val="71000"/>
              <a:buFont typeface="Wingdings" pitchFamily="2" charset="2"/>
              <a:buChar char="Ø"/>
            </a:pPr>
            <a:r>
              <a:rPr lang="es-ES_tradnl" sz="1600" dirty="0" smtClean="0"/>
              <a:t>La Iglesia: </a:t>
            </a:r>
            <a:r>
              <a:rPr lang="es-ES_tradnl" sz="1600" dirty="0" smtClean="0">
                <a:hlinkClick r:id="rId9" action="ppaction://hlinksldjump"/>
              </a:rPr>
              <a:t>343</a:t>
            </a:r>
            <a:r>
              <a:rPr lang="es-ES_tradnl" sz="1600" dirty="0" smtClean="0"/>
              <a:t>-</a:t>
            </a:r>
            <a:r>
              <a:rPr lang="es-ES_tradnl" sz="1600" dirty="0" smtClean="0">
                <a:hlinkClick r:id="rId10" action="ppaction://hlinksldjump"/>
              </a:rPr>
              <a:t>347</a:t>
            </a:r>
            <a:endParaRPr lang="es-ES_tradnl" sz="1600" dirty="0" smtClean="0"/>
          </a:p>
          <a:p>
            <a:pPr algn="ctr">
              <a:buSzPct val="71000"/>
              <a:buFont typeface="Wingdings" pitchFamily="2" charset="2"/>
              <a:buChar char="Ø"/>
            </a:pPr>
            <a:r>
              <a:rPr lang="es-ES_tradnl" sz="1600" dirty="0" smtClean="0"/>
              <a:t>Los diez mandamientos </a:t>
            </a:r>
            <a:r>
              <a:rPr lang="es-ES_tradnl" sz="1600" dirty="0" smtClean="0">
                <a:hlinkClick r:id="rId11" action="ppaction://hlinksldjump"/>
              </a:rPr>
              <a:t>348</a:t>
            </a:r>
            <a:r>
              <a:rPr lang="es-ES_tradnl" sz="1600" dirty="0" smtClean="0"/>
              <a:t>-</a:t>
            </a:r>
            <a:r>
              <a:rPr lang="es-ES_tradnl" sz="1600" dirty="0" smtClean="0">
                <a:hlinkClick r:id="rId12" action="ppaction://hlinksldjump"/>
              </a:rPr>
              <a:t>351</a:t>
            </a:r>
            <a:endParaRPr lang="es-ES_tradnl" sz="1600" dirty="0" smtClean="0"/>
          </a:p>
          <a:p>
            <a:pPr algn="ctr">
              <a:buSzPct val="71000"/>
              <a:buFont typeface="Wingdings" pitchFamily="2" charset="2"/>
              <a:buChar char="Ø"/>
            </a:pPr>
            <a:r>
              <a:rPr lang="es-ES_tradnl" sz="1600" dirty="0" smtClean="0"/>
              <a:t>«Amarás al Señor, tu Dios, con todo tu corazón, con toda tu alma y con todas tus fuerzas» </a:t>
            </a:r>
            <a:r>
              <a:rPr lang="es-ES_tradnl" sz="1600" dirty="0" smtClean="0">
                <a:hlinkClick r:id="rId13" action="ppaction://hlinksldjump"/>
              </a:rPr>
              <a:t>352</a:t>
            </a:r>
            <a:r>
              <a:rPr lang="es-ES_tradnl" sz="1600" dirty="0" smtClean="0"/>
              <a:t>-</a:t>
            </a:r>
            <a:r>
              <a:rPr lang="es-ES_tradnl" sz="1600" dirty="0" smtClean="0">
                <a:hlinkClick r:id="rId14" action="ppaction://hlinksldjump"/>
              </a:rPr>
              <a:t>366</a:t>
            </a:r>
            <a:endParaRPr lang="es-ES_tradnl" sz="1600" dirty="0" smtClean="0"/>
          </a:p>
          <a:p>
            <a:pPr algn="ctr">
              <a:buSzPct val="71000"/>
              <a:buFont typeface="Wingdings" pitchFamily="2" charset="2"/>
              <a:buChar char="Ø"/>
            </a:pPr>
            <a:r>
              <a:rPr lang="es-ES_tradnl" sz="1600" dirty="0" smtClean="0"/>
              <a:t>«Amarás a tu prójimo como a ti mismo» </a:t>
            </a:r>
            <a:r>
              <a:rPr lang="es-ES_tradnl" sz="1600" dirty="0" smtClean="0">
                <a:hlinkClick r:id="rId15" action="ppaction://hlinksldjump"/>
              </a:rPr>
              <a:t>367</a:t>
            </a:r>
            <a:r>
              <a:rPr lang="es-ES_tradnl" sz="1600" dirty="0" smtClean="0"/>
              <a:t>-</a:t>
            </a:r>
            <a:r>
              <a:rPr lang="es-ES_tradnl" sz="1600" dirty="0" smtClean="0">
                <a:hlinkClick r:id="rId16" action="ppaction://hlinksldjump"/>
              </a:rPr>
              <a:t>468</a:t>
            </a:r>
            <a:endParaRPr lang="es-ES_tradnl" sz="1600" dirty="0" smtClean="0"/>
          </a:p>
          <a:p>
            <a:pPr marL="0" indent="0" algn="ctr">
              <a:buSzPct val="71000"/>
              <a:buNone/>
            </a:pPr>
            <a:endParaRPr lang="es-ES_tradnl" sz="3200"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283</a:t>
            </a:fld>
            <a:endParaRPr lang="es-ES"/>
          </a:p>
        </p:txBody>
      </p:sp>
      <p:sp>
        <p:nvSpPr>
          <p:cNvPr id="6" name="5 Estrella de 16 puntas"/>
          <p:cNvSpPr/>
          <p:nvPr/>
        </p:nvSpPr>
        <p:spPr>
          <a:xfrm>
            <a:off x="3484375" y="1846548"/>
            <a:ext cx="1490464" cy="1368152"/>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hlinkClick r:id="rId2" action="ppaction://hlinksldjump"/>
              </a:rPr>
              <a:t>279</a:t>
            </a:r>
            <a:endParaRPr lang="es-ES" dirty="0" smtClean="0"/>
          </a:p>
          <a:p>
            <a:pPr algn="ctr"/>
            <a:r>
              <a:rPr lang="es-ES" dirty="0" smtClean="0">
                <a:hlinkClick r:id="rId16" action="ppaction://hlinksldjump"/>
              </a:rPr>
              <a:t>468</a:t>
            </a:r>
            <a:endParaRPr lang="es-ES" dirty="0"/>
          </a:p>
        </p:txBody>
      </p:sp>
      <p:cxnSp>
        <p:nvCxnSpPr>
          <p:cNvPr id="8" name="7 Conector recto"/>
          <p:cNvCxnSpPr/>
          <p:nvPr/>
        </p:nvCxnSpPr>
        <p:spPr>
          <a:xfrm>
            <a:off x="3977579" y="2530624"/>
            <a:ext cx="504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4644008" y="44624"/>
            <a:ext cx="4032448" cy="215444"/>
          </a:xfrm>
          <a:prstGeom prst="rect">
            <a:avLst/>
          </a:prstGeom>
          <a:noFill/>
        </p:spPr>
        <p:txBody>
          <a:bodyPr wrap="square" lIns="0" tIns="0" rIns="0" bIns="0" rtlCol="0">
            <a:spAutoFit/>
          </a:bodyPr>
          <a:lstStyle/>
          <a:p>
            <a:r>
              <a:rPr lang="es-ES" sz="1400" dirty="0" smtClean="0">
                <a:hlinkClick r:id="rId17" action="ppaction://hlinksldjump"/>
              </a:rPr>
              <a:t>I</a:t>
            </a:r>
            <a:r>
              <a:rPr lang="es-ES" sz="1400" dirty="0" smtClean="0"/>
              <a:t> (1-165), </a:t>
            </a:r>
            <a:r>
              <a:rPr lang="es-ES" sz="1400" dirty="0" smtClean="0">
                <a:hlinkClick r:id="rId18" action="ppaction://hlinksldjump"/>
              </a:rPr>
              <a:t>II</a:t>
            </a:r>
            <a:r>
              <a:rPr lang="es-ES" sz="1400" dirty="0" smtClean="0"/>
              <a:t> (166-278), </a:t>
            </a:r>
            <a:r>
              <a:rPr lang="es-ES" sz="1400" dirty="0" smtClean="0">
                <a:hlinkClick r:id="rId19" action="ppaction://hlinksldjump"/>
              </a:rPr>
              <a:t>III</a:t>
            </a:r>
            <a:r>
              <a:rPr lang="es-ES" sz="1400" dirty="0" smtClean="0"/>
              <a:t> (279-468), </a:t>
            </a:r>
            <a:r>
              <a:rPr lang="es-ES" sz="1400" dirty="0" smtClean="0">
                <a:hlinkClick r:id="rId20" action="ppaction://hlinksldjump"/>
              </a:rPr>
              <a:t>IV</a:t>
            </a:r>
            <a:r>
              <a:rPr lang="es-ES" sz="1400" dirty="0" smtClean="0"/>
              <a:t> (469-527)</a:t>
            </a:r>
            <a:endParaRPr lang="es-ES" sz="1400" dirty="0"/>
          </a:p>
        </p:txBody>
      </p:sp>
    </p:spTree>
    <p:extLst>
      <p:ext uri="{BB962C8B-B14F-4D97-AF65-F5344CB8AC3E}">
        <p14:creationId xmlns:p14="http://schemas.microsoft.com/office/powerpoint/2010/main" val="4591157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88640"/>
            <a:ext cx="7776864" cy="1129606"/>
          </a:xfrm>
        </p:spPr>
        <p:txBody>
          <a:bodyPr>
            <a:normAutofit fontScale="90000"/>
          </a:bodyPr>
          <a:lstStyle/>
          <a:p>
            <a:r>
              <a:rPr lang="es-ES" sz="2600" dirty="0" smtClean="0"/>
              <a:t>Primera sección: Para qué estamos en la tierra, qué debemos hacer y cómo nos ayuda el Espíritu Santo de Dios</a:t>
            </a:r>
            <a:endParaRPr lang="es-ES" sz="2600" dirty="0"/>
          </a:p>
        </p:txBody>
      </p:sp>
      <p:sp>
        <p:nvSpPr>
          <p:cNvPr id="3" name="2 Marcador de contenido"/>
          <p:cNvSpPr>
            <a:spLocks noGrp="1"/>
          </p:cNvSpPr>
          <p:nvPr>
            <p:ph sz="quarter" idx="1"/>
          </p:nvPr>
        </p:nvSpPr>
        <p:spPr>
          <a:xfrm>
            <a:off x="395536" y="1268760"/>
            <a:ext cx="7643192" cy="5040560"/>
          </a:xfrm>
          <a:solidFill>
            <a:srgbClr val="FFFF78"/>
          </a:solidFill>
        </p:spPr>
        <p:txBody>
          <a:bodyPr>
            <a:normAutofit fontScale="92500" lnSpcReduction="20000"/>
          </a:bodyPr>
          <a:lstStyle/>
          <a:p>
            <a:pPr marL="457200" indent="-457200" algn="just">
              <a:buSzPct val="71000"/>
              <a:buFont typeface="+mj-lt"/>
              <a:buAutoNum type="arabicPeriod" startAt="279"/>
            </a:pPr>
            <a:r>
              <a:rPr lang="es-ES_tradnl" i="1" dirty="0" smtClean="0"/>
              <a:t>¿Por qué necesitamos la fe y los sacramentos para llevar una vida buena y justa?</a:t>
            </a:r>
          </a:p>
          <a:p>
            <a:pPr marL="421200" indent="0">
              <a:buSzPct val="71000"/>
              <a:buNone/>
            </a:pPr>
            <a:r>
              <a:rPr lang="es-ES_tradnl" b="1" dirty="0" smtClean="0"/>
              <a:t>Si sólo dependiéramos de nuestras fuerzas, no avanzaríamos mucho en nuestros intentos de ser buenos. Por la fe descubrimos que somos hijos de Dios y que hemos sido fortalecidos por él. Cuando Dios nos da su fuerza, hablamos de «gracia». Especialmente en los signos sagrados que conocemos como </a:t>
            </a:r>
            <a:r>
              <a:rPr lang="es-ES_tradnl" b="1" dirty="0" smtClean="0">
                <a:sym typeface="Wingdings 3"/>
              </a:rPr>
              <a:t></a:t>
            </a:r>
            <a:r>
              <a:rPr lang="es-ES_tradnl" b="1" dirty="0" smtClean="0">
                <a:hlinkClick r:id="rId2" action="ppaction://hlinkpres?slideindex=1&amp;slidetitle="/>
              </a:rPr>
              <a:t>SACRAMENTOS</a:t>
            </a:r>
            <a:r>
              <a:rPr lang="es-ES_tradnl" b="1" dirty="0" smtClean="0"/>
              <a:t>, Dios nos otorga la capacidad de hacer realmente el bien que queremos hacer. [1691-1695]</a:t>
            </a:r>
          </a:p>
          <a:p>
            <a:pPr marL="421200" indent="0">
              <a:buSzPct val="71000"/>
              <a:buNone/>
            </a:pPr>
            <a:r>
              <a:rPr lang="es-ES_tradnl" dirty="0" smtClean="0"/>
              <a:t>Como Dios ha visto nuestra necesidad, nos «ha sacado del dominio de las tinieblas» (Col 1.13) por medio de su Hijo Jesucristo. Nos ha concedido la posibilidad de empezar de nuevo en comunión con él y de avanzar por el camino del amor. </a:t>
            </a:r>
            <a:r>
              <a:rPr lang="es-ES_tradnl" b="1" dirty="0" smtClean="0">
                <a:sym typeface="Wingdings 3"/>
              </a:rPr>
              <a:t></a:t>
            </a:r>
            <a:r>
              <a:rPr lang="es-ES_tradnl" dirty="0" smtClean="0"/>
              <a:t> </a:t>
            </a:r>
            <a:r>
              <a:rPr lang="es-ES_tradnl" dirty="0" smtClean="0">
                <a:hlinkClick r:id="rId3" action="ppaction://hlinksldjump"/>
              </a:rPr>
              <a:t>172</a:t>
            </a:r>
            <a:r>
              <a:rPr lang="es-ES_tradnl" dirty="0" smtClean="0"/>
              <a:t>-</a:t>
            </a:r>
            <a:r>
              <a:rPr lang="es-ES_tradnl" dirty="0" smtClean="0">
                <a:hlinkClick r:id="rId4" action="ppaction://hlinksldjump"/>
              </a:rPr>
              <a:t>178</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284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fontScale="92500" lnSpcReduction="20000"/>
          </a:bodyPr>
          <a:lstStyle/>
          <a:p>
            <a:pPr marL="457200" indent="-457200" algn="just">
              <a:buSzPct val="71000"/>
              <a:buFont typeface="+mj-lt"/>
              <a:buAutoNum type="arabicPeriod" startAt="280"/>
            </a:pPr>
            <a:r>
              <a:rPr lang="es-ES_tradnl" i="1" dirty="0" smtClean="0"/>
              <a:t>¿Cómo fundamentan los cristianos la dignidad del ser humano?</a:t>
            </a:r>
          </a:p>
          <a:p>
            <a:pPr marL="421200" indent="0">
              <a:buSzPct val="71000"/>
              <a:buNone/>
            </a:pPr>
            <a:r>
              <a:rPr lang="es-ES_tradnl" b="1" dirty="0" smtClean="0"/>
              <a:t>Todo ser humano tiene desde el primer momento en el seno materno una dignidad inviolable, porque Dios, desde toda la eternidad, lo ha querido, amado, creado, y lo ha destinado a la salvación y a la bienaventuranza eterna. [1699-1715]</a:t>
            </a:r>
          </a:p>
          <a:p>
            <a:pPr marL="421200" indent="0">
              <a:buSzPct val="71000"/>
              <a:buNone/>
            </a:pPr>
            <a:r>
              <a:rPr lang="es-ES_tradnl" dirty="0" smtClean="0"/>
              <a:t>Si la dignidad humana tuviera su origen únicamente en los éxitos y realizaciones que llevan a cabo los hombres, entonces los débiles, enfermos e indefensos carecerían de dignidad. Los cristianos creemos que la </a:t>
            </a:r>
            <a:r>
              <a:rPr lang="es-ES_tradnl" i="1" dirty="0" smtClean="0"/>
              <a:t>dignidad </a:t>
            </a:r>
            <a:r>
              <a:rPr lang="es-ES_tradnl" dirty="0" smtClean="0"/>
              <a:t>humana viene en primer término de la </a:t>
            </a:r>
            <a:r>
              <a:rPr lang="es-ES_tradnl" i="1" dirty="0" smtClean="0"/>
              <a:t>dignidad </a:t>
            </a:r>
            <a:r>
              <a:rPr lang="es-ES_tradnl" dirty="0" smtClean="0"/>
              <a:t>de Dios. Él mira a cada hombre y lo ama como si fuera la única criatura sobre la tierra. Y dado que Dios ha fijado su mirada hasta en el más pequeño de los seres humanos, éste posee una dignidad infinita que no puede ser destruida por los hombres. </a:t>
            </a:r>
            <a:r>
              <a:rPr lang="es-ES_tradnl" b="1" dirty="0" smtClean="0">
                <a:sym typeface="Wingdings 3"/>
              </a:rPr>
              <a:t></a:t>
            </a:r>
            <a:r>
              <a:rPr lang="es-ES_tradnl" dirty="0" smtClean="0">
                <a:sym typeface="Wingdings 3"/>
                <a:hlinkClick r:id="rId2" action="ppaction://hlinksldjump"/>
              </a:rPr>
              <a:t>56</a:t>
            </a:r>
            <a:r>
              <a:rPr lang="es-ES_tradnl" dirty="0" smtClean="0">
                <a:sym typeface="Wingdings 3"/>
              </a:rPr>
              <a:t>-</a:t>
            </a:r>
            <a:r>
              <a:rPr lang="es-ES_tradnl" dirty="0" smtClean="0">
                <a:sym typeface="Wingdings 3"/>
                <a:hlinkClick r:id="rId3" action="ppaction://hlinksldjump"/>
              </a:rPr>
              <a:t>65</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285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256584"/>
          </a:xfrm>
          <a:solidFill>
            <a:srgbClr val="FFFF78"/>
          </a:solidFill>
        </p:spPr>
        <p:txBody>
          <a:bodyPr>
            <a:normAutofit/>
          </a:bodyPr>
          <a:lstStyle/>
          <a:p>
            <a:pPr marL="457200" indent="-457200" algn="just">
              <a:buSzPct val="71000"/>
              <a:buFont typeface="+mj-lt"/>
              <a:buAutoNum type="arabicPeriod" startAt="281"/>
            </a:pPr>
            <a:r>
              <a:rPr lang="es-ES_tradnl" dirty="0" smtClean="0"/>
              <a:t>¿ </a:t>
            </a:r>
            <a:r>
              <a:rPr lang="es-ES_tradnl" i="1" dirty="0" smtClean="0"/>
              <a:t>Por qué anhelamos la felicidad?</a:t>
            </a:r>
          </a:p>
          <a:p>
            <a:pPr marL="421200" indent="0">
              <a:buSzPct val="71000"/>
              <a:buNone/>
            </a:pPr>
            <a:r>
              <a:rPr lang="es-ES_tradnl" b="1" dirty="0" smtClean="0"/>
              <a:t>Dios ha puesto en nuestro corazón un deseo tan infinito de felicidad que nadie lo puede saciar, sólo Dios mismo. Todas las satisfacciones terrenas nos dan únicamente un anticipo de la felicidad eterna. Por encima de ellas debemos ser atraídos a Dios. [1718-1719, 1725] </a:t>
            </a:r>
            <a:r>
              <a:rPr lang="es-ES_tradnl" b="1" dirty="0" smtClean="0">
                <a:sym typeface="Wingdings 3"/>
              </a:rPr>
              <a:t></a:t>
            </a:r>
            <a:r>
              <a:rPr lang="es-ES_tradnl" b="1" dirty="0" smtClean="0">
                <a:hlinkClick r:id="rId2" action="ppaction://hlinksldjump"/>
              </a:rPr>
              <a:t>1</a:t>
            </a:r>
            <a:r>
              <a:rPr lang="es-ES_tradnl" b="1" dirty="0" smtClean="0"/>
              <a:t>-</a:t>
            </a:r>
            <a:r>
              <a:rPr lang="es-ES_tradnl" b="1" dirty="0" smtClean="0">
                <a:hlinkClick r:id="rId3" action="ppaction://hlinksldjump"/>
              </a:rPr>
              <a:t>3</a:t>
            </a: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286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a:bodyPr>
          <a:lstStyle/>
          <a:p>
            <a:pPr marL="457200" indent="-457200" algn="just">
              <a:buSzPct val="71000"/>
              <a:buFont typeface="+mj-lt"/>
              <a:buAutoNum type="arabicPeriod" startAt="282"/>
            </a:pPr>
            <a:r>
              <a:rPr lang="es-ES_tradnl" i="1" dirty="0" smtClean="0"/>
              <a:t>¿Conoce la Sagrada Escritura un camino para alcanzar la felicidad?</a:t>
            </a:r>
          </a:p>
          <a:p>
            <a:pPr marL="421200" indent="0">
              <a:buSzPct val="71000"/>
              <a:buNone/>
            </a:pPr>
            <a:r>
              <a:rPr lang="es-ES_tradnl" b="1" dirty="0" smtClean="0"/>
              <a:t>Somos felices confiando en las palabras de Jesús en las bienaventuranzas. [1716-1717]</a:t>
            </a:r>
          </a:p>
          <a:p>
            <a:pPr marL="421200" indent="0">
              <a:buSzPct val="71000"/>
              <a:buNone/>
            </a:pPr>
            <a:r>
              <a:rPr lang="es-ES_tradnl" dirty="0" smtClean="0"/>
              <a:t>El Evangelio es una promesa de felicidad para todas las personas que quieran recorrer los caminos de Dios. Especialmente en las bienaventuranzas (Mt 5,3-12) Jesús nos ha dicho concretamente que contaremos con una </a:t>
            </a:r>
            <a:r>
              <a:rPr lang="es-ES_tradnl" b="1" dirty="0" smtClean="0">
                <a:sym typeface="Wingdings 3"/>
              </a:rPr>
              <a:t></a:t>
            </a:r>
            <a:r>
              <a:rPr lang="es-ES_tradnl" b="1" dirty="0" smtClean="0">
                <a:hlinkClick r:id="rId2" action="ppaction://hlinkpres?slideindex=1&amp;slidetitle="/>
              </a:rPr>
              <a:t>BENDICIÓN</a:t>
            </a:r>
            <a:r>
              <a:rPr lang="es-ES_tradnl" dirty="0" smtClean="0"/>
              <a:t> infinita si seguimos su estilo de vida y buscamos la paz con un corazón limpio.</a:t>
            </a: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287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fontScale="70000" lnSpcReduction="20000"/>
          </a:bodyPr>
          <a:lstStyle/>
          <a:p>
            <a:pPr marL="457200" indent="-457200" algn="just">
              <a:buSzPct val="71000"/>
              <a:buFont typeface="+mj-lt"/>
              <a:buAutoNum type="arabicPeriod" startAt="283"/>
            </a:pPr>
            <a:r>
              <a:rPr lang="es-ES_tradnl" i="1" dirty="0" smtClean="0"/>
              <a:t>¿Qué dicen las bienaventuranzas?</a:t>
            </a:r>
          </a:p>
          <a:p>
            <a:pPr marL="421200" indent="0">
              <a:buSzPct val="71000"/>
              <a:buNone/>
            </a:pPr>
            <a:r>
              <a:rPr lang="es-ES_tradnl" b="1" dirty="0" smtClean="0"/>
              <a:t>Bienaventurados los pobres en el espíritu, porque de ellos es el reino de los cielos.</a:t>
            </a:r>
          </a:p>
          <a:p>
            <a:pPr marL="421200" indent="0">
              <a:buSzPct val="71000"/>
              <a:buNone/>
            </a:pPr>
            <a:r>
              <a:rPr lang="es-ES_tradnl" b="1" dirty="0" smtClean="0"/>
              <a:t>Bienaventurados los mansos, porque ellos heredarán la tierra.</a:t>
            </a:r>
          </a:p>
          <a:p>
            <a:pPr marL="421200" indent="0">
              <a:buSzPct val="71000"/>
              <a:buNone/>
            </a:pPr>
            <a:r>
              <a:rPr lang="es-ES_tradnl" b="1" dirty="0" smtClean="0"/>
              <a:t>Bienaventurados los que lloran, porque ellos serán consolados.</a:t>
            </a:r>
          </a:p>
          <a:p>
            <a:pPr marL="421200" indent="0">
              <a:buSzPct val="71000"/>
              <a:buNone/>
            </a:pPr>
            <a:r>
              <a:rPr lang="es-ES_tradnl" b="1" dirty="0" smtClean="0"/>
              <a:t>Bienaventurados los que tienen hambre y sed de la justicia, porque ellos quedarán saciados.</a:t>
            </a:r>
          </a:p>
          <a:p>
            <a:pPr marL="421200" indent="0">
              <a:buSzPct val="71000"/>
              <a:buNone/>
            </a:pPr>
            <a:r>
              <a:rPr lang="es-ES_tradnl" b="1" dirty="0" smtClean="0"/>
              <a:t>Bienaventurados los misericordiosos, porque ellos alcanzarán misericordia.</a:t>
            </a:r>
          </a:p>
          <a:p>
            <a:pPr marL="421200" indent="0">
              <a:buSzPct val="71000"/>
              <a:buNone/>
            </a:pPr>
            <a:r>
              <a:rPr lang="es-ES_tradnl" b="1" dirty="0" smtClean="0"/>
              <a:t>Bienaventurados los limpios de corazón, porque ellos verán a Dios.</a:t>
            </a:r>
          </a:p>
          <a:p>
            <a:pPr marL="421200" indent="0">
              <a:buSzPct val="71000"/>
              <a:buNone/>
            </a:pPr>
            <a:r>
              <a:rPr lang="es-ES_tradnl" b="1" dirty="0" smtClean="0"/>
              <a:t>Bienaventurados los que trabajan por la paz, porque serán ellos llamados hijos de Dios.</a:t>
            </a:r>
          </a:p>
          <a:p>
            <a:pPr marL="421200" indent="0">
              <a:buSzPct val="71000"/>
              <a:buNone/>
            </a:pPr>
            <a:r>
              <a:rPr lang="es-ES_tradnl" b="1" dirty="0" smtClean="0"/>
              <a:t>Bienaventurados los perseguidos por causa de la justicia, porque de ellos es el reino de los cielos.</a:t>
            </a:r>
          </a:p>
          <a:p>
            <a:pPr marL="421200" indent="0">
              <a:buSzPct val="71000"/>
              <a:buNone/>
            </a:pPr>
            <a:r>
              <a:rPr lang="es-ES_tradnl" b="1" dirty="0" smtClean="0"/>
              <a:t>Bienaventurados vosotros cuando os insulten y os persigan y os calumnien de cualquier modo por mi causa. Alegraos y regocijaos, porque vuestra recompensa será grande en el cielo. (Mt 5,3-12)</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288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lnSpcReduction="10000"/>
          </a:bodyPr>
          <a:lstStyle/>
          <a:p>
            <a:pPr marL="457200" indent="-457200">
              <a:buSzPct val="71000"/>
              <a:buFont typeface="+mj-lt"/>
              <a:buAutoNum type="arabicPeriod" startAt="284"/>
            </a:pPr>
            <a:r>
              <a:rPr lang="es-ES_tradnl" i="1" dirty="0" smtClean="0"/>
              <a:t>¿Por qué son tan importantes las bienaventuranzas?</a:t>
            </a:r>
          </a:p>
          <a:p>
            <a:pPr marL="421200" indent="0">
              <a:buSzPct val="71000"/>
              <a:buNone/>
            </a:pPr>
            <a:r>
              <a:rPr lang="es-ES_tradnl" b="1" dirty="0" smtClean="0"/>
              <a:t>Quien anhela el reino de Dios tiene en cuenta la lista de prioridades de Jesús: las bienaventuranzas. [1716-1717, 1725-1726]</a:t>
            </a:r>
          </a:p>
          <a:p>
            <a:pPr marL="421200" indent="0">
              <a:buSzPct val="71000"/>
              <a:buNone/>
            </a:pPr>
            <a:r>
              <a:rPr lang="es-ES_tradnl" dirty="0" smtClean="0"/>
              <a:t>Comenzando por Abraham, Dios ha hecho promesas a su pueblo. Jesús las retorna, amplía su validez hasta el cielo y las convierte en su propio programa de vida: el Hijo de Dios se hace pobre para compartir nuestra pobreza, se alegra con los que están alegres y llora con los que lloran (</a:t>
            </a:r>
            <a:r>
              <a:rPr lang="es-ES_tradnl" dirty="0" err="1" smtClean="0"/>
              <a:t>Rom</a:t>
            </a:r>
            <a:r>
              <a:rPr lang="es-ES_tradnl" dirty="0" smtClean="0"/>
              <a:t> 12,15); no recurre a la violencia, sino que ofrece la otra mejilla (Mt 5,39); tiene misericordia, siembra la paz y con ello muestra el camino más seguro hacia el cielo.</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289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fontScale="90000"/>
          </a:bodyPr>
          <a:lstStyle/>
          <a:p>
            <a:r>
              <a:rPr lang="es-ES" sz="2600" dirty="0" smtClean="0"/>
              <a:t>Segunda sección: La profesión de la fe cristiana</a:t>
            </a:r>
            <a:endParaRPr lang="es-ES" sz="2600" dirty="0"/>
          </a:p>
        </p:txBody>
      </p:sp>
      <p:sp>
        <p:nvSpPr>
          <p:cNvPr id="3" name="2 Marcador de contenido"/>
          <p:cNvSpPr>
            <a:spLocks noGrp="1"/>
          </p:cNvSpPr>
          <p:nvPr>
            <p:ph sz="quarter" idx="1"/>
          </p:nvPr>
        </p:nvSpPr>
        <p:spPr>
          <a:xfrm>
            <a:off x="457200" y="836712"/>
            <a:ext cx="7467600" cy="5472608"/>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457200" indent="-457200">
              <a:buFont typeface="+mj-lt"/>
              <a:buAutoNum type="arabicPeriod" startAt="27"/>
            </a:pPr>
            <a:r>
              <a:rPr lang="es-ES_tradnl" i="1" dirty="0" smtClean="0"/>
              <a:t>¿Cómo surgieron las profesiones de fe?</a:t>
            </a:r>
          </a:p>
          <a:p>
            <a:pPr marL="457200" indent="0">
              <a:buNone/>
            </a:pPr>
            <a:r>
              <a:rPr lang="es-ES_tradnl" b="1" dirty="0" smtClean="0"/>
              <a:t>Las profesiones de fe se remontan a Jesús, que mandó a sus discípulos que bautizaran. En el bautismo debían exigir a las personas la profesión de una determinada fe, en concreto la fe en el Padre, el Hijo y el Espíritu Santo (</a:t>
            </a:r>
            <a:r>
              <a:rPr lang="es-ES_tradnl" b="1" dirty="0" smtClean="0">
                <a:sym typeface="Wingdings 3"/>
              </a:rPr>
              <a:t></a:t>
            </a:r>
            <a:r>
              <a:rPr lang="es-ES_tradnl" b="1" dirty="0" smtClean="0">
                <a:hlinkClick r:id="rId2" action="ppaction://hlinkpres?slideindex=1&amp;slidetitle="/>
              </a:rPr>
              <a:t>TRINIDAD</a:t>
            </a:r>
            <a:r>
              <a:rPr lang="es-ES_tradnl" b="1" dirty="0" smtClean="0"/>
              <a:t>). [188-191]</a:t>
            </a:r>
          </a:p>
          <a:p>
            <a:pPr marL="457200" indent="0">
              <a:buNone/>
            </a:pPr>
            <a:r>
              <a:rPr lang="es-ES_tradnl" dirty="0" smtClean="0"/>
              <a:t>El germen de todas las fórmulas de fe posteriores es la fe en Jesús, el Señor, y el envío a la misión: «Id, pues, y haced discípulos a todos los pueblos, bautizándolos en el nombre del Padre y del Hijo y del Espíritu Santo» (Mt 28,19). Todas las profesiones de fe de la </a:t>
            </a:r>
            <a:r>
              <a:rPr lang="es-ES_tradnl" dirty="0" smtClean="0">
                <a:sym typeface="Wingdings 3"/>
              </a:rPr>
              <a:t></a:t>
            </a:r>
            <a:r>
              <a:rPr lang="es-ES_tradnl" dirty="0" smtClean="0"/>
              <a:t> </a:t>
            </a:r>
            <a:r>
              <a:rPr lang="es-ES_tradnl" dirty="0" smtClean="0">
                <a:hlinkClick r:id="rId2" action="ppaction://hlinkpres?slideindex=1&amp;slidetitle="/>
              </a:rPr>
              <a:t>IGLESIA</a:t>
            </a:r>
            <a:r>
              <a:rPr lang="es-ES_tradnl" dirty="0" smtClean="0"/>
              <a:t> son desarrollo de la fe en este Dios trinitario. Comienzan con la confesión de la fe en el </a:t>
            </a:r>
            <a:r>
              <a:rPr lang="es-ES_tradnl" i="1" dirty="0" smtClean="0"/>
              <a:t>Padre, </a:t>
            </a:r>
            <a:r>
              <a:rPr lang="es-ES_tradnl" dirty="0" smtClean="0"/>
              <a:t>Creador y quien sostiene el mundo, se refieren luego al </a:t>
            </a:r>
            <a:r>
              <a:rPr lang="es-ES_tradnl" i="1" dirty="0" smtClean="0"/>
              <a:t>Hijo, </a:t>
            </a:r>
            <a:r>
              <a:rPr lang="es-ES_tradnl" dirty="0" smtClean="0"/>
              <a:t>por quien el mundo y nosotros mismos hemos encontrado la salvación, y desembocan en la confesión de fe en el </a:t>
            </a:r>
            <a:r>
              <a:rPr lang="es-ES_tradnl" i="1" dirty="0" smtClean="0"/>
              <a:t>Espíritu Santo, </a:t>
            </a:r>
            <a:r>
              <a:rPr lang="es-ES_tradnl" dirty="0" smtClean="0"/>
              <a:t>la persona divina por quien se da la presencia de Dios en la Iglesia y en el mundo.</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29</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a:buSzPct val="71000"/>
              <a:buFont typeface="+mj-lt"/>
              <a:buAutoNum type="arabicPeriod" startAt="285"/>
            </a:pPr>
            <a:r>
              <a:rPr lang="es-ES_tradnl" i="1" dirty="0" smtClean="0"/>
              <a:t>¿Qué es la bienaventuranza eterna?</a:t>
            </a:r>
          </a:p>
          <a:p>
            <a:pPr marL="421200" indent="0">
              <a:buSzPct val="71000"/>
              <a:buNone/>
            </a:pPr>
            <a:r>
              <a:rPr lang="es-ES_tradnl" b="1" dirty="0" smtClean="0"/>
              <a:t>La bienaventuranza eterna es contemplar a Dios y ser introducido en la bienaventuranza de Dios. [1720-1724,1729]</a:t>
            </a:r>
          </a:p>
          <a:p>
            <a:pPr marL="421200" indent="0">
              <a:buSzPct val="71000"/>
              <a:buNone/>
            </a:pPr>
            <a:r>
              <a:rPr lang="es-ES_tradnl" dirty="0" smtClean="0"/>
              <a:t>En Dios Padre, Hijo y Espíritu Santo hay vida, alegría y comunión sin fin. Ser introducido allí será una felicidad inconcebible e ilimitada para nosotros los hombres. Esta felicidad es puro don de la gracia de Dios, porque nosotros los hombres no podemos ni producirla por nosotros mismos ni captarla en su grandeza. Dios quiere que nosotros optemos por nuestra felicidad; libremente debemos elegir a Dios, amarle sobre todas las cosas, hacer el bien y evitar el mal con todas nuestras fuerzas. </a:t>
            </a:r>
            <a:r>
              <a:rPr lang="es-ES_tradnl" b="1" dirty="0" smtClean="0">
                <a:sym typeface="Wingdings 3"/>
              </a:rPr>
              <a:t></a:t>
            </a:r>
            <a:r>
              <a:rPr lang="es-ES_tradnl" dirty="0" smtClean="0">
                <a:hlinkClick r:id="rId2" action="ppaction://hlinksldjump"/>
              </a:rPr>
              <a:t>52</a:t>
            </a:r>
            <a:r>
              <a:rPr lang="es-ES_tradnl" dirty="0" smtClean="0"/>
              <a:t>,</a:t>
            </a:r>
            <a:r>
              <a:rPr lang="es-ES_tradnl" dirty="0" smtClean="0">
                <a:hlinkClick r:id="rId3" action="ppaction://hlinksldjump"/>
              </a:rPr>
              <a:t>156</a:t>
            </a:r>
            <a:r>
              <a:rPr lang="es-ES_tradnl" dirty="0" smtClean="0"/>
              <a:t>-</a:t>
            </a:r>
            <a:r>
              <a:rPr lang="es-ES_tradnl" dirty="0" smtClean="0">
                <a:hlinkClick r:id="rId4" action="ppaction://hlinksldjump"/>
              </a:rPr>
              <a:t>158</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290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a:bodyPr>
          <a:lstStyle/>
          <a:p>
            <a:pPr marL="457200" indent="-457200">
              <a:buSzPct val="71000"/>
              <a:buFont typeface="+mj-lt"/>
              <a:buAutoNum type="arabicPeriod" startAt="286"/>
            </a:pPr>
            <a:r>
              <a:rPr lang="es-ES_tradnl" i="1" dirty="0" smtClean="0"/>
              <a:t>¿Qué es la libertad y</a:t>
            </a:r>
            <a:r>
              <a:rPr lang="es-ES_tradnl" dirty="0" smtClean="0"/>
              <a:t> </a:t>
            </a:r>
            <a:r>
              <a:rPr lang="es-ES_tradnl" i="1" dirty="0" smtClean="0"/>
              <a:t>para qué sirve?</a:t>
            </a:r>
          </a:p>
          <a:p>
            <a:pPr marL="421200" indent="0">
              <a:buSzPct val="71000"/>
              <a:buNone/>
            </a:pPr>
            <a:r>
              <a:rPr lang="es-ES_tradnl" b="1" dirty="0" smtClean="0"/>
              <a:t>La libertad es el poder que Dios nos ha regalado para poder actuar por nosotros mismos; quien es libre ya no actúa determinado por otro. [1730-1733,1743-1744]</a:t>
            </a:r>
          </a:p>
          <a:p>
            <a:pPr marL="421200" indent="0">
              <a:buSzPct val="71000"/>
              <a:buNone/>
            </a:pPr>
            <a:r>
              <a:rPr lang="es-ES_tradnl" dirty="0" smtClean="0"/>
              <a:t>Dios nos ha creado como seres libres y quiere nuestra libertad para que podamos optar de corazón por el bien, también por el supremo «bien», es decir, Dios. Cuanto más hacemos el bien tanto más libres nos volvemos. </a:t>
            </a:r>
            <a:r>
              <a:rPr lang="es-ES_tradnl" b="1" dirty="0" smtClean="0">
                <a:sym typeface="Wingdings 3"/>
              </a:rPr>
              <a:t></a:t>
            </a:r>
            <a:r>
              <a:rPr lang="es-ES_tradnl" dirty="0" smtClean="0">
                <a:sym typeface="Wingdings 3"/>
                <a:hlinkClick r:id="rId2" action="ppaction://hlinksldjump"/>
              </a:rPr>
              <a:t>51</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291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lnSpcReduction="10000"/>
          </a:bodyPr>
          <a:lstStyle/>
          <a:p>
            <a:pPr marL="457200" indent="-457200">
              <a:buSzPct val="71000"/>
              <a:buFont typeface="+mj-lt"/>
              <a:buAutoNum type="arabicPeriod" startAt="287"/>
            </a:pPr>
            <a:r>
              <a:rPr lang="es-ES_tradnl" i="1" dirty="0" smtClean="0"/>
              <a:t>¿No consiste precisamente la «libertad» en poder decidirse también por el mal?</a:t>
            </a:r>
          </a:p>
          <a:p>
            <a:pPr marL="421200" indent="0">
              <a:buSzPct val="71000"/>
              <a:buNone/>
            </a:pPr>
            <a:r>
              <a:rPr lang="es-ES_tradnl" b="1" dirty="0" smtClean="0"/>
              <a:t>El mal sólo es aparentemente digno de interés y decidirse por el mal sólo hace libre en apariencia. El mal no da la felicidad, sino que nos priva del verdadero bien; nos ata a algo carente de valor y al final destruye toda nuestra libertad. [1730-1733, 1743-1744]</a:t>
            </a:r>
          </a:p>
          <a:p>
            <a:pPr marL="421200" indent="0">
              <a:buSzPct val="71000"/>
              <a:buNone/>
            </a:pPr>
            <a:r>
              <a:rPr lang="es-ES_tradnl" dirty="0" smtClean="0"/>
              <a:t>Esto lo vemos en la adicción. En ella un hombre vende su libertad a cambio de algo que le parece bueno. En realidad se convierte en esclavo. El hombre es perfectamente libre cuando dice siempre sí al bien; cuando ninguna adicción, ninguna costumbre, le impiden elegir y hacer lo que es justo y bueno. La decisión por el bien es siempre una decisión orientada a Dios. </a:t>
            </a:r>
            <a:r>
              <a:rPr lang="es-ES_tradnl" b="1" dirty="0" smtClean="0">
                <a:sym typeface="Wingdings 3"/>
              </a:rPr>
              <a:t></a:t>
            </a:r>
            <a:r>
              <a:rPr lang="es-ES_tradnl" dirty="0" smtClean="0">
                <a:sym typeface="Wingdings 3"/>
                <a:hlinkClick r:id="rId2" action="ppaction://hlinksldjump"/>
              </a:rPr>
              <a:t>51</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292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fontScale="92500" lnSpcReduction="10000"/>
          </a:bodyPr>
          <a:lstStyle/>
          <a:p>
            <a:pPr marL="457200" indent="-457200">
              <a:buSzPct val="71000"/>
              <a:buFont typeface="+mj-lt"/>
              <a:buAutoNum type="arabicPeriod" startAt="288"/>
            </a:pPr>
            <a:r>
              <a:rPr lang="es-ES_tradnl" i="1" dirty="0" smtClean="0"/>
              <a:t>¿Es responsable el hombre de todo lo que hace?</a:t>
            </a:r>
          </a:p>
          <a:p>
            <a:pPr marL="421200" indent="0">
              <a:buSzPct val="71000"/>
              <a:buNone/>
            </a:pPr>
            <a:r>
              <a:rPr lang="es-ES_tradnl" b="1" dirty="0" smtClean="0"/>
              <a:t>El hombre es responsable de todo lo que hace conscientemente y por propia voluntad. [1734-1737,1745-1746]</a:t>
            </a:r>
          </a:p>
          <a:p>
            <a:pPr marL="421200" indent="0">
              <a:buSzPct val="71000"/>
              <a:buNone/>
            </a:pPr>
            <a:r>
              <a:rPr lang="es-ES_tradnl" dirty="0" smtClean="0"/>
              <a:t>No se puede hacer a nadie (plenamente) responsable de algo que ha hecho a la fuerza, por miedo, ignorancia, bajo la influencia de drogas o por la fuerza de malas costumbres. Cuanto más sabe un hombre del bien y más se entrena en la práctica del mismo, tanto más se aleja de la esclavitud del pecado (</a:t>
            </a:r>
            <a:r>
              <a:rPr lang="es-ES_tradnl" dirty="0" err="1" smtClean="0"/>
              <a:t>Rom</a:t>
            </a:r>
            <a:r>
              <a:rPr lang="es-ES_tradnl" dirty="0" smtClean="0"/>
              <a:t> 6,17; 1 </a:t>
            </a:r>
            <a:r>
              <a:rPr lang="es-ES_tradnl" dirty="0" err="1" smtClean="0"/>
              <a:t>Cor</a:t>
            </a:r>
            <a:r>
              <a:rPr lang="es-ES_tradnl" dirty="0" smtClean="0"/>
              <a:t> 7,22). Dios sueña con este tipo de personas libres, que pueden asumir la responsabilidad de sí mismos, de su entorno y de toda la tierra. Pero el amor misericordioso de Dios también pertenece a quienes no son libres; todos los días les brinda la posibilidad de dejarse liberar para ser libres.</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293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fontScale="92500" lnSpcReduction="10000"/>
          </a:bodyPr>
          <a:lstStyle/>
          <a:p>
            <a:pPr marL="457200" indent="-457200">
              <a:buSzPct val="71000"/>
              <a:buFont typeface="+mj-lt"/>
              <a:buAutoNum type="arabicPeriod" startAt="289"/>
            </a:pPr>
            <a:r>
              <a:rPr lang="es-ES_tradnl" dirty="0" smtClean="0"/>
              <a:t>¿ </a:t>
            </a:r>
            <a:r>
              <a:rPr lang="es-ES_tradnl" i="1" dirty="0" smtClean="0"/>
              <a:t>Hay que dejar al hombre actuar según su voluntad aunque se decida por el mal?</a:t>
            </a:r>
          </a:p>
          <a:p>
            <a:pPr marL="421200" indent="0">
              <a:buSzPct val="71000"/>
              <a:buNone/>
            </a:pPr>
            <a:r>
              <a:rPr lang="es-ES_tradnl" b="1" dirty="0" smtClean="0"/>
              <a:t>El ejercicio de la libertad es un derecho original de la dignidad humana; la libertad del individuo sólo puede ser limitada por las leyes civiles cuando mediante el ejercicio de su libertad lesione la dignidad y la libertad de los demás. [1738, 1740]</a:t>
            </a:r>
          </a:p>
          <a:p>
            <a:pPr marL="421200" indent="0">
              <a:buSzPct val="71000"/>
              <a:buNone/>
            </a:pPr>
            <a:r>
              <a:rPr lang="es-ES_tradnl" dirty="0" smtClean="0"/>
              <a:t>La libertad no sería tal libertad si no incluyera la libertad de elegir también lo equivocado. Se atentaría contra la dignidad de una persona si no se respetara su libertad. Una de las tareas centrales del Estado es proteger los derechos de libertad de todos sus ciudadanos (libertad de religión, de reunión y asociación, de opinión, de ejercicio profesional, etc.). La libertad de cada uno es el límite para la libertad del otro.</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294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fontScale="92500" lnSpcReduction="20000"/>
          </a:bodyPr>
          <a:lstStyle/>
          <a:p>
            <a:pPr marL="457200" indent="-457200">
              <a:buSzPct val="71000"/>
              <a:buFont typeface="+mj-lt"/>
              <a:buAutoNum type="arabicPeriod" startAt="290"/>
            </a:pPr>
            <a:r>
              <a:rPr lang="es-ES_tradnl" i="1" dirty="0" smtClean="0"/>
              <a:t>¿Cómo nos ayuda Dios a llegar a ser hombres libres?</a:t>
            </a:r>
          </a:p>
          <a:p>
            <a:pPr marL="421200" indent="0">
              <a:buSzPct val="71000"/>
              <a:buNone/>
            </a:pPr>
            <a:r>
              <a:rPr lang="es-ES_tradnl" b="1" dirty="0" smtClean="0"/>
              <a:t>Cristo quiere que nosotros, «liberados para la libertad» (</a:t>
            </a:r>
            <a:r>
              <a:rPr lang="es-ES_tradnl" b="1" dirty="0" err="1" smtClean="0"/>
              <a:t>Gál</a:t>
            </a:r>
            <a:r>
              <a:rPr lang="es-ES_tradnl" b="1" dirty="0" smtClean="0"/>
              <a:t> 5,1), seamos capaces de amar fraternalmente. Por eso nos da el Espíritu Santo, que nos hace libres e independientes de los poderes de este mundo, y nos fortalece para una vida de amor y de responsabilidad. [1739-1742,1748]</a:t>
            </a:r>
          </a:p>
          <a:p>
            <a:pPr marL="421200" indent="0">
              <a:buSzPct val="71000"/>
              <a:buNone/>
            </a:pPr>
            <a:r>
              <a:rPr lang="es-ES_tradnl" dirty="0" smtClean="0"/>
              <a:t>Cuanto más pecamos, tanto más pensamos sólo en nosotros mismos, tanto peor podemos desarrollarnos libremente. En el pecado nos volvemos además inútiles para hacer el bien y vivir el amor. El Espíritu Santo, que ha sido derramado en nuestros corazones, nos concede un corazón lleno de amor a Dios y a los hombres, Percibimos al Espíritu Santo como el poder que nos conduce a la libertad interior, que nos abre al amor y que nos hace instrumentos cada vez mejores para el bien y el amor. </a:t>
            </a:r>
            <a:r>
              <a:rPr lang="es-ES_tradnl" b="1" dirty="0" smtClean="0">
                <a:sym typeface="Wingdings 3"/>
              </a:rPr>
              <a:t></a:t>
            </a:r>
            <a:r>
              <a:rPr lang="es-ES_tradnl" dirty="0" smtClean="0">
                <a:hlinkClick r:id="rId2" action="ppaction://hlinksldjump"/>
              </a:rPr>
              <a:t>120</a:t>
            </a:r>
            <a:r>
              <a:rPr lang="es-ES_tradnl" dirty="0" smtClean="0"/>
              <a:t>,</a:t>
            </a:r>
            <a:r>
              <a:rPr lang="es-ES_tradnl" dirty="0" smtClean="0">
                <a:hlinkClick r:id="rId3" action="ppaction://hlinksldjump"/>
              </a:rPr>
              <a:t>310</a:t>
            </a:r>
            <a:r>
              <a:rPr lang="es-ES_tradnl" dirty="0" smtClean="0"/>
              <a:t>-</a:t>
            </a:r>
            <a:r>
              <a:rPr lang="es-ES_tradnl" dirty="0" smtClean="0">
                <a:hlinkClick r:id="rId4" action="ppaction://hlinksldjump"/>
              </a:rPr>
              <a:t>311</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295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fontScale="77500" lnSpcReduction="20000"/>
          </a:bodyPr>
          <a:lstStyle/>
          <a:p>
            <a:pPr marL="457200" indent="-457200">
              <a:buSzPct val="71000"/>
              <a:buFont typeface="+mj-lt"/>
              <a:buAutoNum type="arabicPeriod" startAt="291"/>
            </a:pPr>
            <a:r>
              <a:rPr lang="es-ES_tradnl" i="1" dirty="0" smtClean="0"/>
              <a:t>¿Cómo puede un hombre distinguir si sus actos son buenos o son malos?</a:t>
            </a:r>
          </a:p>
          <a:p>
            <a:pPr marL="421200" indent="0">
              <a:buSzPct val="71000"/>
              <a:buNone/>
            </a:pPr>
            <a:r>
              <a:rPr lang="es-ES_tradnl" b="1" dirty="0" smtClean="0"/>
              <a:t>El hombre está en condiciones de distinguir las acciones buenas de las malas ejercitando su inteligencia y siguiendo la voz de su conciencia. [1749-1754,1757-1758]</a:t>
            </a:r>
          </a:p>
          <a:p>
            <a:pPr marL="421200" indent="0">
              <a:buSzPct val="71000"/>
              <a:buNone/>
            </a:pPr>
            <a:r>
              <a:rPr lang="es-ES_tradnl" dirty="0" smtClean="0"/>
              <a:t>Para poder distinguir mejor las acciones buenas de las malas existen las siguientes directrices:</a:t>
            </a:r>
          </a:p>
          <a:p>
            <a:pPr marL="421200" indent="0">
              <a:buSzPct val="71000"/>
              <a:buNone/>
            </a:pPr>
            <a:r>
              <a:rPr lang="es-ES_tradnl" dirty="0" smtClean="0"/>
              <a:t>1. Lo </a:t>
            </a:r>
            <a:r>
              <a:rPr lang="es-ES_tradnl" i="1" dirty="0" smtClean="0"/>
              <a:t>que hago </a:t>
            </a:r>
            <a:r>
              <a:rPr lang="es-ES_tradnl" dirty="0" smtClean="0"/>
              <a:t>debe ser bueno; no es suficiente con una buena intención. Atracar un banco es siempre malo, aunque se cometa el atraco con la buena intención de dar el dinero a gente pobre.</a:t>
            </a:r>
          </a:p>
          <a:p>
            <a:pPr marL="421200" indent="0">
              <a:buSzPct val="71000"/>
              <a:buNone/>
            </a:pPr>
            <a:r>
              <a:rPr lang="es-ES_tradnl" dirty="0" smtClean="0"/>
              <a:t>2. Aunque la acción sea realmente buena, </a:t>
            </a:r>
            <a:r>
              <a:rPr lang="es-ES_tradnl" i="1" dirty="0" smtClean="0"/>
              <a:t>la mala intención </a:t>
            </a:r>
            <a:r>
              <a:rPr lang="es-ES_tradnl" dirty="0" smtClean="0"/>
              <a:t>con la que </a:t>
            </a:r>
            <a:r>
              <a:rPr lang="es-ES_tradnl" i="1" dirty="0" smtClean="0"/>
              <a:t>llevo </a:t>
            </a:r>
            <a:r>
              <a:rPr lang="es-ES_tradnl" dirty="0" smtClean="0"/>
              <a:t>a cabo el bien convierte en mala toda la acción. Si acompaño a una señora mayor y la ayudo a entrar en su casa, lo que hago es una buena acción. Pero si lo hago únicamente para preparar un futuro robo, toda la acción se convierte en un acto malo.</a:t>
            </a:r>
          </a:p>
          <a:p>
            <a:pPr marL="421200" indent="0">
              <a:buSzPct val="71000"/>
              <a:buNone/>
            </a:pPr>
            <a:r>
              <a:rPr lang="es-ES_tradnl" dirty="0" smtClean="0"/>
              <a:t>3. Las circunstancias bajo las que actúa una persona pueden disminuir la responsabilidad, pero no cambian nada del carácter bueno o malo de una acción. </a:t>
            </a:r>
            <a:r>
              <a:rPr lang="es-ES_tradnl" b="1" dirty="0" smtClean="0">
                <a:sym typeface="Wingdings 3"/>
              </a:rPr>
              <a:t></a:t>
            </a:r>
            <a:r>
              <a:rPr lang="es-ES_tradnl" dirty="0" smtClean="0">
                <a:hlinkClick r:id="rId2" action="ppaction://hlinksldjump"/>
              </a:rPr>
              <a:t>295</a:t>
            </a:r>
            <a:r>
              <a:rPr lang="es-ES_tradnl" dirty="0" smtClean="0"/>
              <a:t>-</a:t>
            </a:r>
            <a:r>
              <a:rPr lang="es-ES_tradnl" dirty="0" smtClean="0">
                <a:hlinkClick r:id="rId3" action="ppaction://hlinksldjump"/>
              </a:rPr>
              <a:t>297</a:t>
            </a:r>
            <a:r>
              <a:rPr lang="es-ES_tradnl" dirty="0" smtClean="0"/>
              <a:t> </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296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a:bodyPr>
          <a:lstStyle/>
          <a:p>
            <a:pPr marL="457200" indent="-457200">
              <a:buSzPct val="71000"/>
              <a:buFont typeface="+mj-lt"/>
              <a:buAutoNum type="arabicPeriod" startAt="292"/>
            </a:pPr>
            <a:r>
              <a:rPr lang="es-ES_tradnl" i="1" dirty="0" smtClean="0"/>
              <a:t>¿Se puede hacer algo malo para que de ello se derive algo bueno?</a:t>
            </a:r>
          </a:p>
          <a:p>
            <a:pPr marL="421200" indent="0">
              <a:buSzPct val="71000"/>
              <a:buNone/>
            </a:pPr>
            <a:r>
              <a:rPr lang="es-ES_tradnl" b="1" dirty="0" smtClean="0"/>
              <a:t>No, nunca se puede hacer algo malo o aceptar el mal para que de ello resulte algo bueno. A veces no nos queda más remedio que aceptar el mal menor para evitar un mal mayor. [1755-1756,1759-1761]</a:t>
            </a:r>
          </a:p>
          <a:p>
            <a:pPr marL="421200" indent="0">
              <a:buSzPct val="71000"/>
              <a:buNone/>
            </a:pPr>
            <a:r>
              <a:rPr lang="es-ES_tradnl" dirty="0" smtClean="0"/>
              <a:t>El fin no justifica los medios. Es erróneo utilizar embriones para la investigación con células madre, incluso si con ello se pudieran alcanzar logros radicales en la medicina. Es erróneo pretender «ayudar» a la </a:t>
            </a:r>
            <a:r>
              <a:rPr lang="es-ES_tradnl" i="1" dirty="0" smtClean="0"/>
              <a:t>víctima </a:t>
            </a:r>
            <a:r>
              <a:rPr lang="es-ES_tradnl" dirty="0" smtClean="0"/>
              <a:t>de una violación con el aborto del niño. </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297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a:bodyPr>
          <a:lstStyle/>
          <a:p>
            <a:pPr marL="457200" indent="-457200">
              <a:buSzPct val="71000"/>
              <a:buFont typeface="+mj-lt"/>
              <a:buAutoNum type="arabicPeriod" startAt="293"/>
            </a:pPr>
            <a:r>
              <a:rPr lang="es-ES_tradnl" i="1" dirty="0" smtClean="0"/>
              <a:t>¿Para qué nos ha dado Dios las pasiones?</a:t>
            </a:r>
          </a:p>
          <a:p>
            <a:pPr marL="421200" indent="0">
              <a:buSzPct val="71000"/>
              <a:buNone/>
            </a:pPr>
            <a:r>
              <a:rPr lang="es-ES_tradnl" b="1" dirty="0" smtClean="0"/>
              <a:t>Las pasiones existen para que, por medio de emociones fuertes y percepciones claras de lo justo seamos atraídos hacia el bien y rechacemos el mal. [1762-1766,1771-1772]</a:t>
            </a:r>
          </a:p>
          <a:p>
            <a:pPr marL="421200" indent="0">
              <a:buSzPct val="71000"/>
              <a:buNone/>
            </a:pPr>
            <a:r>
              <a:rPr lang="es-ES_tradnl" dirty="0" smtClean="0"/>
              <a:t>Dios ha hecho al hombre de tal modo que pueda amar y odiar, desear algo o despreciarlo, ser atraído por algunas cosas y tener miedo ante otras, que esté lleno de alegría, de tristeza o de ira. En el fondo de su corazón el hombre siempre ama el bien y odia el mal, o lo que considera como tal.</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298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lnSpcReduction="10000"/>
          </a:bodyPr>
          <a:lstStyle/>
          <a:p>
            <a:pPr marL="457200" indent="-457200">
              <a:buSzPct val="71000"/>
              <a:buFont typeface="+mj-lt"/>
              <a:buAutoNum type="arabicPeriod" startAt="294"/>
            </a:pPr>
            <a:r>
              <a:rPr lang="es-ES_tradnl" i="1" dirty="0" smtClean="0"/>
              <a:t>¿Es pecador quien experimenta en sí mismo pasiones fuertes?</a:t>
            </a:r>
          </a:p>
          <a:p>
            <a:pPr marL="421200" indent="0">
              <a:buSzPct val="71000"/>
              <a:buNone/>
            </a:pPr>
            <a:r>
              <a:rPr lang="es-ES_tradnl" b="1" dirty="0" smtClean="0"/>
              <a:t>No, las pasiones pueden ser muy valiosas. Sólo por una mala orientación, las pasiones, que están pensadas para la realización vigorosa del bien, se convierten en colaboradoras del mal. [1767-1770, 1773-1775]</a:t>
            </a:r>
          </a:p>
          <a:p>
            <a:pPr marL="421200" indent="0">
              <a:buSzPct val="71000"/>
              <a:buNone/>
            </a:pPr>
            <a:r>
              <a:rPr lang="es-ES_tradnl" dirty="0" smtClean="0"/>
              <a:t>Las pasiones que se orientan al bien se convierten en </a:t>
            </a:r>
            <a:r>
              <a:rPr lang="es-ES_tradnl" i="1" dirty="0" smtClean="0"/>
              <a:t>virtudes </a:t>
            </a:r>
            <a:r>
              <a:rPr lang="es-ES_tradnl" dirty="0" smtClean="0"/>
              <a:t>por medio del discernimiento de la razón. Son entonces las propulsoras de una vida de lucha en pro del amor y la justicia. Las pasiones que dominan al hombre, oscureciendo la luz de la razón, y le privan de su libertad y le empujan al mal se llaman </a:t>
            </a:r>
            <a:r>
              <a:rPr lang="es-ES_tradnl" i="1" dirty="0" smtClean="0"/>
              <a:t>vicios.</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299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580926"/>
          </a:xfrm>
        </p:spPr>
        <p:txBody>
          <a:bodyPr>
            <a:normAutofit/>
          </a:bodyPr>
          <a:lstStyle/>
          <a:p>
            <a:r>
              <a:rPr lang="es-ES" sz="2600" dirty="0" smtClean="0"/>
              <a:t>Primera sección: ¿Por qué podemos creer?</a:t>
            </a:r>
            <a:endParaRPr lang="es-ES" sz="2600" dirty="0"/>
          </a:p>
        </p:txBody>
      </p:sp>
      <p:sp>
        <p:nvSpPr>
          <p:cNvPr id="3" name="2 Marcador de contenido"/>
          <p:cNvSpPr>
            <a:spLocks noGrp="1"/>
          </p:cNvSpPr>
          <p:nvPr>
            <p:ph sz="quarter" idx="1"/>
          </p:nvPr>
        </p:nvSpPr>
        <p:spPr>
          <a:xfrm>
            <a:off x="457200" y="836712"/>
            <a:ext cx="7467600" cy="5637240"/>
          </a:xfrm>
          <a:solidFill>
            <a:srgbClr val="FAFA78"/>
          </a:solidFill>
        </p:spPr>
        <p:txBody>
          <a:bodyPr lIns="0" tIns="0" rIns="0" bIns="0">
            <a:normAutofit fontScale="92500" lnSpcReduction="10000"/>
          </a:bodyPr>
          <a:lstStyle/>
          <a:p>
            <a:pPr marL="457200" indent="-457200">
              <a:buFont typeface="+mj-lt"/>
              <a:buAutoNum type="arabicPeriod"/>
            </a:pPr>
            <a:r>
              <a:rPr lang="es-ES_tradnl" i="1" dirty="0" smtClean="0"/>
              <a:t>¿Para qué estamos en la tierra?</a:t>
            </a:r>
          </a:p>
          <a:p>
            <a:pPr marL="457200" indent="0">
              <a:buNone/>
            </a:pPr>
            <a:r>
              <a:rPr lang="es-ES_tradnl" b="1" dirty="0" smtClean="0"/>
              <a:t>Estamos en la tierra para conocer y amar a Dios, para hacer el bien según su voluntad y para ir un día al cielo. [1-3, 358]</a:t>
            </a:r>
          </a:p>
          <a:p>
            <a:pPr marL="457200" indent="0">
              <a:buNone/>
            </a:pPr>
            <a:r>
              <a:rPr lang="es-ES_tradnl" dirty="0" smtClean="0"/>
              <a:t>Ser hombre quiere decir: venir de Dios e ir hacia Dios. Tenemos un origen más remoto que nuestros padres. Venimos de Dios, en quien reside toda la felicidad del Cielo y de la Tierra, y somos esperados en su bienaven­turanza eterna e ilimitada. Mientras tanto </a:t>
            </a:r>
            <a:r>
              <a:rPr lang="es-ES_tradnl" i="1" dirty="0" smtClean="0"/>
              <a:t>vivimos </a:t>
            </a:r>
            <a:r>
              <a:rPr lang="es-ES_tradnl" dirty="0" smtClean="0"/>
              <a:t>en la tierra. A </a:t>
            </a:r>
            <a:r>
              <a:rPr lang="es-ES_tradnl" i="1" dirty="0" smtClean="0"/>
              <a:t>veces </a:t>
            </a:r>
            <a:r>
              <a:rPr lang="es-ES_tradnl" dirty="0" smtClean="0"/>
              <a:t>experimentamos la cercanía de nuestro Creador, con frecuencia no experimentamos nada en absoluto. Para que podamos encontrar el camino a casa, Dios nos ha enviado a su Hijo, que nos ha liberado del pecado, nos ha salvado de todo mal y nos conduce infaliblemente a la verdadera vida. Él es «el camino y la verdad y la vida» (</a:t>
            </a:r>
            <a:r>
              <a:rPr lang="es-ES_tradnl" dirty="0" err="1" smtClean="0"/>
              <a:t>Jn</a:t>
            </a:r>
            <a:r>
              <a:rPr lang="es-ES_tradnl" dirty="0" smtClean="0"/>
              <a:t> 14,6). 	</a:t>
            </a:r>
            <a:r>
              <a:rPr lang="es-ES_tradnl" dirty="0" smtClean="0">
                <a:sym typeface="Wingdings 3"/>
              </a:rPr>
              <a:t></a:t>
            </a:r>
            <a:r>
              <a:rPr lang="es-ES_tradnl" dirty="0" smtClean="0">
                <a:hlinkClick r:id="rId2" action="ppaction://hlinksldjump"/>
              </a:rPr>
              <a:t>285</a:t>
            </a:r>
            <a:endParaRPr lang="es-ES" dirty="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fontScale="90000"/>
          </a:bodyPr>
          <a:lstStyle/>
          <a:p>
            <a:r>
              <a:rPr lang="es-ES" sz="2600" dirty="0" smtClean="0"/>
              <a:t>Segunda sección: La profesión de la fe cristiana</a:t>
            </a:r>
            <a:endParaRPr lang="es-ES" sz="2600" dirty="0"/>
          </a:p>
        </p:txBody>
      </p:sp>
      <p:sp>
        <p:nvSpPr>
          <p:cNvPr id="3" name="2 Marcador de contenido"/>
          <p:cNvSpPr>
            <a:spLocks noGrp="1"/>
          </p:cNvSpPr>
          <p:nvPr>
            <p:ph sz="quarter" idx="1"/>
          </p:nvPr>
        </p:nvSpPr>
        <p:spPr>
          <a:xfrm>
            <a:off x="457200" y="836712"/>
            <a:ext cx="7467600" cy="5472608"/>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457200" indent="-457200">
              <a:buFont typeface="+mj-lt"/>
              <a:buAutoNum type="arabicPeriod" startAt="28"/>
            </a:pPr>
            <a:r>
              <a:rPr lang="es-ES_tradnl" i="1" dirty="0" smtClean="0"/>
              <a:t>¿Qué dice la fórmula de fe de los apóstoles?</a:t>
            </a:r>
          </a:p>
          <a:p>
            <a:pPr marL="421200" indent="0">
              <a:buNone/>
            </a:pPr>
            <a:r>
              <a:rPr lang="es-ES_tradnl" dirty="0" smtClean="0"/>
              <a:t>Creo en Dios, Padre Todopoderoso, Creador del cielo y de la tierra. </a:t>
            </a:r>
            <a:endParaRPr lang="es-ES" dirty="0" smtClean="0"/>
          </a:p>
          <a:p>
            <a:pPr marL="421200" indent="0">
              <a:buNone/>
            </a:pPr>
            <a:r>
              <a:rPr lang="es-ES_tradnl" dirty="0" smtClean="0"/>
              <a:t>Creo en Jesucristo, su único Hijo, Nuestro Señor, </a:t>
            </a:r>
            <a:endParaRPr lang="es-ES" dirty="0" smtClean="0"/>
          </a:p>
          <a:p>
            <a:pPr marL="421200" indent="0">
              <a:buNone/>
            </a:pPr>
            <a:r>
              <a:rPr lang="es-ES_tradnl" dirty="0" smtClean="0"/>
              <a:t>que fue concebido por obra y gracia del Espíritu Santo, nació de Santa María Virgen, </a:t>
            </a:r>
            <a:endParaRPr lang="es-ES" dirty="0" smtClean="0"/>
          </a:p>
          <a:p>
            <a:pPr marL="421200" indent="0">
              <a:buNone/>
            </a:pPr>
            <a:r>
              <a:rPr lang="es-ES_tradnl" dirty="0" smtClean="0"/>
              <a:t>padeció bajo el poder de Poncio Pilato, fue crucificado, muerto y sepultado, descendió a los infiernos, </a:t>
            </a:r>
            <a:endParaRPr lang="es-ES" dirty="0" smtClean="0"/>
          </a:p>
          <a:p>
            <a:pPr marL="421200" indent="0">
              <a:buNone/>
            </a:pPr>
            <a:r>
              <a:rPr lang="es-ES_tradnl" dirty="0" smtClean="0"/>
              <a:t>al tercer día resucitó de entre los muertos, </a:t>
            </a:r>
            <a:endParaRPr lang="es-ES" dirty="0" smtClean="0"/>
          </a:p>
          <a:p>
            <a:pPr marL="421200" indent="0">
              <a:buNone/>
            </a:pPr>
            <a:r>
              <a:rPr lang="es-ES_tradnl" dirty="0" smtClean="0"/>
              <a:t>subió a los cielos y está sentado a la derecha de Dios, Padre todopoderoso. </a:t>
            </a:r>
            <a:endParaRPr lang="es-ES" dirty="0" smtClean="0"/>
          </a:p>
          <a:p>
            <a:pPr marL="421200" indent="0">
              <a:buNone/>
            </a:pPr>
            <a:r>
              <a:rPr lang="es-ES_tradnl" dirty="0" smtClean="0"/>
              <a:t>Desde allí ha de venir a juzgar a vivos y muertos. </a:t>
            </a:r>
            <a:endParaRPr lang="es-ES" dirty="0" smtClean="0"/>
          </a:p>
          <a:p>
            <a:pPr marL="421200" indent="0">
              <a:buNone/>
            </a:pPr>
            <a:r>
              <a:rPr lang="es-ES_tradnl" dirty="0" smtClean="0"/>
              <a:t>Creo en el Espíritu Santo, </a:t>
            </a:r>
            <a:endParaRPr lang="es-ES" dirty="0" smtClean="0"/>
          </a:p>
          <a:p>
            <a:pPr marL="421200" indent="0">
              <a:buNone/>
            </a:pPr>
            <a:r>
              <a:rPr lang="es-ES_tradnl" dirty="0" smtClean="0"/>
              <a:t>la santa Iglesia Católica, </a:t>
            </a:r>
            <a:endParaRPr lang="es-ES" dirty="0" smtClean="0"/>
          </a:p>
          <a:p>
            <a:pPr marL="421200" indent="0">
              <a:buNone/>
            </a:pPr>
            <a:r>
              <a:rPr lang="es-ES_tradnl" dirty="0" smtClean="0"/>
              <a:t>la comunión de los santos, </a:t>
            </a:r>
            <a:endParaRPr lang="es-ES" dirty="0" smtClean="0"/>
          </a:p>
          <a:p>
            <a:pPr marL="421200" indent="0">
              <a:buNone/>
            </a:pPr>
            <a:r>
              <a:rPr lang="es-ES_tradnl" dirty="0" smtClean="0"/>
              <a:t>el perdón de los pecados, </a:t>
            </a:r>
            <a:endParaRPr lang="es-ES" dirty="0" smtClean="0"/>
          </a:p>
          <a:p>
            <a:pPr marL="421200" indent="0">
              <a:buNone/>
            </a:pPr>
            <a:r>
              <a:rPr lang="es-ES_tradnl" dirty="0" smtClean="0"/>
              <a:t>la resurrección de la carne y la vida eterna. Amén.</a:t>
            </a:r>
            <a:endParaRPr lang="es-ES_tradnl" b="1" dirty="0" smtClean="0"/>
          </a:p>
          <a:p>
            <a:pPr marL="457200" indent="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30</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lnSpcReduction="10000"/>
          </a:bodyPr>
          <a:lstStyle/>
          <a:p>
            <a:pPr marL="457200" indent="-457200">
              <a:buSzPct val="71000"/>
              <a:buFont typeface="+mj-lt"/>
              <a:buAutoNum type="arabicPeriod" startAt="295"/>
            </a:pPr>
            <a:r>
              <a:rPr lang="es-ES_tradnl" i="1" dirty="0" smtClean="0"/>
              <a:t>¿Qué es la conciencia?</a:t>
            </a:r>
          </a:p>
          <a:p>
            <a:pPr marL="421200" indent="0">
              <a:buSzPct val="71000"/>
              <a:buNone/>
            </a:pPr>
            <a:r>
              <a:rPr lang="es-ES_tradnl" b="1" dirty="0" smtClean="0"/>
              <a:t>La conciencia es la voz interior en el hombre, que le exige hacer el bien y evitar el mal. Es, a la vez, la capacidad de poder diferenciar el uno del otro. En la conciencia, que es testigo de la Verdad, Dios habla al hombre. [1776-1779]</a:t>
            </a:r>
          </a:p>
          <a:p>
            <a:pPr marL="421200" indent="0">
              <a:buSzPct val="71000"/>
              <a:buNone/>
            </a:pPr>
            <a:r>
              <a:rPr lang="es-ES_tradnl" dirty="0" smtClean="0"/>
              <a:t>La conciencia es comparada con una voz interior en la que Dios mismo se muestra dentro del hombre. Es Dios quien se hace perceptible en la conciencia. Cuando decimos: «Esto no puedo conciliarlo con mi conciencia», para un cristiano quiere decir: «Esto no lo puedo hacer en presencia de mi Creador». Por fidelidad a su conciencia muchas personas han ido a la cárcel y han sido ejecutadas. </a:t>
            </a:r>
            <a:r>
              <a:rPr lang="es-ES_tradnl" b="1" dirty="0" smtClean="0">
                <a:sym typeface="Wingdings 3"/>
              </a:rPr>
              <a:t></a:t>
            </a:r>
            <a:r>
              <a:rPr lang="es-ES_tradnl" dirty="0" smtClean="0">
                <a:sym typeface="Wingdings 3"/>
                <a:hlinkClick r:id="rId2" action="ppaction://hlinksldjump"/>
              </a:rPr>
              <a:t>120</a:t>
            </a:r>
            <a:r>
              <a:rPr lang="es-ES_tradnl" dirty="0" smtClean="0">
                <a:sym typeface="Wingdings 3"/>
              </a:rPr>
              <a:t>, </a:t>
            </a:r>
            <a:r>
              <a:rPr lang="es-ES_tradnl" dirty="0" smtClean="0">
                <a:sym typeface="Wingdings 3"/>
                <a:hlinkClick r:id="rId3" action="ppaction://hlinksldjump"/>
              </a:rPr>
              <a:t>290</a:t>
            </a:r>
            <a:r>
              <a:rPr lang="es-ES_tradnl" dirty="0" smtClean="0">
                <a:sym typeface="Wingdings 3"/>
              </a:rPr>
              <a:t>-</a:t>
            </a:r>
            <a:r>
              <a:rPr lang="es-ES_tradnl" dirty="0" smtClean="0">
                <a:sym typeface="Wingdings 3"/>
                <a:hlinkClick r:id="rId4" action="ppaction://hlinksldjump"/>
              </a:rPr>
              <a:t>292</a:t>
            </a:r>
            <a:r>
              <a:rPr lang="es-ES_tradnl" dirty="0" smtClean="0">
                <a:sym typeface="Wingdings 3"/>
              </a:rPr>
              <a:t>, </a:t>
            </a:r>
            <a:r>
              <a:rPr lang="es-ES_tradnl" dirty="0" smtClean="0">
                <a:sym typeface="Wingdings 3"/>
                <a:hlinkClick r:id="rId5" action="ppaction://hlinksldjump"/>
              </a:rPr>
              <a:t>312</a:t>
            </a:r>
            <a:r>
              <a:rPr lang="es-ES_tradnl" dirty="0" smtClean="0">
                <a:sym typeface="Wingdings 3"/>
              </a:rPr>
              <a:t>, </a:t>
            </a:r>
            <a:r>
              <a:rPr lang="es-ES_tradnl" dirty="0" smtClean="0">
                <a:sym typeface="Wingdings 3"/>
                <a:hlinkClick r:id="rId6" action="ppaction://hlinksldjump"/>
              </a:rPr>
              <a:t>333</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300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7" action="ppaction://hlinksldjump"/>
              </a:rPr>
              <a:t>I</a:t>
            </a:r>
            <a:r>
              <a:rPr lang="es-ES" sz="1400" dirty="0" smtClean="0"/>
              <a:t> (1-165), </a:t>
            </a:r>
            <a:r>
              <a:rPr lang="es-ES" sz="1400" dirty="0" smtClean="0">
                <a:hlinkClick r:id="rId8" action="ppaction://hlinksldjump"/>
              </a:rPr>
              <a:t>II</a:t>
            </a:r>
            <a:r>
              <a:rPr lang="es-ES" sz="1400" dirty="0" smtClean="0"/>
              <a:t> (166-278), </a:t>
            </a:r>
            <a:r>
              <a:rPr lang="es-ES" sz="1400" dirty="0" smtClean="0">
                <a:hlinkClick r:id="rId9" action="ppaction://hlinksldjump"/>
              </a:rPr>
              <a:t>III</a:t>
            </a:r>
            <a:r>
              <a:rPr lang="es-ES" sz="1400" dirty="0" smtClean="0"/>
              <a:t> (279-468), </a:t>
            </a:r>
            <a:r>
              <a:rPr lang="es-ES" sz="1400" dirty="0" smtClean="0">
                <a:hlinkClick r:id="rId10"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lnSpcReduction="10000"/>
          </a:bodyPr>
          <a:lstStyle/>
          <a:p>
            <a:pPr marL="457200" indent="-457200">
              <a:buSzPct val="71000"/>
              <a:buFont typeface="+mj-lt"/>
              <a:buAutoNum type="arabicPeriod" startAt="296"/>
            </a:pPr>
            <a:r>
              <a:rPr lang="es-ES_tradnl" i="1" dirty="0" smtClean="0"/>
              <a:t>¿Se puede obligar a alguien a hacer algo contra su conciencia?</a:t>
            </a:r>
          </a:p>
          <a:p>
            <a:pPr marL="421200" indent="0">
              <a:buSzPct val="71000"/>
              <a:buNone/>
            </a:pPr>
            <a:r>
              <a:rPr lang="es-ES_tradnl" b="1" dirty="0" smtClean="0"/>
              <a:t>Nadie puede ser obligado a actuar contra su conciencia, mientras su acción se sitúe dentro de los límites del </a:t>
            </a:r>
            <a:r>
              <a:rPr lang="es-ES_tradnl" b="1" dirty="0" smtClean="0">
                <a:sym typeface="Wingdings 3"/>
              </a:rPr>
              <a:t></a:t>
            </a:r>
            <a:r>
              <a:rPr lang="es-ES_tradnl" b="1" dirty="0" smtClean="0">
                <a:hlinkClick r:id="rId2" action="ppaction://hlinkpres?slideindex=1&amp;slidetitle="/>
              </a:rPr>
              <a:t>BIEN COMÚN</a:t>
            </a:r>
            <a:r>
              <a:rPr lang="es-ES_tradnl" b="1" dirty="0" smtClean="0"/>
              <a:t> [1780-1782, 1798]</a:t>
            </a:r>
          </a:p>
          <a:p>
            <a:pPr marL="421200" indent="0">
              <a:buSzPct val="71000"/>
              <a:buNone/>
            </a:pPr>
            <a:r>
              <a:rPr lang="es-ES_tradnl" dirty="0" smtClean="0"/>
              <a:t>Quien pasa por alto la conciencia de un hombre, la ignora y la presiona, atenta contra su dignidad. Pocas cosas hacen más hombre al hombre que el don de poder distinguir por sí mismo el bien del mal y poder elegir entre ellos. Esto es válido incluso cuando la decisión, vista desde la luz de la Verdad, es errónea. Si una conciencia se formó rectamente, la voz interior habla en coincidencia con lo que es razonable, justo y bueno ante Dios.</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301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fontScale="85000" lnSpcReduction="10000"/>
          </a:bodyPr>
          <a:lstStyle/>
          <a:p>
            <a:pPr marL="457200" indent="-457200">
              <a:buSzPct val="71000"/>
              <a:buFont typeface="+mj-lt"/>
              <a:buAutoNum type="arabicPeriod" startAt="297"/>
            </a:pPr>
            <a:r>
              <a:rPr lang="es-ES_tradnl" i="1" dirty="0" smtClean="0"/>
              <a:t>¿Se puede formar la conciencia?</a:t>
            </a:r>
          </a:p>
          <a:p>
            <a:pPr marL="421200" indent="0">
              <a:buSzPct val="71000"/>
              <a:buNone/>
            </a:pPr>
            <a:r>
              <a:rPr lang="es-ES_tradnl" b="1" dirty="0" smtClean="0"/>
              <a:t>Sí; es más, debemos hacerlo. La conciencia que todo ser humano tiene por nacimiento, puede ser conducida en mala dirección o adormecida. Por eso debe ser formada para llegar a ser un instrumento, cada vez más sensible, de la actuación justa. [1783-1788,1799-1800]</a:t>
            </a:r>
          </a:p>
          <a:p>
            <a:pPr marL="421200" indent="0">
              <a:buSzPct val="71000"/>
              <a:buNone/>
            </a:pPr>
            <a:r>
              <a:rPr lang="es-ES_tradnl" dirty="0" smtClean="0"/>
              <a:t>La primera escuela de la conciencia es la autocrítica, a la luz de la Verdad sinceramente buscada. Pues los hombres tenemos la inclinación a juzgar a favor nuestro.</a:t>
            </a:r>
          </a:p>
          <a:p>
            <a:pPr marL="421200" indent="0">
              <a:buSzPct val="71000"/>
              <a:buNone/>
            </a:pPr>
            <a:r>
              <a:rPr lang="es-ES_tradnl" dirty="0" smtClean="0"/>
              <a:t>La segunda escuela de la conciencia es la orientación al buen obrar de los otros.</a:t>
            </a:r>
          </a:p>
          <a:p>
            <a:pPr marL="421200" indent="0">
              <a:buSzPct val="71000"/>
              <a:buNone/>
            </a:pPr>
            <a:r>
              <a:rPr lang="es-ES_tradnl" dirty="0" smtClean="0"/>
              <a:t>La formación correcta de la conciencia conduce al hombre a la libertad de hacer el bien conocido rectamente. La Iglesia, con la ayuda del Espíritu Santo y de la Escritura, ha acumulado en su larga historia mucho conocimiento acerca del buen obrar; pertenece a su misión enseñar a las personas y darles también directrices. </a:t>
            </a:r>
            <a:r>
              <a:rPr lang="es-ES_tradnl" b="1" dirty="0" smtClean="0">
                <a:sym typeface="Wingdings 3"/>
              </a:rPr>
              <a:t></a:t>
            </a:r>
            <a:r>
              <a:rPr lang="es-ES_tradnl" dirty="0" smtClean="0">
                <a:hlinkClick r:id="rId2" action="ppaction://hlinksldjump"/>
              </a:rPr>
              <a:t>344</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302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a:bodyPr>
          <a:lstStyle/>
          <a:p>
            <a:pPr marL="457200" indent="-457200">
              <a:buSzPct val="71000"/>
              <a:buFont typeface="+mj-lt"/>
              <a:buAutoNum type="arabicPeriod" startAt="298"/>
            </a:pPr>
            <a:r>
              <a:rPr lang="es-ES_tradnl" i="1" dirty="0" smtClean="0"/>
              <a:t>¿Es culpable ante Dios alguien que actúa erróneamente, pero siguiendo su conciencia?</a:t>
            </a:r>
          </a:p>
          <a:p>
            <a:pPr marL="421200" indent="0">
              <a:buSzPct val="71000"/>
              <a:buNone/>
            </a:pPr>
            <a:r>
              <a:rPr lang="es-ES_tradnl" b="1" dirty="0" smtClean="0"/>
              <a:t>No. Si uno se ha examinado detalladamente y ha llegado a un juicio cierto, hay que seguir en cualquier circunstancia la propia voz interior, aun corriendo el riesgo de hacer algo equivocado. [1790-1794,1801-1802]</a:t>
            </a:r>
          </a:p>
          <a:p>
            <a:pPr marL="421200" indent="0">
              <a:buSzPct val="71000"/>
              <a:buNone/>
            </a:pPr>
            <a:r>
              <a:rPr lang="es-ES_tradnl" dirty="0" smtClean="0"/>
              <a:t>Dios no nos acusa del mal que se provoca por un juicio de conciencia erróneo no culpable. Por mucho que haya que seguir finalmente la voz de la propia conciencia, hay que ver claro que, invocando abusivamente una supuesta conciencia, en ocasiones se ha falsificado, asesinado, torturado y engañado.</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303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a:bodyPr>
          <a:lstStyle/>
          <a:p>
            <a:pPr marL="457200" indent="-457200">
              <a:buSzPct val="71000"/>
              <a:buFont typeface="+mj-lt"/>
              <a:buAutoNum type="arabicPeriod" startAt="299"/>
            </a:pPr>
            <a:r>
              <a:rPr lang="es-ES_tradnl" i="1" dirty="0" smtClean="0"/>
              <a:t>¿Qué se entiende por «virtud»?</a:t>
            </a:r>
          </a:p>
          <a:p>
            <a:pPr marL="421200" indent="0">
              <a:buSzPct val="71000"/>
              <a:buNone/>
            </a:pPr>
            <a:r>
              <a:rPr lang="es-ES_tradnl" b="1" dirty="0" smtClean="0"/>
              <a:t>Una virtud es una actitud interior, una disposición estable positiva, una pasión puesta al servicio del bien. [1803, 1833]</a:t>
            </a:r>
          </a:p>
          <a:p>
            <a:pPr marL="421200" indent="0">
              <a:buSzPct val="71000"/>
              <a:buNone/>
            </a:pPr>
            <a:r>
              <a:rPr lang="es-ES_tradnl" dirty="0" smtClean="0"/>
              <a:t>«Sed perfectos como vuestro Padre celestial es perfecto» (Mt 5,48). Es decir, tenemos que transformarnos en el camino hacia Dios. Con nuestras fuerzas humanas sólo somos capaces de ello parcialmente. Dios apoya con su gracia las </a:t>
            </a:r>
            <a:r>
              <a:rPr lang="es-ES_tradnl" i="1" dirty="0" smtClean="0"/>
              <a:t>virtudes humanas </a:t>
            </a:r>
            <a:r>
              <a:rPr lang="es-ES_tradnl" dirty="0" smtClean="0"/>
              <a:t>y además nos regala también las llamadas </a:t>
            </a:r>
            <a:r>
              <a:rPr lang="es-ES_tradnl" i="1" dirty="0" smtClean="0"/>
              <a:t>virtudes teologales, </a:t>
            </a:r>
            <a:r>
              <a:rPr lang="es-ES_tradnl" dirty="0" smtClean="0"/>
              <a:t>con cuya ayuda alcanzamos con seguridad la luz y la cercanía de Dios. </a:t>
            </a:r>
            <a:r>
              <a:rPr lang="es-ES_tradnl" b="1" dirty="0" smtClean="0">
                <a:sym typeface="Wingdings 3"/>
              </a:rPr>
              <a:t></a:t>
            </a:r>
            <a:r>
              <a:rPr lang="es-ES_tradnl" dirty="0" smtClean="0">
                <a:sym typeface="Wingdings 3"/>
                <a:hlinkClick r:id="rId2" action="ppaction://hlinksldjump"/>
              </a:rPr>
              <a:t>293</a:t>
            </a:r>
            <a:r>
              <a:rPr lang="es-ES_tradnl" dirty="0" smtClean="0">
                <a:sym typeface="Wingdings 3"/>
              </a:rPr>
              <a:t>-</a:t>
            </a:r>
            <a:r>
              <a:rPr lang="es-ES_tradnl" dirty="0" smtClean="0">
                <a:sym typeface="Wingdings 3"/>
                <a:hlinkClick r:id="rId3" action="ppaction://hlinksldjump"/>
              </a:rPr>
              <a:t>294</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304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fontScale="92500"/>
          </a:bodyPr>
          <a:lstStyle/>
          <a:p>
            <a:pPr marL="457200" indent="-457200">
              <a:buSzPct val="71000"/>
              <a:buFont typeface="+mj-lt"/>
              <a:buAutoNum type="arabicPeriod" startAt="300"/>
            </a:pPr>
            <a:r>
              <a:rPr lang="es-ES_tradnl" i="1" dirty="0" smtClean="0"/>
              <a:t>¿Por qué debemos cultivarnos a nosotros mismos?</a:t>
            </a:r>
          </a:p>
          <a:p>
            <a:pPr marL="421200" indent="0">
              <a:buSzPct val="71000"/>
              <a:buNone/>
            </a:pPr>
            <a:r>
              <a:rPr lang="es-ES_tradnl" b="1" dirty="0" smtClean="0"/>
              <a:t>Debemos cultivarnos a nosotros mismos para poder practicar el bien con alegría y facilidad. A ello nos ayuda en primer término la fe en Dios, pero también el hecho de vivir las </a:t>
            </a:r>
            <a:r>
              <a:rPr lang="es-ES_tradnl" b="1" i="1" dirty="0" smtClean="0"/>
              <a:t>virtudes; </a:t>
            </a:r>
            <a:r>
              <a:rPr lang="es-ES_tradnl" b="1" dirty="0" smtClean="0"/>
              <a:t>es decir, que con la ayuda de Dios formemos en nosotros actitudes firmes, no nos entreguemos a ninguna pasión desordenada y orientemos las potencias de la razón y de la voluntad cada vez más inequívocamente hacia el bien. [1804-1805, 1810-1811, 1834,1839]</a:t>
            </a:r>
          </a:p>
          <a:p>
            <a:pPr marL="421200" indent="0">
              <a:buSzPct val="71000"/>
              <a:buNone/>
            </a:pPr>
            <a:r>
              <a:rPr lang="es-ES_tradnl" dirty="0" smtClean="0"/>
              <a:t>Las principales virtudes son: prudencia, justicia, fortaleza y templanza. Se las llama también «virtudes cardinales» (del lat. </a:t>
            </a:r>
            <a:r>
              <a:rPr lang="es-ES_tradnl" i="1" dirty="0" smtClean="0"/>
              <a:t>cardo </a:t>
            </a:r>
            <a:r>
              <a:rPr lang="es-ES_tradnl" dirty="0" smtClean="0"/>
              <a:t>= perno, gozne de la puerta, o bien </a:t>
            </a:r>
            <a:r>
              <a:rPr lang="es-ES_tradnl" i="1" dirty="0" err="1" smtClean="0"/>
              <a:t>cardinalis</a:t>
            </a:r>
            <a:r>
              <a:rPr lang="es-ES_tradnl" i="1" dirty="0" smtClean="0"/>
              <a:t> </a:t>
            </a:r>
            <a:r>
              <a:rPr lang="es-ES_tradnl" dirty="0" smtClean="0"/>
              <a:t>= importante).</a:t>
            </a: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305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lnSpcReduction="10000"/>
          </a:bodyPr>
          <a:lstStyle/>
          <a:p>
            <a:pPr marL="457200" indent="-457200">
              <a:buSzPct val="71000"/>
              <a:buFont typeface="+mj-lt"/>
              <a:buAutoNum type="arabicPeriod" startAt="301"/>
            </a:pPr>
            <a:r>
              <a:rPr lang="es-ES_tradnl" i="1" dirty="0" smtClean="0"/>
              <a:t>¿Cómo se llega a ser prudente?</a:t>
            </a:r>
          </a:p>
          <a:p>
            <a:pPr marL="421200" indent="0">
              <a:buSzPct val="71000"/>
              <a:buNone/>
            </a:pPr>
            <a:r>
              <a:rPr lang="es-ES_tradnl" b="1" dirty="0" smtClean="0"/>
              <a:t>Se llega a ser prudente aprendiendo a distinguir lo esencial de lo accidental, a ponerse las metas adecuadas y a elegir los mejores medios para alcanzarlas. [1806, 1835]</a:t>
            </a:r>
          </a:p>
          <a:p>
            <a:pPr marL="421200" indent="0">
              <a:buSzPct val="71000"/>
              <a:buNone/>
            </a:pPr>
            <a:r>
              <a:rPr lang="es-ES_tradnl" dirty="0" smtClean="0"/>
              <a:t>La virtud de la prudencia regula todas las demás. Porque la prudencia es la capacidad de reconocer lo justo. Quien quiera vivir bien, debe saber qué es el «bien» y reconocer su valor. Como el comerciante en el Evangelio: «al encontrar una perla de gran valor se va a vender todo lo que tiene y la compra» (Mt 13,46). Sólo el hombre que es prudente puede aplicar la justicia, la fortaleza Y la templanza para hacer el bien.</a:t>
            </a: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306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a:bodyPr>
          <a:lstStyle/>
          <a:p>
            <a:pPr marL="457200" indent="-457200">
              <a:buSzPct val="71000"/>
              <a:buFont typeface="+mj-lt"/>
              <a:buAutoNum type="arabicPeriod" startAt="302"/>
            </a:pPr>
            <a:r>
              <a:rPr lang="es-ES_tradnl" i="1" dirty="0" smtClean="0"/>
              <a:t>¿Cómo </a:t>
            </a:r>
            <a:r>
              <a:rPr lang="es-ES_tradnl" dirty="0" smtClean="0"/>
              <a:t>se </a:t>
            </a:r>
            <a:r>
              <a:rPr lang="es-ES_tradnl" i="1" dirty="0" smtClean="0"/>
              <a:t>actúa justamente?</a:t>
            </a:r>
          </a:p>
          <a:p>
            <a:pPr marL="421200" indent="0">
              <a:buSzPct val="71000"/>
              <a:buNone/>
            </a:pPr>
            <a:r>
              <a:rPr lang="es-ES_tradnl" b="1" dirty="0" smtClean="0"/>
              <a:t>Se actúa justamente estando siempre pendiente de dar a Dios y al prójimo lo que les es debido. [1807,1836]</a:t>
            </a:r>
          </a:p>
          <a:p>
            <a:pPr marL="421200" indent="0">
              <a:buSzPct val="71000"/>
              <a:buNone/>
            </a:pPr>
            <a:r>
              <a:rPr lang="es-ES_tradnl" dirty="0" smtClean="0"/>
              <a:t>El principio de la justicia dice: «A cada uno lo suyo». Un niño discapacitado debe ser apoyado de un modo diferente a uno superdotado, de forma que ambos reciban lo que necesitan. La justicia se esfuerza por la compensación y anhela que los hombres reciban lo que les es debido. También ante Dios debemos dejar que reine la justicia y darle lo que es suyo: nuestro amor y adoración.</a:t>
            </a: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307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a:bodyPr>
          <a:lstStyle/>
          <a:p>
            <a:pPr marL="457200" indent="-457200">
              <a:buSzPct val="71000"/>
              <a:buFont typeface="+mj-lt"/>
              <a:buAutoNum type="arabicPeriod" startAt="303"/>
            </a:pPr>
            <a:r>
              <a:rPr lang="es-ES_tradnl" i="1" dirty="0" smtClean="0"/>
              <a:t>¿ Qué significa ser fuerte?</a:t>
            </a:r>
          </a:p>
          <a:p>
            <a:pPr marL="421200" indent="0">
              <a:buSzPct val="71000"/>
              <a:buNone/>
            </a:pPr>
            <a:r>
              <a:rPr lang="es-ES_tradnl" b="1" dirty="0" smtClean="0"/>
              <a:t>Quien es fuerte, aboga continuamente por el bien que ha conocido, incluso cuando en un caso extremo deba sacrificar hasta la propia vida. [1808,1837] </a:t>
            </a:r>
            <a:r>
              <a:rPr lang="es-ES_tradnl" b="1" dirty="0" smtClean="0">
                <a:sym typeface="Wingdings 3"/>
              </a:rPr>
              <a:t></a:t>
            </a:r>
            <a:r>
              <a:rPr lang="es-ES_tradnl" dirty="0" smtClean="0">
                <a:hlinkClick r:id="rId2" action="ppaction://hlinksldjump"/>
              </a:rPr>
              <a:t>295</a:t>
            </a:r>
            <a:endParaRPr lang="es-ES_tradnl"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308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a:bodyPr>
          <a:lstStyle/>
          <a:p>
            <a:pPr marL="457200" indent="-457200">
              <a:buSzPct val="71000"/>
              <a:buFont typeface="+mj-lt"/>
              <a:buAutoNum type="arabicPeriod" startAt="304"/>
            </a:pPr>
            <a:r>
              <a:rPr lang="es-ES_tradnl" i="1" dirty="0" smtClean="0"/>
              <a:t>¿Por qué </a:t>
            </a:r>
            <a:r>
              <a:rPr lang="es-ES_tradnl" dirty="0" smtClean="0"/>
              <a:t>es </a:t>
            </a:r>
            <a:r>
              <a:rPr lang="es-ES_tradnl" i="1" dirty="0" smtClean="0"/>
              <a:t>una virtud la templanza?</a:t>
            </a:r>
          </a:p>
          <a:p>
            <a:pPr marL="421200" indent="0">
              <a:buSzPct val="71000"/>
              <a:buNone/>
            </a:pPr>
            <a:r>
              <a:rPr lang="es-ES_tradnl" b="1" dirty="0" smtClean="0"/>
              <a:t>La templanza es una virtud porque modera la atracción de los placeres y procura el equilibrio en el uso de los bienes creados. [1809, 1838]</a:t>
            </a:r>
          </a:p>
          <a:p>
            <a:pPr marL="421200" indent="0">
              <a:buSzPct val="71000"/>
              <a:buNone/>
            </a:pPr>
            <a:r>
              <a:rPr lang="es-ES_tradnl" dirty="0" smtClean="0"/>
              <a:t>Quien es intemperante se abandona al dominio de sus impulsos, arremete contra otros por su codicia y se perjudica a sí mismo. En el </a:t>
            </a:r>
            <a:r>
              <a:rPr lang="es-ES_tradnl" b="1" dirty="0" smtClean="0">
                <a:sym typeface="Wingdings 3"/>
              </a:rPr>
              <a:t></a:t>
            </a:r>
            <a:r>
              <a:rPr lang="es-ES_tradnl" dirty="0" smtClean="0">
                <a:hlinkClick r:id="rId2" action="ppaction://hlinkpres?slideindex=1&amp;slidetitle="/>
              </a:rPr>
              <a:t>NUEVO TESTAMENTO </a:t>
            </a:r>
            <a:r>
              <a:rPr lang="es-ES_tradnl" dirty="0" smtClean="0"/>
              <a:t>encontramos como sinónimos de «templanza» palabras como «moderación» o «sobriedad».</a:t>
            </a: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309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fontScale="90000"/>
          </a:bodyPr>
          <a:lstStyle/>
          <a:p>
            <a:r>
              <a:rPr lang="es-ES" sz="2600" dirty="0" smtClean="0"/>
              <a:t>Segunda sección: La profesión de la fe cristiana</a:t>
            </a:r>
            <a:endParaRPr lang="es-ES" sz="2600" dirty="0"/>
          </a:p>
        </p:txBody>
      </p:sp>
      <p:sp>
        <p:nvSpPr>
          <p:cNvPr id="3" name="2 Marcador de contenido"/>
          <p:cNvSpPr>
            <a:spLocks noGrp="1"/>
          </p:cNvSpPr>
          <p:nvPr>
            <p:ph sz="quarter" idx="1"/>
          </p:nvPr>
        </p:nvSpPr>
        <p:spPr>
          <a:xfrm>
            <a:off x="251520" y="836712"/>
            <a:ext cx="7920880" cy="5544616"/>
          </a:xfrm>
        </p:spPr>
        <p:style>
          <a:lnRef idx="1">
            <a:schemeClr val="accent4"/>
          </a:lnRef>
          <a:fillRef idx="2">
            <a:schemeClr val="accent4"/>
          </a:fillRef>
          <a:effectRef idx="1">
            <a:schemeClr val="accent4"/>
          </a:effectRef>
          <a:fontRef idx="minor">
            <a:schemeClr val="dk1"/>
          </a:fontRef>
        </p:style>
        <p:txBody>
          <a:bodyPr>
            <a:normAutofit fontScale="47500" lnSpcReduction="20000"/>
          </a:bodyPr>
          <a:lstStyle/>
          <a:p>
            <a:pPr marL="457200" indent="-457200">
              <a:buFont typeface="+mj-lt"/>
              <a:buAutoNum type="arabicPeriod" startAt="29"/>
            </a:pPr>
            <a:r>
              <a:rPr lang="es-ES_tradnl" sz="2500" i="1" dirty="0" smtClean="0"/>
              <a:t>¿Qué dice el</a:t>
            </a:r>
            <a:r>
              <a:rPr lang="es-ES_tradnl" sz="2500" dirty="0" smtClean="0"/>
              <a:t> </a:t>
            </a:r>
            <a:r>
              <a:rPr lang="es-ES_tradnl" sz="2500" i="1" dirty="0" smtClean="0"/>
              <a:t>credo largo de Nicea-Constantinopla?</a:t>
            </a:r>
          </a:p>
          <a:p>
            <a:pPr marL="432000" indent="0">
              <a:buNone/>
            </a:pPr>
            <a:r>
              <a:rPr lang="es-ES_tradnl" sz="2500" dirty="0" smtClean="0"/>
              <a:t>Creo en un solo Dios, Padre Todopoderoso, </a:t>
            </a:r>
            <a:endParaRPr lang="es-ES" sz="2500" dirty="0" smtClean="0"/>
          </a:p>
          <a:p>
            <a:pPr marL="432000" indent="0">
              <a:buNone/>
            </a:pPr>
            <a:r>
              <a:rPr lang="es-ES_tradnl" sz="2500" dirty="0" smtClean="0"/>
              <a:t>Creador del cielo y de la tierra, </a:t>
            </a:r>
            <a:endParaRPr lang="es-ES" sz="2500" dirty="0" smtClean="0"/>
          </a:p>
          <a:p>
            <a:pPr marL="432000" indent="0">
              <a:buNone/>
            </a:pPr>
            <a:r>
              <a:rPr lang="es-ES_tradnl" sz="2500" dirty="0" smtClean="0"/>
              <a:t>de todo lo visible e invisible. </a:t>
            </a:r>
            <a:endParaRPr lang="es-ES" sz="2500" dirty="0" smtClean="0"/>
          </a:p>
          <a:p>
            <a:pPr marL="432000" indent="0">
              <a:buNone/>
            </a:pPr>
            <a:r>
              <a:rPr lang="es-ES_tradnl" sz="2500" dirty="0" smtClean="0"/>
              <a:t>Creo en un solo Señor, Jesucristo, Hijo único de Dios, </a:t>
            </a:r>
            <a:endParaRPr lang="es-ES" sz="2500" dirty="0" smtClean="0"/>
          </a:p>
          <a:p>
            <a:pPr marL="432000" indent="0">
              <a:buNone/>
            </a:pPr>
            <a:r>
              <a:rPr lang="es-ES_tradnl" sz="2500" dirty="0" smtClean="0"/>
              <a:t>nacido del Padre antes de todos los siglos: </a:t>
            </a:r>
            <a:endParaRPr lang="es-ES" sz="2500" dirty="0" smtClean="0"/>
          </a:p>
          <a:p>
            <a:pPr marL="432000" indent="0">
              <a:buNone/>
            </a:pPr>
            <a:r>
              <a:rPr lang="es-ES_tradnl" sz="2500" dirty="0" smtClean="0"/>
              <a:t>Dios de Dios, luz de luz, </a:t>
            </a:r>
            <a:endParaRPr lang="es-ES" sz="2500" dirty="0" smtClean="0"/>
          </a:p>
          <a:p>
            <a:pPr marL="432000" indent="0">
              <a:buNone/>
            </a:pPr>
            <a:r>
              <a:rPr lang="es-ES_tradnl" sz="2500" dirty="0" smtClean="0"/>
              <a:t>Dios verdadero de Dios verdadero, engendrado, no creado, </a:t>
            </a:r>
            <a:endParaRPr lang="es-ES" sz="2500" dirty="0" smtClean="0"/>
          </a:p>
          <a:p>
            <a:pPr marL="432000" indent="0">
              <a:buNone/>
            </a:pPr>
            <a:r>
              <a:rPr lang="es-ES_tradnl" sz="2500" dirty="0" smtClean="0"/>
              <a:t>de la misma naturaleza del Padre, por quien todo fue hecho; </a:t>
            </a:r>
            <a:endParaRPr lang="es-ES" sz="2500" dirty="0" smtClean="0"/>
          </a:p>
          <a:p>
            <a:pPr marL="432000" indent="0">
              <a:buNone/>
            </a:pPr>
            <a:r>
              <a:rPr lang="es-ES_tradnl" sz="2500" dirty="0" smtClean="0"/>
              <a:t>que por nosotros, los hombres, </a:t>
            </a:r>
            <a:endParaRPr lang="es-ES" sz="2500" dirty="0" smtClean="0"/>
          </a:p>
          <a:p>
            <a:pPr marL="432000" indent="0">
              <a:lnSpc>
                <a:spcPct val="120000"/>
              </a:lnSpc>
              <a:buNone/>
            </a:pPr>
            <a:r>
              <a:rPr lang="es-ES_tradnl" sz="2500" dirty="0" smtClean="0"/>
              <a:t>y por nuestra salvación, bajó del cielo, y por obra del Espíritu Santo se encarnó de María, la Virgen, </a:t>
            </a:r>
            <a:endParaRPr lang="es-ES" sz="2500" dirty="0" smtClean="0"/>
          </a:p>
          <a:p>
            <a:pPr marL="432000" indent="0">
              <a:buNone/>
            </a:pPr>
            <a:r>
              <a:rPr lang="es-ES_tradnl" sz="2500" dirty="0" smtClean="0"/>
              <a:t>y se hizo hombre; </a:t>
            </a:r>
            <a:endParaRPr lang="es-ES" sz="2500" dirty="0" smtClean="0"/>
          </a:p>
          <a:p>
            <a:pPr marL="432000" indent="0">
              <a:buNone/>
            </a:pPr>
            <a:r>
              <a:rPr lang="es-ES_tradnl" sz="2500" dirty="0" smtClean="0"/>
              <a:t>y por nuestra causa fue crucificado en tiempo de Poncio Pilato; padeció y fue sepultado, </a:t>
            </a:r>
            <a:endParaRPr lang="es-ES" sz="2500" dirty="0" smtClean="0"/>
          </a:p>
          <a:p>
            <a:pPr marL="432000" indent="0">
              <a:buNone/>
            </a:pPr>
            <a:r>
              <a:rPr lang="es-ES_tradnl" sz="2500" dirty="0" smtClean="0"/>
              <a:t>y resucitó al tercer día, </a:t>
            </a:r>
            <a:endParaRPr lang="es-ES" sz="2500" dirty="0" smtClean="0"/>
          </a:p>
          <a:p>
            <a:pPr marL="432000" indent="0">
              <a:buNone/>
            </a:pPr>
            <a:r>
              <a:rPr lang="es-ES_tradnl" sz="2500" dirty="0" smtClean="0"/>
              <a:t>según las Escrituras, </a:t>
            </a:r>
            <a:endParaRPr lang="es-ES" sz="2500" dirty="0" smtClean="0"/>
          </a:p>
          <a:p>
            <a:pPr marL="432000" indent="0">
              <a:buNone/>
            </a:pPr>
            <a:r>
              <a:rPr lang="es-ES_tradnl" sz="2500" dirty="0" smtClean="0"/>
              <a:t>y subió al cielo y está sentado a la derecha del Padre; </a:t>
            </a:r>
            <a:endParaRPr lang="es-ES" sz="2500" dirty="0" smtClean="0"/>
          </a:p>
          <a:p>
            <a:pPr marL="432000" indent="0">
              <a:buNone/>
            </a:pPr>
            <a:r>
              <a:rPr lang="es-ES_tradnl" sz="2500" dirty="0" smtClean="0"/>
              <a:t>y de nuevo vendrá con gloria para juzgar a vivos y muertos, y su reino no tendrá fin. </a:t>
            </a:r>
            <a:endParaRPr lang="es-ES" sz="2500" dirty="0" smtClean="0"/>
          </a:p>
          <a:p>
            <a:pPr marL="432000" indent="0">
              <a:buNone/>
            </a:pPr>
            <a:r>
              <a:rPr lang="es-ES_tradnl" sz="2500" dirty="0" smtClean="0"/>
              <a:t>Creo en el Espíritu Santo, Señor y dador de vida, </a:t>
            </a:r>
            <a:endParaRPr lang="es-ES" sz="2500" dirty="0" smtClean="0"/>
          </a:p>
          <a:p>
            <a:pPr marL="432000" indent="0">
              <a:buNone/>
            </a:pPr>
            <a:r>
              <a:rPr lang="es-ES_tradnl" sz="2500" dirty="0" smtClean="0"/>
              <a:t>que procede del Padre y del Hijo, que con el Padre y el Hijo </a:t>
            </a:r>
            <a:endParaRPr lang="es-ES" sz="2500" dirty="0" smtClean="0"/>
          </a:p>
          <a:p>
            <a:pPr marL="432000" indent="0">
              <a:buNone/>
            </a:pPr>
            <a:r>
              <a:rPr lang="es-ES_tradnl" sz="2500" dirty="0" smtClean="0"/>
              <a:t>recibe una misma adoración y gloria, y que habló por los profetas. </a:t>
            </a:r>
            <a:endParaRPr lang="es-ES" sz="2500" dirty="0" smtClean="0"/>
          </a:p>
          <a:p>
            <a:pPr marL="432000" indent="0">
              <a:buNone/>
            </a:pPr>
            <a:r>
              <a:rPr lang="es-ES_tradnl" sz="2500" dirty="0" smtClean="0"/>
              <a:t>Creo en la Iglesia que es una, santa, católica y apostólica. </a:t>
            </a:r>
            <a:endParaRPr lang="es-ES" sz="2500" dirty="0" smtClean="0"/>
          </a:p>
          <a:p>
            <a:pPr marL="432000" indent="0">
              <a:buNone/>
            </a:pPr>
            <a:r>
              <a:rPr lang="es-ES_tradnl" sz="2500" dirty="0" smtClean="0"/>
              <a:t>Confieso que hay un solo Bautismo para el perdón de los pecados. </a:t>
            </a:r>
            <a:endParaRPr lang="es-ES" sz="2500" dirty="0" smtClean="0"/>
          </a:p>
          <a:p>
            <a:pPr marL="432000" indent="0">
              <a:buNone/>
            </a:pPr>
            <a:r>
              <a:rPr lang="es-ES_tradnl" sz="2500" dirty="0" smtClean="0"/>
              <a:t>Espero la resurrección de los muertos y la vida del mundo futuro. </a:t>
            </a:r>
            <a:endParaRPr lang="es-ES" sz="2500" dirty="0" smtClean="0"/>
          </a:p>
          <a:p>
            <a:pPr marL="432000" indent="0">
              <a:buNone/>
            </a:pPr>
            <a:r>
              <a:rPr lang="es-ES_tradnl" sz="2500" dirty="0" smtClean="0"/>
              <a:t>Amén. </a:t>
            </a:r>
            <a:endParaRPr lang="es-ES" sz="2500" dirty="0" smtClean="0"/>
          </a:p>
          <a:p>
            <a:pPr marL="421200" indent="0">
              <a:buNone/>
            </a:pPr>
            <a:endParaRPr lang="es-ES_tradnl" i="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31</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a:bodyPr>
          <a:lstStyle/>
          <a:p>
            <a:pPr marL="457200" indent="-457200">
              <a:buSzPct val="71000"/>
              <a:buFont typeface="+mj-lt"/>
              <a:buAutoNum type="arabicPeriod" startAt="305"/>
            </a:pPr>
            <a:r>
              <a:rPr lang="es-ES_tradnl" i="1" dirty="0" smtClean="0"/>
              <a:t> ¿Cuáles son las tres virtudes teologales?</a:t>
            </a:r>
          </a:p>
          <a:p>
            <a:pPr marL="421200" indent="0">
              <a:buSzPct val="71000"/>
              <a:buNone/>
            </a:pPr>
            <a:r>
              <a:rPr lang="es-ES_tradnl" b="1" dirty="0" smtClean="0"/>
              <a:t>Las virtudes teologales son fe, esperanza y caridad. Se llaman «teologales» porque tienen su fundamento en Dios, se refieren inmediatamente a Dios y son para nosotros los hombres el camino para acceder directamente a Dios. [1812-1813,1840]</a:t>
            </a:r>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310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a:bodyPr>
          <a:lstStyle/>
          <a:p>
            <a:pPr marL="457200" indent="-457200">
              <a:buSzPct val="71000"/>
              <a:buFont typeface="+mj-lt"/>
              <a:buAutoNum type="arabicPeriod" startAt="306"/>
            </a:pPr>
            <a:r>
              <a:rPr lang="es-ES_tradnl" i="1" dirty="0" smtClean="0"/>
              <a:t> ¿Por qué son virtudes la fe, la esperanza </a:t>
            </a:r>
            <a:r>
              <a:rPr lang="es-ES_tradnl" dirty="0" smtClean="0"/>
              <a:t>y </a:t>
            </a:r>
            <a:r>
              <a:rPr lang="es-ES_tradnl" i="1" dirty="0" smtClean="0"/>
              <a:t>la caridad?</a:t>
            </a:r>
          </a:p>
          <a:p>
            <a:pPr marL="421200" indent="0">
              <a:buSzPct val="71000"/>
              <a:buNone/>
            </a:pPr>
            <a:r>
              <a:rPr lang="es-ES_tradnl" b="1" dirty="0" smtClean="0"/>
              <a:t>También la fe, la esperanza y la caridad son verdaderas fuerzas, ciertamente concedidas por Dios, que el hombre puede desarrollar y consolidar con la ayuda de Dios para obtener «vida abundante» (</a:t>
            </a:r>
            <a:r>
              <a:rPr lang="es-ES_tradnl" b="1" dirty="0" err="1" smtClean="0"/>
              <a:t>Jn</a:t>
            </a:r>
            <a:r>
              <a:rPr lang="es-ES_tradnl" b="1" dirty="0" smtClean="0"/>
              <a:t> 10,10). [1812-1813,1840-1841]</a:t>
            </a:r>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311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fontScale="92500" lnSpcReduction="20000"/>
          </a:bodyPr>
          <a:lstStyle/>
          <a:p>
            <a:pPr marL="457200" indent="-457200">
              <a:buSzPct val="71000"/>
              <a:buFont typeface="+mj-lt"/>
              <a:buAutoNum type="arabicPeriod" startAt="307"/>
            </a:pPr>
            <a:r>
              <a:rPr lang="es-ES_tradnl" i="1" dirty="0" smtClean="0"/>
              <a:t> ¿Qué es la fe?</a:t>
            </a:r>
          </a:p>
          <a:p>
            <a:pPr marL="421200" indent="0">
              <a:buSzPct val="71000"/>
              <a:buNone/>
            </a:pPr>
            <a:r>
              <a:rPr lang="es-ES_tradnl" b="1" dirty="0" smtClean="0"/>
              <a:t>La fe es la virtud por la que asentimos a Dios, reconocemos su verdad y nos vinculamos personalmente a él. [1814-1816, 1842]</a:t>
            </a:r>
          </a:p>
          <a:p>
            <a:pPr marL="421200" indent="0">
              <a:buSzPct val="71000"/>
              <a:buNone/>
            </a:pPr>
            <a:r>
              <a:rPr lang="es-ES_tradnl" dirty="0" smtClean="0"/>
              <a:t>La fe es el camino creado por Dios para acceder a la verdad, que es Dios mismo. Puesto que Jesús es «el camino y la verdad y la vida» (</a:t>
            </a:r>
            <a:r>
              <a:rPr lang="es-ES_tradnl" dirty="0" err="1" smtClean="0"/>
              <a:t>Jn</a:t>
            </a:r>
            <a:r>
              <a:rPr lang="es-ES_tradnl" dirty="0" smtClean="0"/>
              <a:t> 14,6) esta fe no puede ser una mera actitud, una «credulidad» en cualquier cosa. Por un lado la fe tiene contenidos claros, que la Iglesia confiesa en el </a:t>
            </a:r>
            <a:r>
              <a:rPr lang="es-ES_tradnl" b="1" dirty="0" smtClean="0">
                <a:sym typeface="Wingdings 3"/>
              </a:rPr>
              <a:t></a:t>
            </a:r>
            <a:r>
              <a:rPr lang="es-ES_tradnl" dirty="0" smtClean="0">
                <a:sym typeface="Wingdings 3"/>
                <a:hlinkClick r:id="rId2" action="ppaction://hlinkpres?slideindex=1&amp;slidetitle="/>
              </a:rPr>
              <a:t>C</a:t>
            </a:r>
            <a:r>
              <a:rPr lang="es-ES_tradnl" dirty="0" smtClean="0">
                <a:hlinkClick r:id="rId2" action="ppaction://hlinkpres?slideindex=1&amp;slidetitle="/>
              </a:rPr>
              <a:t>REDO</a:t>
            </a:r>
            <a:r>
              <a:rPr lang="es-ES_tradnl" dirty="0" smtClean="0"/>
              <a:t> (= confesión de fe) y que está encargada de custodiar. Quien acepta el don de la fe, quien por tanto quiere creer, confiesa esta fe mantenida fielmente a través de los tiempos y las culturas. Por otra parte, la fe consiste en la relación de confianza con Dios, con el corazón y la inteligencia, con todas las emociones. Porque la fe «actúa por el amor» (GáI5,6). Si alguien cree realmente en el Dios del amor lo demuestra no en sus proclamaciones, sino en sus actos de amor.</a:t>
            </a: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312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lnSpcReduction="10000"/>
          </a:bodyPr>
          <a:lstStyle/>
          <a:p>
            <a:pPr marL="457200" indent="-457200">
              <a:buSzPct val="71000"/>
              <a:buFont typeface="+mj-lt"/>
              <a:buAutoNum type="arabicPeriod" startAt="308"/>
            </a:pPr>
            <a:r>
              <a:rPr lang="es-ES_tradnl" i="1" dirty="0" smtClean="0"/>
              <a:t> ¿Qué es la esperanza?</a:t>
            </a:r>
          </a:p>
          <a:p>
            <a:pPr marL="421200" indent="0">
              <a:buSzPct val="71000"/>
              <a:buNone/>
            </a:pPr>
            <a:r>
              <a:rPr lang="es-ES_tradnl" b="1" dirty="0" smtClean="0"/>
              <a:t>La esperanza es la virtud por la que anhelamos, con fortaleza y constancia, aquello para lo que estamos en la tierra: para alabar y servir a Dios; aquello en lo que consiste nuestra verdadera felicidad: encontrar en Dios nuestra plenitud; y en donde está nuestra morada definitiva: Dios. [1817-1821,1843]</a:t>
            </a:r>
          </a:p>
          <a:p>
            <a:pPr marL="421200" indent="0">
              <a:buSzPct val="71000"/>
              <a:buNone/>
            </a:pPr>
            <a:r>
              <a:rPr lang="es-ES_tradnl" dirty="0" smtClean="0"/>
              <a:t>La esperanza es confianza en lo que Dios nos ha prometido en la Creación, en los profetas y especialmente en Jesucristo, aunque todavía no lo veamos, Para que podamos esperar con paciencia la verdad se nos da el Espíritu Santo de Dios.</a:t>
            </a:r>
            <a:r>
              <a:rPr lang="es-ES_tradnl" b="1" dirty="0" smtClean="0">
                <a:sym typeface="Wingdings 3"/>
              </a:rPr>
              <a:t></a:t>
            </a:r>
            <a:r>
              <a:rPr lang="es-ES_tradnl" dirty="0" smtClean="0">
                <a:sym typeface="Wingdings 3"/>
                <a:hlinkClick r:id="rId2" action="ppaction://hlinksldjump"/>
              </a:rPr>
              <a:t>1</a:t>
            </a:r>
            <a:r>
              <a:rPr lang="es-ES_tradnl" dirty="0" smtClean="0">
                <a:sym typeface="Wingdings 3"/>
              </a:rPr>
              <a:t>—</a:t>
            </a:r>
            <a:r>
              <a:rPr lang="es-ES_tradnl" dirty="0" smtClean="0">
                <a:sym typeface="Wingdings 3"/>
                <a:hlinkClick r:id="rId3" action="ppaction://hlinksldjump"/>
              </a:rPr>
              <a:t>3</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313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a:bodyPr>
          <a:lstStyle/>
          <a:p>
            <a:pPr marL="457200" indent="-457200">
              <a:buSzPct val="71000"/>
              <a:buFont typeface="+mj-lt"/>
              <a:buAutoNum type="arabicPeriod" startAt="309"/>
            </a:pPr>
            <a:r>
              <a:rPr lang="es-ES_tradnl" i="1" dirty="0" smtClean="0"/>
              <a:t> ¿Qué es la caridad?</a:t>
            </a:r>
          </a:p>
          <a:p>
            <a:pPr marL="421200" indent="0">
              <a:buSzPct val="71000"/>
              <a:buNone/>
            </a:pPr>
            <a:r>
              <a:rPr lang="es-ES_tradnl" b="1" dirty="0" smtClean="0"/>
              <a:t>La caridad es la virtud por la que nosotros, que hemos sido amados primero por Dios, nos podemos entregar a Dios para unirnos a él y podemos aceptar a los demás, por amor a Dios, tan incondicional y cordialmente como nos aceptamos a nosotros mismos. [1822-1829,1844]</a:t>
            </a:r>
          </a:p>
          <a:p>
            <a:pPr marL="421200" indent="0">
              <a:buSzPct val="71000"/>
              <a:buNone/>
            </a:pPr>
            <a:r>
              <a:rPr lang="es-ES_tradnl" dirty="0" smtClean="0"/>
              <a:t>Jesús coloca la caridad por encima de todas las leyes, sin abolirlas por ello, Con razón por tanto dice san Agustín: «Ama y haz lo que quieres». Lo que no es tan fácil como parece. Por ello la caridad es la mayor de las virtudes, la energía que anima a las demás y las llena de vida divina.</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314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fontScale="92500" lnSpcReduction="20000"/>
          </a:bodyPr>
          <a:lstStyle/>
          <a:p>
            <a:pPr marL="457200" indent="-457200">
              <a:buSzPct val="71000"/>
              <a:buFont typeface="+mj-lt"/>
              <a:buAutoNum type="arabicPeriod" startAt="310"/>
            </a:pPr>
            <a:r>
              <a:rPr lang="es-ES_tradnl" i="1" dirty="0" smtClean="0"/>
              <a:t> ¿Qué son los siete dones del Espíritu Santo?</a:t>
            </a:r>
          </a:p>
          <a:p>
            <a:pPr marL="421200" indent="0">
              <a:buSzPct val="71000"/>
              <a:buNone/>
            </a:pPr>
            <a:r>
              <a:rPr lang="es-ES_tradnl" b="1" dirty="0" smtClean="0"/>
              <a:t>Los siete dones del Espíritu Santo son: sabiduría, inteligencia, consejo, fortaleza, ciencia, piedad y temor de Dios. Con ellos «dota» el Espíritu Santo a los cristianos; es decir, más allá de sus disposiciones naturales, él les regala unas fuerzas determinadas y les da la oportunidad de convertirse en instrumentos especiales de Dios en este mundo. [1830-1831,1845]</a:t>
            </a:r>
          </a:p>
          <a:p>
            <a:pPr marL="421200" indent="0">
              <a:buSzPct val="71000"/>
              <a:buNone/>
            </a:pPr>
            <a:r>
              <a:rPr lang="es-ES_tradnl" dirty="0" smtClean="0"/>
              <a:t>Así dice san Pablo: «Uno recibe del Espíritu el hablar con sabiduría; otro, el hablar con inteligencia, según el mismo Espíritu. Hay quien, por el mismo Espíritu, recibe el don de la fe; y otro, por el mismo Espíritu, don de curar, A éste se le ha concedido hacer milagros; a aquél, profetizar. A otro, distinguir los buenos y malos espíritus. A uno, la diversidad de lenguas; a otro, el don de interpretarlas» (1 </a:t>
            </a:r>
            <a:r>
              <a:rPr lang="es-ES_tradnl" dirty="0" err="1" smtClean="0"/>
              <a:t>Cor</a:t>
            </a:r>
            <a:r>
              <a:rPr lang="es-ES_tradnl" dirty="0" smtClean="0"/>
              <a:t> 12,8-10). </a:t>
            </a:r>
            <a:r>
              <a:rPr lang="es-ES_tradnl" b="1" dirty="0" smtClean="0">
                <a:sym typeface="Wingdings 3"/>
              </a:rPr>
              <a:t></a:t>
            </a:r>
            <a:r>
              <a:rPr lang="es-ES_tradnl" dirty="0" smtClean="0">
                <a:hlinkClick r:id="rId2" action="ppaction://hlinksldjump"/>
              </a:rPr>
              <a:t>113</a:t>
            </a:r>
            <a:r>
              <a:rPr lang="es-ES_tradnl" dirty="0" smtClean="0"/>
              <a:t>-</a:t>
            </a:r>
            <a:r>
              <a:rPr lang="es-ES_tradnl" dirty="0" smtClean="0">
                <a:hlinkClick r:id="rId3" action="ppaction://hlinksldjump"/>
              </a:rPr>
              <a:t>120</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315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a:bodyPr>
          <a:lstStyle/>
          <a:p>
            <a:pPr marL="457200" indent="-457200">
              <a:buSzPct val="71000"/>
              <a:buFont typeface="+mj-lt"/>
              <a:buAutoNum type="arabicPeriod" startAt="311"/>
            </a:pPr>
            <a:r>
              <a:rPr lang="es-ES_tradnl" i="1" dirty="0" smtClean="0"/>
              <a:t> ¿Qué son los frutos del Espíritu Santo?</a:t>
            </a:r>
          </a:p>
          <a:p>
            <a:pPr marL="421200" indent="0">
              <a:buSzPct val="71000"/>
              <a:buNone/>
            </a:pPr>
            <a:r>
              <a:rPr lang="es-ES_tradnl" b="1" dirty="0" smtClean="0"/>
              <a:t>Los </a:t>
            </a:r>
            <a:r>
              <a:rPr lang="es-ES_tradnl" b="1" dirty="0" smtClean="0">
                <a:sym typeface="Wingdings 3"/>
              </a:rPr>
              <a:t></a:t>
            </a:r>
            <a:r>
              <a:rPr lang="es-ES_tradnl" b="1" dirty="0" smtClean="0">
                <a:hlinkClick r:id="rId2" action="ppaction://hlinkpres?slideindex=1&amp;slidetitle="/>
              </a:rPr>
              <a:t>FRUTOS DEL ESPÍRITU SANTO</a:t>
            </a:r>
            <a:r>
              <a:rPr lang="es-ES_tradnl" b="1" dirty="0" smtClean="0"/>
              <a:t> son: «caridad, gozo, paz, paciencia, longanimidad, bondad, benignidad, mansedumbre, fidelidad, modestia, continencia, castidad» (cf. </a:t>
            </a:r>
            <a:r>
              <a:rPr lang="es-ES_tradnl" b="1" dirty="0" err="1" smtClean="0"/>
              <a:t>Gál</a:t>
            </a:r>
            <a:r>
              <a:rPr lang="es-ES_tradnl" b="1" dirty="0" smtClean="0"/>
              <a:t> 5,22-23). [1832]</a:t>
            </a:r>
          </a:p>
          <a:p>
            <a:pPr marL="421200" indent="0">
              <a:buSzPct val="71000"/>
              <a:buNone/>
            </a:pPr>
            <a:r>
              <a:rPr lang="es-ES_tradnl" dirty="0" smtClean="0"/>
              <a:t>En los </a:t>
            </a:r>
            <a:r>
              <a:rPr lang="es-ES_tradnl" dirty="0" smtClean="0">
                <a:hlinkClick r:id="rId2" action="ppaction://hlinkpres?slideindex=1&amp;slidetitle="/>
              </a:rPr>
              <a:t>FRUTOS DEL ESPÍRITU SANTO</a:t>
            </a:r>
            <a:r>
              <a:rPr lang="es-ES_tradnl" dirty="0" smtClean="0"/>
              <a:t> puede ver el mundo qué sucede con las personas que se dejan totalmente tomar, conducir y formar por Dios, los frutos del Espíritu Santo muestran que Dios tiene un papel real en la vida de los cristianos. </a:t>
            </a:r>
            <a:r>
              <a:rPr lang="es-ES_tradnl" b="1" dirty="0" smtClean="0">
                <a:sym typeface="Wingdings 3"/>
              </a:rPr>
              <a:t></a:t>
            </a:r>
            <a:r>
              <a:rPr lang="es-ES_tradnl" dirty="0" smtClean="0">
                <a:sym typeface="Wingdings 3"/>
                <a:hlinkClick r:id="rId3" action="ppaction://hlinksldjump"/>
              </a:rPr>
              <a:t>120</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316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a:bodyPr>
          <a:lstStyle/>
          <a:p>
            <a:pPr marL="457200" indent="-457200">
              <a:buSzPct val="71000"/>
              <a:buFont typeface="+mj-lt"/>
              <a:buAutoNum type="arabicPeriod" startAt="312"/>
            </a:pPr>
            <a:r>
              <a:rPr lang="es-ES_tradnl" i="1" dirty="0" smtClean="0"/>
              <a:t> ¿Cómo sabe un hombre que ha pecado?</a:t>
            </a:r>
          </a:p>
          <a:p>
            <a:pPr marL="421200" indent="0">
              <a:buSzPct val="71000"/>
              <a:buNone/>
            </a:pPr>
            <a:r>
              <a:rPr lang="es-ES_tradnl" b="1" dirty="0" smtClean="0"/>
              <a:t>Un hombre sabe que ha pecado porque su conciencia le acusa y le mueve a confesar sus faltas ante Dios. [1797,1848] </a:t>
            </a:r>
            <a:r>
              <a:rPr lang="es-ES_tradnl" b="1" dirty="0" smtClean="0">
                <a:sym typeface="Wingdings 3"/>
              </a:rPr>
              <a:t></a:t>
            </a:r>
            <a:r>
              <a:rPr lang="es-ES_tradnl" dirty="0" smtClean="0">
                <a:sym typeface="Wingdings 3"/>
              </a:rPr>
              <a:t> </a:t>
            </a:r>
            <a:r>
              <a:rPr lang="es-ES_tradnl" dirty="0" smtClean="0">
                <a:hlinkClick r:id="rId2" action="ppaction://hlinksldjump"/>
              </a:rPr>
              <a:t>229</a:t>
            </a:r>
            <a:r>
              <a:rPr lang="es-ES_tradnl" dirty="0" smtClean="0"/>
              <a:t>,</a:t>
            </a:r>
            <a:r>
              <a:rPr lang="es-ES_tradnl" dirty="0" smtClean="0">
                <a:hlinkClick r:id="rId3" action="ppaction://hlinksldjump"/>
              </a:rPr>
              <a:t>295</a:t>
            </a:r>
            <a:r>
              <a:rPr lang="es-ES_tradnl" dirty="0" smtClean="0"/>
              <a:t>-</a:t>
            </a:r>
            <a:r>
              <a:rPr lang="es-ES_tradnl" dirty="0" smtClean="0">
                <a:hlinkClick r:id="rId4" action="ppaction://hlinksldjump"/>
              </a:rPr>
              <a:t>298</a:t>
            </a:r>
            <a:endParaRPr lang="es-ES_tradnl"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317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a:bodyPr>
          <a:lstStyle/>
          <a:p>
            <a:pPr marL="457200" indent="-457200">
              <a:buSzPct val="71000"/>
              <a:buFont typeface="+mj-lt"/>
              <a:buAutoNum type="arabicPeriod" startAt="313"/>
            </a:pPr>
            <a:r>
              <a:rPr lang="es-ES_tradnl" i="1" dirty="0" smtClean="0"/>
              <a:t> ¿Por qué debe el pecador dirigirse a Dios </a:t>
            </a:r>
            <a:r>
              <a:rPr lang="es-ES_tradnl" dirty="0" smtClean="0"/>
              <a:t>y </a:t>
            </a:r>
            <a:r>
              <a:rPr lang="es-ES_tradnl" i="1" dirty="0" smtClean="0"/>
              <a:t>pedirle perdón?</a:t>
            </a:r>
          </a:p>
          <a:p>
            <a:pPr marL="421200" indent="0">
              <a:buSzPct val="71000"/>
              <a:buNone/>
            </a:pPr>
            <a:r>
              <a:rPr lang="es-ES_tradnl" b="1" dirty="0" smtClean="0"/>
              <a:t>Cualquier pecado destruye, oscurece o niega el bien; pero Dios es muy bueno y el origen de todo bien. Por eso cualquier pecado se dirige (también) contra Dios y, en el contacto con él, debe ser reordenado. [1847]</a:t>
            </a:r>
            <a:r>
              <a:rPr lang="es-ES_tradnl" dirty="0" smtClean="0"/>
              <a:t> </a:t>
            </a:r>
            <a:r>
              <a:rPr lang="es-ES_tradnl" b="1" dirty="0" smtClean="0">
                <a:sym typeface="Wingdings 3"/>
              </a:rPr>
              <a:t></a:t>
            </a:r>
            <a:r>
              <a:rPr lang="es-ES_tradnl" dirty="0" smtClean="0">
                <a:hlinkClick r:id="rId2" action="ppaction://hlinksldjump"/>
              </a:rPr>
              <a:t>224</a:t>
            </a:r>
            <a:r>
              <a:rPr lang="es-ES_tradnl" dirty="0" smtClean="0"/>
              <a:t>-</a:t>
            </a:r>
            <a:r>
              <a:rPr lang="es-ES_tradnl" dirty="0" smtClean="0">
                <a:hlinkClick r:id="rId3" action="ppaction://hlinksldjump"/>
              </a:rPr>
              <a:t>239</a:t>
            </a: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318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fontScale="85000" lnSpcReduction="10000"/>
          </a:bodyPr>
          <a:lstStyle/>
          <a:p>
            <a:pPr marL="457200" indent="-457200">
              <a:buSzPct val="71000"/>
              <a:buFont typeface="+mj-lt"/>
              <a:buAutoNum type="arabicPeriod" startAt="314"/>
            </a:pPr>
            <a:r>
              <a:rPr lang="es-ES_tradnl" i="1" dirty="0" smtClean="0"/>
              <a:t> ¿Cómo sabemos que Dios es misericordioso?</a:t>
            </a:r>
          </a:p>
          <a:p>
            <a:pPr marL="421200" indent="0">
              <a:buSzPct val="71000"/>
              <a:buNone/>
            </a:pPr>
            <a:r>
              <a:rPr lang="es-ES_tradnl" b="1" dirty="0" smtClean="0"/>
              <a:t>En muchos pasajes de la Sagrada Escritura Dios se muestra como el misericordioso, especialmente en la parábola del hijo pródigo (</a:t>
            </a:r>
            <a:r>
              <a:rPr lang="es-ES_tradnl" b="1" dirty="0" err="1" smtClean="0"/>
              <a:t>Lc</a:t>
            </a:r>
            <a:r>
              <a:rPr lang="es-ES_tradnl" b="1" dirty="0" smtClean="0"/>
              <a:t> 15), en la que el padre sale al encuentro del hijo perdido y lo acoge sin condiciones, para celebrar con él una fiesta del reencuentro y de la reconciliación. [1846, 1870]</a:t>
            </a:r>
          </a:p>
          <a:p>
            <a:pPr marL="421200" indent="0">
              <a:buSzPct val="71000"/>
              <a:buNone/>
            </a:pPr>
            <a:r>
              <a:rPr lang="es-ES_tradnl" dirty="0" smtClean="0"/>
              <a:t>Ya en el </a:t>
            </a:r>
            <a:r>
              <a:rPr lang="es-ES_tradnl" b="1" dirty="0" smtClean="0">
                <a:sym typeface="Wingdings 3"/>
              </a:rPr>
              <a:t></a:t>
            </a:r>
            <a:r>
              <a:rPr lang="es-ES_tradnl" dirty="0" smtClean="0">
                <a:hlinkClick r:id="rId2" action="ppaction://hlinkpres?slideindex=1&amp;slidetitle="/>
              </a:rPr>
              <a:t>ANTIGUO TESTAMENTO</a:t>
            </a:r>
            <a:r>
              <a:rPr lang="es-ES_tradnl" dirty="0" smtClean="0"/>
              <a:t> dice Dios por medio del profeta Ezequiel: «Yo no me complazco en la muerte del malvado, sino en que el malvado se convierta de su conducta y viva» (Ez 33,11). Jesús ha sido enviado «a las ovejas descarriadas de Israel» (Mt 15,24). Y sabe que «no tienen necesidad de médico los sanos, sino los enfermos» (Mt 9,12). Por eso come con publicanos y pecadores, antes de, al final de su vida terrena, interpretar incluso su muerte como iniciativa del amor misericordioso de Dios: «Ésta es mi sangre de la alianza, que es derramada por muchos para el perdón de los pecados» (Mt 26,28). </a:t>
            </a:r>
            <a:r>
              <a:rPr lang="es-ES_tradnl" b="1" dirty="0" smtClean="0">
                <a:sym typeface="Wingdings 3"/>
              </a:rPr>
              <a:t></a:t>
            </a:r>
            <a:r>
              <a:rPr lang="es-ES_tradnl" dirty="0" smtClean="0">
                <a:hlinkClick r:id="rId3" action="ppaction://hlinksldjump"/>
              </a:rPr>
              <a:t>227</a:t>
            </a:r>
            <a:r>
              <a:rPr lang="es-ES_tradnl" dirty="0" smtClean="0"/>
              <a:t>, </a:t>
            </a:r>
            <a:r>
              <a:rPr lang="es-ES_tradnl" dirty="0" smtClean="0">
                <a:hlinkClick r:id="rId4" action="ppaction://hlinksldjump"/>
              </a:rPr>
              <a:t>524</a:t>
            </a: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319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637240"/>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a:buFont typeface="+mj-lt"/>
              <a:buAutoNum type="arabicPeriod" startAt="30"/>
            </a:pPr>
            <a:r>
              <a:rPr lang="es-ES_tradnl" i="1" dirty="0" smtClean="0"/>
              <a:t>¿Por qué creemos en un solo Dios?</a:t>
            </a:r>
          </a:p>
          <a:p>
            <a:pPr marL="421200" indent="0">
              <a:buNone/>
            </a:pPr>
            <a:r>
              <a:rPr lang="es-ES_tradnl" b="1" dirty="0" smtClean="0"/>
              <a:t>Creemos en </a:t>
            </a:r>
            <a:r>
              <a:rPr lang="es-ES_tradnl" b="1" i="1" dirty="0" smtClean="0"/>
              <a:t>un solo </a:t>
            </a:r>
            <a:r>
              <a:rPr lang="es-ES_tradnl" b="1" dirty="0" smtClean="0"/>
              <a:t>Dios porque según el testimonio de la Sagrada Escritura sólo hay un Dios y porque, según las leyes de la lógica, tampoco puede haber más que uno. [200-202, 228]</a:t>
            </a:r>
          </a:p>
          <a:p>
            <a:pPr marL="421200" indent="0">
              <a:buNone/>
            </a:pPr>
            <a:r>
              <a:rPr lang="es-ES_tradnl" dirty="0" smtClean="0"/>
              <a:t>Si hubiera dos dioses, uno sería el límite del otro; ninguno de los dos sería infinito, ninguno sería perfecto; de modo que ninguno de los dos sería Dios. La experiencia fundamental de Dios que tiene el pueblo de Israel es: «Escucha, Israel: el Señor es nuestro Dios, el Señor es </a:t>
            </a:r>
            <a:r>
              <a:rPr lang="es-ES_tradnl" i="1" dirty="0" smtClean="0"/>
              <a:t>uno solo» </a:t>
            </a:r>
            <a:r>
              <a:rPr lang="es-ES_tradnl" dirty="0" smtClean="0"/>
              <a:t>(</a:t>
            </a:r>
            <a:r>
              <a:rPr lang="es-ES_tradnl" dirty="0" err="1" smtClean="0"/>
              <a:t>Dt</a:t>
            </a:r>
            <a:r>
              <a:rPr lang="es-ES_tradnl" dirty="0" smtClean="0"/>
              <a:t> 6,4). Una y otra vez los profetas exhortan a abandonar los falsos dioses y a convertirse al único Dios: «Yo soy un Dios justo y salvador, y no hay </a:t>
            </a:r>
            <a:r>
              <a:rPr lang="es-ES_tradnl" i="1" dirty="0" smtClean="0"/>
              <a:t>ninguno más» </a:t>
            </a:r>
            <a:r>
              <a:rPr lang="es-ES_tradnl" dirty="0" smtClean="0"/>
              <a:t>(</a:t>
            </a:r>
            <a:r>
              <a:rPr lang="es-ES_tradnl" dirty="0" err="1" smtClean="0"/>
              <a:t>Is</a:t>
            </a:r>
            <a:r>
              <a:rPr lang="es-ES_tradnl" dirty="0" smtClean="0"/>
              <a:t> 45,22).</a:t>
            </a:r>
            <a:endParaRPr lang="es-ES_tradnl" i="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32</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fontScale="92500" lnSpcReduction="10000"/>
          </a:bodyPr>
          <a:lstStyle/>
          <a:p>
            <a:pPr marL="457200" indent="-457200">
              <a:buSzPct val="71000"/>
              <a:buFont typeface="+mj-lt"/>
              <a:buAutoNum type="arabicPeriod" startAt="315"/>
            </a:pPr>
            <a:r>
              <a:rPr lang="es-ES_tradnl" i="1" dirty="0" smtClean="0"/>
              <a:t> ¿Qué es en realidad pecado?</a:t>
            </a:r>
          </a:p>
          <a:p>
            <a:pPr marL="421200" indent="0">
              <a:buSzPct val="71000"/>
              <a:buNone/>
            </a:pPr>
            <a:r>
              <a:rPr lang="es-ES_tradnl" b="1" dirty="0" smtClean="0"/>
              <a:t>Un pecado es una palabra, un acto o una intención, con la que un hombre atenta, consciente y voluntariamente, contra el verdadero orden de las coas, previsto, así por el amor de Dios. [1849-1851, 1871-1872]</a:t>
            </a:r>
          </a:p>
          <a:p>
            <a:pPr marL="421200" indent="0">
              <a:buSzPct val="71000"/>
              <a:buNone/>
            </a:pPr>
            <a:r>
              <a:rPr lang="es-ES_tradnl" dirty="0" smtClean="0"/>
              <a:t>Pecar significa más que infringir alguna de las normas acordadas por los hombres. El pecado se dirige libre y conscientemente contra el amor de Dios y lo ignora. El pecado es en definitiva «el amor de sí hasta el desprecio de Dios» (san Agustín), y en caso extremo la criatura pecadora dice: Quiero ser «como Dios» (</a:t>
            </a:r>
            <a:r>
              <a:rPr lang="es-ES_tradnl" dirty="0" err="1" smtClean="0"/>
              <a:t>Gén</a:t>
            </a:r>
            <a:r>
              <a:rPr lang="es-ES_tradnl" dirty="0" smtClean="0"/>
              <a:t> 3,5). Así como el pecado me carga con el peso de la culpa, me hiere y me destruye con sus consecuencias, igualmente envenena y afecta también a mi entorno. En la cercanía de Dios se hacen perceptibles el pecado y su gravedad. </a:t>
            </a:r>
            <a:r>
              <a:rPr lang="es-ES_tradnl" b="1" dirty="0" smtClean="0">
                <a:sym typeface="Wingdings 3"/>
              </a:rPr>
              <a:t> </a:t>
            </a:r>
            <a:r>
              <a:rPr lang="es-ES_tradnl" dirty="0" smtClean="0">
                <a:hlinkClick r:id="rId2" action="ppaction://hlinksldjump"/>
              </a:rPr>
              <a:t>67</a:t>
            </a:r>
            <a:r>
              <a:rPr lang="es-ES_tradnl" dirty="0" smtClean="0"/>
              <a:t>, </a:t>
            </a:r>
            <a:r>
              <a:rPr lang="es-ES_tradnl" dirty="0" smtClean="0">
                <a:hlinkClick r:id="rId3" action="ppaction://hlinksldjump"/>
              </a:rPr>
              <a:t>224</a:t>
            </a:r>
            <a:r>
              <a:rPr lang="es-ES_tradnl" dirty="0" smtClean="0"/>
              <a:t>-</a:t>
            </a:r>
            <a:r>
              <a:rPr lang="es-ES_tradnl" dirty="0" smtClean="0">
                <a:hlinkClick r:id="rId4" action="ppaction://hlinksldjump"/>
              </a:rPr>
              <a:t>239</a:t>
            </a:r>
            <a:endParaRPr lang="es-ES_tradnl" b="1" dirty="0" smtClean="0"/>
          </a:p>
          <a:p>
            <a:pPr marL="421200" indent="0">
              <a:buSzPct val="71000"/>
              <a:buNone/>
            </a:pP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320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fontScale="92500" lnSpcReduction="20000"/>
          </a:bodyPr>
          <a:lstStyle/>
          <a:p>
            <a:pPr marL="457200" indent="-457200">
              <a:buSzPct val="71000"/>
              <a:buFont typeface="+mj-lt"/>
              <a:buAutoNum type="arabicPeriod" startAt="316"/>
            </a:pPr>
            <a:r>
              <a:rPr lang="es-ES_tradnl" i="1" dirty="0" smtClean="0"/>
              <a:t> ¿Cómo </a:t>
            </a:r>
            <a:r>
              <a:rPr lang="es-ES_tradnl" dirty="0" smtClean="0"/>
              <a:t>se </a:t>
            </a:r>
            <a:r>
              <a:rPr lang="es-ES_tradnl" i="1" dirty="0" smtClean="0"/>
              <a:t>pueden distinguir los pecados graves (pecados mortales) de los menos graves (pecados veniales)?</a:t>
            </a:r>
          </a:p>
          <a:p>
            <a:pPr marL="421200" indent="0">
              <a:buSzPct val="71000"/>
              <a:buNone/>
            </a:pPr>
            <a:r>
              <a:rPr lang="es-ES_tradnl" b="1" dirty="0" smtClean="0"/>
              <a:t>El pecado grave destruye en el corazón del hombre la fuerza divina del amor, sin la que no puede existir la felicidad eterna. Por ello se llama pecado mortal. El pecado grave aparta de Dios, mientras que los pecados veniales sólo enturbian la relación con él. [1852-1861,1874]</a:t>
            </a:r>
          </a:p>
          <a:p>
            <a:pPr marL="421200" indent="0">
              <a:buSzPct val="71000"/>
              <a:buNone/>
            </a:pPr>
            <a:r>
              <a:rPr lang="es-ES_tradnl" dirty="0" smtClean="0"/>
              <a:t>Un pecado mortal corta la relación de un hombre con Dios. Tal pecado tiene como condición previa que se refiera a una materia grave y que sea cometido con pleno conocimiento y consentimiento deliberado. Son pecados veniales los referidos a materias leves, o los pecados que se dan sin pleno conocimiento de su trascendencia o sin consentimiento deliberado. Estos últimos pecados afectan a la relación con Dios, pero no rompen con él.</a:t>
            </a:r>
            <a:endParaRPr lang="es-ES_tradnl" b="1" dirty="0" smtClean="0"/>
          </a:p>
          <a:p>
            <a:pPr marL="421200" indent="0">
              <a:buSzPct val="71000"/>
              <a:buNone/>
            </a:pP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321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a:bodyPr>
          <a:lstStyle/>
          <a:p>
            <a:pPr marL="457200" indent="-457200">
              <a:buSzPct val="71000"/>
              <a:buFont typeface="+mj-lt"/>
              <a:buAutoNum type="arabicPeriod" startAt="317"/>
            </a:pPr>
            <a:r>
              <a:rPr lang="es-ES_tradnl" i="1" dirty="0" smtClean="0"/>
              <a:t> ¿Cómo se libera uno de un pecado grave </a:t>
            </a:r>
            <a:r>
              <a:rPr lang="es-ES_tradnl" dirty="0" smtClean="0"/>
              <a:t>y </a:t>
            </a:r>
            <a:r>
              <a:rPr lang="es-ES_tradnl" i="1" dirty="0" smtClean="0"/>
              <a:t>se une de nuevo a Dios?</a:t>
            </a:r>
          </a:p>
          <a:p>
            <a:pPr marL="421200" indent="0">
              <a:buSzPct val="71000"/>
              <a:buNone/>
            </a:pPr>
            <a:r>
              <a:rPr lang="es-ES_tradnl" b="1" dirty="0" smtClean="0"/>
              <a:t>Para reparar la ruptura con Dios que se da con un pecado grave, un católico debe reconciliarse con Dios por medio de la confesión. [1856] </a:t>
            </a:r>
            <a:r>
              <a:rPr lang="es-ES_tradnl" b="1" dirty="0" smtClean="0">
                <a:sym typeface="Wingdings 3"/>
              </a:rPr>
              <a:t></a:t>
            </a:r>
            <a:r>
              <a:rPr lang="es-ES_tradnl" b="1" dirty="0" smtClean="0">
                <a:hlinkClick r:id="rId2" action="ppaction://hlinksldjump"/>
              </a:rPr>
              <a:t>224</a:t>
            </a:r>
            <a:r>
              <a:rPr lang="es-ES_tradnl" b="1" dirty="0" smtClean="0"/>
              <a:t>-</a:t>
            </a:r>
            <a:r>
              <a:rPr lang="es-ES_tradnl" b="1" dirty="0" smtClean="0">
                <a:hlinkClick r:id="rId3" action="ppaction://hlinksldjump"/>
              </a:rPr>
              <a:t>239</a:t>
            </a:r>
            <a:endParaRPr lang="es-ES_tradnl" b="1" dirty="0" smtClean="0"/>
          </a:p>
          <a:p>
            <a:pPr marL="421200" indent="0">
              <a:buSzPct val="71000"/>
              <a:buNone/>
            </a:pPr>
            <a:endParaRPr lang="es-ES_tradnl" b="1" dirty="0" smtClean="0"/>
          </a:p>
          <a:p>
            <a:pPr marL="421200" indent="0">
              <a:buSzPct val="71000"/>
              <a:buNone/>
            </a:pP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322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a:bodyPr>
          <a:lstStyle/>
          <a:p>
            <a:pPr marL="457200" indent="-457200">
              <a:buSzPct val="71000"/>
              <a:buFont typeface="+mj-lt"/>
              <a:buAutoNum type="arabicPeriod" startAt="318"/>
            </a:pPr>
            <a:r>
              <a:rPr lang="es-ES_tradnl" i="1" dirty="0" smtClean="0"/>
              <a:t> ¿Qué son los vicios?</a:t>
            </a:r>
          </a:p>
          <a:p>
            <a:pPr marL="421200" indent="0">
              <a:buSzPct val="71000"/>
              <a:buNone/>
            </a:pPr>
            <a:r>
              <a:rPr lang="es-ES_tradnl" b="1" dirty="0" smtClean="0"/>
              <a:t>Los vicios son costumbres negativas adquiridas que adormecen y oscurecen la conciencia, abren a los hombres al mal y los predisponen al pecado. [1865-1867]</a:t>
            </a:r>
          </a:p>
          <a:p>
            <a:pPr marL="421200" indent="0">
              <a:buSzPct val="71000"/>
              <a:buNone/>
            </a:pPr>
            <a:r>
              <a:rPr lang="es-ES_tradnl" dirty="0" smtClean="0"/>
              <a:t>Los vicios humanos se encuentran en la cercanía de los pecados capitales: soberbia, avaricia, envidia, ira, lujuria, gula y pereza.</a:t>
            </a: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323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a:bodyPr>
          <a:lstStyle/>
          <a:p>
            <a:pPr marL="457200" indent="-457200">
              <a:buSzPct val="71000"/>
              <a:buFont typeface="+mj-lt"/>
              <a:buAutoNum type="arabicPeriod" startAt="319"/>
            </a:pPr>
            <a:r>
              <a:rPr lang="es-ES_tradnl" i="1" dirty="0" smtClean="0"/>
              <a:t> ¿Somos responsables de los pecados de otras personas?</a:t>
            </a:r>
          </a:p>
          <a:p>
            <a:pPr marL="421200" indent="0">
              <a:buSzPct val="71000"/>
              <a:buNone/>
            </a:pPr>
            <a:r>
              <a:rPr lang="es-ES_tradnl" b="1" dirty="0" smtClean="0"/>
              <a:t>No, no somos responsables de los pecados de otras personas, a no ser que seamos culpables por haber inducido a alguien a pecar, por haber colaborado en su pecado, por haber animado a otros en su pecado o por haber omitido a tiempo una advertencia o una ayuda. [1868]</a:t>
            </a:r>
          </a:p>
          <a:p>
            <a:pPr marL="421200" indent="0">
              <a:buSzPct val="71000"/>
              <a:buNone/>
            </a:pP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324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Primero: La dignidad del hombre</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a:bodyPr>
          <a:lstStyle/>
          <a:p>
            <a:pPr marL="457200" indent="-457200">
              <a:buSzPct val="71000"/>
              <a:buFont typeface="+mj-lt"/>
              <a:buAutoNum type="arabicPeriod" startAt="320"/>
            </a:pPr>
            <a:r>
              <a:rPr lang="es-ES_tradnl" i="1" dirty="0" smtClean="0"/>
              <a:t> ¿Existen estructuras de pecado?</a:t>
            </a:r>
          </a:p>
          <a:p>
            <a:pPr marL="421200" indent="0">
              <a:buSzPct val="71000"/>
              <a:buNone/>
            </a:pPr>
            <a:r>
              <a:rPr lang="es-ES_tradnl" b="1" dirty="0" smtClean="0"/>
              <a:t>Existen estructuras de pecado sólo en sentido figurado. Un pecado siempre está vinculado a una persona que aprueba un mal consciente y voluntariamente. [1869]</a:t>
            </a:r>
          </a:p>
          <a:p>
            <a:pPr marL="421200" indent="0">
              <a:buSzPct val="71000"/>
              <a:buNone/>
            </a:pPr>
            <a:r>
              <a:rPr lang="es-ES_tradnl" dirty="0" smtClean="0"/>
              <a:t>No obstante existen estructuras e instituciones sociales que están de tal forma en contradicción con los mandamientos de Dios que se puede hablar de «estructuras de pecado», pues en definitiva son la consecuencia de pecados personales.</a:t>
            </a: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325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Segundo: La comunidad humana</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fontScale="92500" lnSpcReduction="10000"/>
          </a:bodyPr>
          <a:lstStyle/>
          <a:p>
            <a:pPr marL="457200" indent="-457200">
              <a:buSzPct val="71000"/>
              <a:buFont typeface="+mj-lt"/>
              <a:buAutoNum type="arabicPeriod" startAt="321"/>
            </a:pPr>
            <a:r>
              <a:rPr lang="es-ES_tradnl" i="1" dirty="0" smtClean="0"/>
              <a:t> ¿Puede un cristiano ser un puro individualista?</a:t>
            </a:r>
          </a:p>
          <a:p>
            <a:pPr marL="421200" indent="0">
              <a:buSzPct val="71000"/>
              <a:buNone/>
            </a:pPr>
            <a:r>
              <a:rPr lang="es-ES_tradnl" b="1" dirty="0" smtClean="0"/>
              <a:t>No, un cristiano no puede ser nunca un puro individualista, porque el hombre está destinado a la vida social por su propia naturaleza. [1877-1880,1890-1891]</a:t>
            </a:r>
          </a:p>
          <a:p>
            <a:pPr marL="421200" indent="0">
              <a:buSzPct val="71000"/>
              <a:buNone/>
            </a:pPr>
            <a:r>
              <a:rPr lang="es-ES_tradnl" dirty="0" smtClean="0"/>
              <a:t>Todo hombre tiene un padre y una madre; recibe ayuda de otros y está obligado a ayudar a otros y a desarrollar sus talentos a favor de todos. Puesto que el hombre es «imagen» de Dios, refleja en cierto modo a Dios, que no está solo en su profundidad, sino que es trino (y con ello amor, diálogo e intercambio). Por último es el amor, el mandamiento central de todos los cristianos, por el cual en el fondo pertenecemos a un mismo grupo y somos referencia unos de otros de un modo fundamental: «Amarás a tu prójimo como a ti mismo» (Mt 22,39).</a:t>
            </a: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326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Segundo: La comunidad humana</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a:bodyPr>
          <a:lstStyle/>
          <a:p>
            <a:pPr marL="457200" indent="-457200">
              <a:buSzPct val="71000"/>
              <a:buFont typeface="+mj-lt"/>
              <a:buAutoNum type="arabicPeriod" startAt="322"/>
            </a:pPr>
            <a:r>
              <a:rPr lang="es-ES_tradnl" i="1" dirty="0" smtClean="0"/>
              <a:t> ¿Qué es más importante: la sociedad </a:t>
            </a:r>
            <a:r>
              <a:rPr lang="es-ES_tradnl" dirty="0" smtClean="0"/>
              <a:t>o </a:t>
            </a:r>
            <a:r>
              <a:rPr lang="es-ES_tradnl" i="1" dirty="0" smtClean="0"/>
              <a:t>el individuo?</a:t>
            </a:r>
          </a:p>
          <a:p>
            <a:pPr marL="421200" indent="0">
              <a:buSzPct val="71000"/>
              <a:buNone/>
            </a:pPr>
            <a:r>
              <a:rPr lang="es-ES_tradnl" b="1" dirty="0" smtClean="0"/>
              <a:t>Ante Dios cada ser humano individual cuenta primero como persona, pero el individuo no se realiza como persona más que en sociedad. [1881, 1892]</a:t>
            </a:r>
          </a:p>
          <a:p>
            <a:pPr marL="421200" indent="0">
              <a:buSzPct val="71000"/>
              <a:buNone/>
            </a:pPr>
            <a:r>
              <a:rPr lang="es-ES_tradnl" dirty="0" smtClean="0"/>
              <a:t>La sociedad no puede ser nunca más importante que la persona. Las personas no deben ser nunca medios para un fin social. Sin embargo, instituciones sociales como el Estado y la familia son necesarias para el individuo; corresponden incluso a su naturaleza.</a:t>
            </a: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327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Segundo: La comunidad humana</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fontScale="92500" lnSpcReduction="10000"/>
          </a:bodyPr>
          <a:lstStyle/>
          <a:p>
            <a:pPr marL="457200" indent="-457200">
              <a:buSzPct val="71000"/>
              <a:buFont typeface="+mj-lt"/>
              <a:buAutoNum type="arabicPeriod" startAt="323"/>
            </a:pPr>
            <a:r>
              <a:rPr lang="es-ES_tradnl" i="1" dirty="0" smtClean="0"/>
              <a:t> ¿Cómo puede el individuo estar integrado en la sociedad de manera que pueda, sin embargo, desarrollarse libremente?</a:t>
            </a:r>
          </a:p>
          <a:p>
            <a:pPr marL="421200" indent="0">
              <a:buSzPct val="71000"/>
              <a:buNone/>
            </a:pPr>
            <a:r>
              <a:rPr lang="es-ES_tradnl" b="1" dirty="0" smtClean="0"/>
              <a:t>El individuo puede desarrollarse libremente en la sociedad si se respeta el «principio de subsidiariedad». [1883-1885, 1894]</a:t>
            </a:r>
          </a:p>
          <a:p>
            <a:pPr marL="421200" indent="0">
              <a:buSzPct val="71000"/>
              <a:buNone/>
            </a:pPr>
            <a:r>
              <a:rPr lang="es-ES_tradnl" dirty="0" smtClean="0"/>
              <a:t>El principio de subsidiariedad, desarrollado por la </a:t>
            </a:r>
            <a:r>
              <a:rPr lang="es-ES_tradnl" b="1" dirty="0" smtClean="0">
                <a:sym typeface="Wingdings 3"/>
              </a:rPr>
              <a:t></a:t>
            </a:r>
            <a:r>
              <a:rPr lang="es-ES_tradnl" dirty="0" smtClean="0">
                <a:hlinkClick r:id="rId2" action="ppaction://hlinkpres?slideindex=1&amp;slidetitle="/>
              </a:rPr>
              <a:t>DOCTRINA SOCIAL DE LA IGLESIA </a:t>
            </a:r>
            <a:r>
              <a:rPr lang="es-ES_tradnl" dirty="0" smtClean="0"/>
              <a:t>afirma: lo que puede hacer el individuo por sí mismo y por sus propias fuerzas no debe ser suplantado por una instancia superior. Una estructura social de orden superior no debe interferir ni asumir las competencias de una estructura de orden inferior. Más bien es su función actuar de modo secundario (subsidiario) allí donde el individuo o las instituciones pequeñas se vean superadas por sus tareas.</a:t>
            </a: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328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Segundo: La comunidad humana</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lnSpcReduction="10000"/>
          </a:bodyPr>
          <a:lstStyle/>
          <a:p>
            <a:pPr marL="457200" indent="-457200">
              <a:buSzPct val="71000"/>
              <a:buFont typeface="+mj-lt"/>
              <a:buAutoNum type="arabicPeriod" startAt="324"/>
            </a:pPr>
            <a:r>
              <a:rPr lang="es-ES_tradnl" i="1" dirty="0" smtClean="0"/>
              <a:t> ¿Sobre qué principios se fundamenta una sociedad?</a:t>
            </a:r>
          </a:p>
          <a:p>
            <a:pPr marL="421200" indent="0">
              <a:buSzPct val="71000"/>
              <a:buNone/>
            </a:pPr>
            <a:r>
              <a:rPr lang="es-ES_tradnl" b="1" dirty="0" smtClean="0"/>
              <a:t>Toda sociedad se fundamenta en una jerarquía de valores que se realiza mediante la justicia y la caridad. [1886-1889,1895-1896]</a:t>
            </a:r>
          </a:p>
          <a:p>
            <a:pPr marL="421200" indent="0">
              <a:buSzPct val="71000"/>
              <a:buNone/>
            </a:pPr>
            <a:r>
              <a:rPr lang="es-ES_tradnl" dirty="0" smtClean="0"/>
              <a:t>Ninguna sociedad puede perdurar si no se fundamenta en valores que se reflejen en una ordenación justa de las relaciones y en una consecución activa de la justicia. Así, el hombre no puede convertirse nunca en un medio para el fin de la acción social. Toda sociedad necesita constantemente la conversión de las estructuras injustas. En definitiva esto sólo lo logra la caridad, el mayor mandamiento social. Ella respeta a los otros. Exige justicia. Hace posible la conversión de las relaciones equivocadas. </a:t>
            </a:r>
            <a:r>
              <a:rPr lang="es-ES_tradnl" b="1" dirty="0" smtClean="0">
                <a:sym typeface="Wingdings 3"/>
              </a:rPr>
              <a:t> </a:t>
            </a:r>
            <a:r>
              <a:rPr lang="es-ES_tradnl" dirty="0" smtClean="0">
                <a:hlinkClick r:id="rId2" action="ppaction://hlinksldjump"/>
              </a:rPr>
              <a:t>449</a:t>
            </a: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329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637240"/>
          </a:xfrm>
        </p:spPr>
        <p:style>
          <a:lnRef idx="1">
            <a:schemeClr val="accent4"/>
          </a:lnRef>
          <a:fillRef idx="2">
            <a:schemeClr val="accent4"/>
          </a:fillRef>
          <a:effectRef idx="1">
            <a:schemeClr val="accent4"/>
          </a:effectRef>
          <a:fontRef idx="minor">
            <a:schemeClr val="dk1"/>
          </a:fontRef>
        </p:style>
        <p:txBody>
          <a:bodyPr>
            <a:normAutofit fontScale="92500"/>
          </a:bodyPr>
          <a:lstStyle/>
          <a:p>
            <a:pPr marL="457200" indent="-457200">
              <a:buFont typeface="+mj-lt"/>
              <a:buAutoNum type="arabicPeriod" startAt="31"/>
            </a:pPr>
            <a:r>
              <a:rPr lang="es-ES_tradnl" i="1" dirty="0" smtClean="0"/>
              <a:t>¿Por qué revela Dios su nombre?</a:t>
            </a:r>
          </a:p>
          <a:p>
            <a:pPr marL="421200" indent="0">
              <a:buNone/>
            </a:pPr>
            <a:r>
              <a:rPr lang="es-ES_tradnl" b="1" dirty="0" smtClean="0"/>
              <a:t>Dios revela su nombre porque quiere que se le pueda invocar. [203-213, 230-231]</a:t>
            </a:r>
          </a:p>
          <a:p>
            <a:pPr marL="421200" indent="0">
              <a:buNone/>
            </a:pPr>
            <a:r>
              <a:rPr lang="es-ES_tradnl" dirty="0" smtClean="0"/>
              <a:t>Dios no quiere mantenerse en el anonimato. No quiere ser adorado como un ser meramente sentido o intuido. Dios quiere ser conocido y ser invocado como el verdadero y el que actúa. En la zarza ardiente, Dios da a conocer su nombre a Moisés: </a:t>
            </a:r>
            <a:r>
              <a:rPr lang="es-ES_tradnl" dirty="0" smtClean="0">
                <a:sym typeface="Wingdings 3"/>
              </a:rPr>
              <a:t></a:t>
            </a:r>
            <a:r>
              <a:rPr lang="es-ES_tradnl" dirty="0" smtClean="0">
                <a:hlinkClick r:id="rId2" action="ppaction://hlinkpres?slideindex=1&amp;slidetitle="/>
              </a:rPr>
              <a:t>JHWH</a:t>
            </a:r>
            <a:r>
              <a:rPr lang="es-ES_tradnl" dirty="0" smtClean="0"/>
              <a:t> (</a:t>
            </a:r>
            <a:r>
              <a:rPr lang="es-ES_tradnl" dirty="0" err="1" smtClean="0"/>
              <a:t>Éx</a:t>
            </a:r>
            <a:r>
              <a:rPr lang="es-ES_tradnl" dirty="0" smtClean="0"/>
              <a:t> 3,14). Dios se hace </a:t>
            </a:r>
            <a:r>
              <a:rPr lang="es-ES_tradnl" dirty="0" err="1" smtClean="0"/>
              <a:t>invocable</a:t>
            </a:r>
            <a:r>
              <a:rPr lang="es-ES_tradnl" dirty="0" smtClean="0"/>
              <a:t> para su pueblo, pero continúa siendo el Dios escondido, el misterio presente. Por respeto a Dios el pueblo de Israel no pronunciaba (ni pronuncia) el nombre de Dios y lo sustituye por el apelativo </a:t>
            </a:r>
            <a:r>
              <a:rPr lang="es-ES_tradnl" i="1" dirty="0" err="1" smtClean="0"/>
              <a:t>Adonai</a:t>
            </a:r>
            <a:r>
              <a:rPr lang="es-ES_tradnl" i="1" dirty="0" smtClean="0"/>
              <a:t> </a:t>
            </a:r>
            <a:r>
              <a:rPr lang="es-ES_tradnl" dirty="0" smtClean="0"/>
              <a:t>(Señor). Justamente esta palabra es la que usa el </a:t>
            </a:r>
            <a:r>
              <a:rPr lang="es-ES_tradnl" dirty="0" smtClean="0">
                <a:sym typeface="Wingdings 3"/>
              </a:rPr>
              <a:t></a:t>
            </a:r>
            <a:r>
              <a:rPr lang="es-ES_tradnl" dirty="0" smtClean="0">
                <a:hlinkClick r:id="rId2" action="ppaction://hlinkpres?slideindex=1&amp;slidetitle="/>
              </a:rPr>
              <a:t>NUEVO</a:t>
            </a:r>
            <a:r>
              <a:rPr lang="es-ES_tradnl" i="1" dirty="0" smtClean="0">
                <a:hlinkClick r:id="rId2" action="ppaction://hlinkpres?slideindex=1&amp;slidetitle="/>
              </a:rPr>
              <a:t> </a:t>
            </a:r>
            <a:r>
              <a:rPr lang="es-ES_tradnl" dirty="0" smtClean="0">
                <a:hlinkClick r:id="rId2" action="ppaction://hlinkpres?slideindex=1&amp;slidetitle="/>
              </a:rPr>
              <a:t>TESTAMENTO</a:t>
            </a:r>
            <a:r>
              <a:rPr lang="es-ES_tradnl" dirty="0" smtClean="0"/>
              <a:t>, cuando glorifica a Jesús como verdadero Dios: «Jesús es Señor» (</a:t>
            </a:r>
            <a:r>
              <a:rPr lang="es-ES_tradnl" dirty="0" err="1" smtClean="0"/>
              <a:t>Rom</a:t>
            </a:r>
            <a:r>
              <a:rPr lang="es-ES_tradnl" dirty="0" smtClean="0"/>
              <a:t> 10,9).</a:t>
            </a:r>
            <a:endParaRPr lang="es-ES_tradnl" i="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33</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Segundo: La comunidad humana</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lnSpcReduction="10000"/>
          </a:bodyPr>
          <a:lstStyle/>
          <a:p>
            <a:pPr marL="457200" indent="-457200">
              <a:buSzPct val="71000"/>
              <a:buFont typeface="+mj-lt"/>
              <a:buAutoNum type="arabicPeriod" startAt="325"/>
            </a:pPr>
            <a:r>
              <a:rPr lang="es-ES_tradnl" i="1" dirty="0" smtClean="0"/>
              <a:t> ¿En qué se basa la autoridad en la sociedad?</a:t>
            </a:r>
          </a:p>
          <a:p>
            <a:pPr marL="421200" indent="0">
              <a:buSzPct val="71000"/>
              <a:buNone/>
            </a:pPr>
            <a:r>
              <a:rPr lang="es-ES_tradnl" b="1" dirty="0" smtClean="0"/>
              <a:t>Toda sociedad depende de que su ordenamiento, su cohesión y su desarrollo sean ejercidos y fomentados por una autoridad legítima. Corresponde a la naturaleza del hombre, creada por Dios, que el hombre se deje regir por la autoridad legítima. [1897-1902,1918-1919,1922]</a:t>
            </a:r>
          </a:p>
          <a:p>
            <a:pPr marL="421200" indent="0">
              <a:buSzPct val="71000"/>
              <a:buNone/>
            </a:pPr>
            <a:r>
              <a:rPr lang="es-ES_tradnl" dirty="0" smtClean="0"/>
              <a:t>Naturalmente la autoridad en la sociedad no puede proceder de la mera arrogación, sino que debe estar legitimada por el derecho. Quién ha de gobernar y qué régimen político es el apropiado depende de la voluntad de los ciudadanos. La Iglesia no se vincula a ningún régimen político. sino que establece únicamente que no deben contradecir al </a:t>
            </a:r>
            <a:r>
              <a:rPr lang="es-ES_tradnl" b="1" dirty="0" smtClean="0">
                <a:sym typeface="Wingdings 3"/>
              </a:rPr>
              <a:t></a:t>
            </a:r>
            <a:r>
              <a:rPr lang="es-ES_tradnl" dirty="0" smtClean="0">
                <a:hlinkClick r:id="rId2" action="ppaction://hlinkpres?slideindex=1&amp;slidetitle="/>
              </a:rPr>
              <a:t>BIEN COMÚN</a:t>
            </a:r>
            <a:r>
              <a:rPr lang="es-ES_tradnl" dirty="0" smtClean="0"/>
              <a:t>.</a:t>
            </a: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330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Segundo: La comunidad humana</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a:bodyPr>
          <a:lstStyle/>
          <a:p>
            <a:pPr marL="457200" indent="-457200">
              <a:buSzPct val="71000"/>
              <a:buFont typeface="+mj-lt"/>
              <a:buAutoNum type="arabicPeriod" startAt="326"/>
            </a:pPr>
            <a:r>
              <a:rPr lang="es-ES_tradnl" i="1" dirty="0" smtClean="0"/>
              <a:t> ¿Cuándo se ejerce la autoridad legítimamente?</a:t>
            </a:r>
          </a:p>
          <a:p>
            <a:pPr marL="421200" indent="0">
              <a:buSzPct val="71000"/>
              <a:buNone/>
            </a:pPr>
            <a:r>
              <a:rPr lang="es-ES_tradnl" b="1" dirty="0" smtClean="0"/>
              <a:t>La autoridad se ejerce legítimamente cuando trabaja al servicio del </a:t>
            </a:r>
            <a:r>
              <a:rPr lang="es-ES_tradnl" b="1" dirty="0" smtClean="0">
                <a:sym typeface="Wingdings 3"/>
              </a:rPr>
              <a:t></a:t>
            </a:r>
            <a:r>
              <a:rPr lang="es-ES_tradnl" b="1" dirty="0" smtClean="0">
                <a:hlinkClick r:id="rId2" action="ppaction://hlinkpres?slideindex=1&amp;slidetitle="/>
              </a:rPr>
              <a:t>BIEN COMÚN </a:t>
            </a:r>
            <a:r>
              <a:rPr lang="es-ES_tradnl" b="1" dirty="0" smtClean="0"/>
              <a:t>y emplea medios justos para alcanzarlo. [1903-1904,1921]</a:t>
            </a:r>
          </a:p>
          <a:p>
            <a:pPr marL="421200" indent="0">
              <a:buSzPct val="71000"/>
              <a:buNone/>
            </a:pPr>
            <a:r>
              <a:rPr lang="es-ES_tradnl" dirty="0" smtClean="0"/>
              <a:t>Las personas deben poder fiarse de que viven en un «Estado de derecho» en el que existen reglas vinculantes para todos. Nadie debe atenerse a leyes que sean arbitrarias o injustas o que contradigan el orden moral natural. En ese caso existe el derecho o, en algunas circunstancias, incluso el deber de la resistencia.</a:t>
            </a: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331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Segundo: La comunidad humana</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fontScale="92500" lnSpcReduction="10000"/>
          </a:bodyPr>
          <a:lstStyle/>
          <a:p>
            <a:pPr marL="457200" indent="-457200">
              <a:buSzPct val="71000"/>
              <a:buFont typeface="+mj-lt"/>
              <a:buAutoNum type="arabicPeriod" startAt="327"/>
            </a:pPr>
            <a:r>
              <a:rPr lang="es-ES_tradnl" i="1" dirty="0" smtClean="0"/>
              <a:t> ¿Cómo se puede desarrollar el bien común?</a:t>
            </a:r>
          </a:p>
          <a:p>
            <a:pPr marL="421200" indent="0">
              <a:buSzPct val="71000"/>
              <a:buNone/>
            </a:pPr>
            <a:r>
              <a:rPr lang="es-ES_tradnl" b="1" dirty="0" smtClean="0">
                <a:sym typeface="Wingdings 3"/>
              </a:rPr>
              <a:t></a:t>
            </a:r>
            <a:r>
              <a:rPr lang="es-ES_tradnl" b="1" dirty="0" smtClean="0">
                <a:hlinkClick r:id="rId2" action="ppaction://hlinkpres?slideindex=1&amp;slidetitle="/>
              </a:rPr>
              <a:t>EL BIEN COMÚN</a:t>
            </a:r>
            <a:r>
              <a:rPr lang="es-ES_tradnl" b="1" dirty="0" smtClean="0"/>
              <a:t> se da allí donde se respetan los derechos fundamentales de la persona y donde las personas pueden ejercer en libertad su desarrollo espiritual y religioso. El bien común significa que las personas pueden vivir en libertad, paz y seguridad. En los tiempos de la globalización el bien común debe buscar un alcance mundial y contemplar los derechos y obligaciones de toda la humanidad. [1907-1912,1925,1927]</a:t>
            </a:r>
          </a:p>
          <a:p>
            <a:pPr marL="421200" indent="0">
              <a:buSzPct val="71000"/>
              <a:buNone/>
            </a:pPr>
            <a:r>
              <a:rPr lang="es-ES_tradnl" dirty="0" smtClean="0"/>
              <a:t>El mejor servicio al </a:t>
            </a:r>
            <a:r>
              <a:rPr lang="es-ES_tradnl" b="1" dirty="0" smtClean="0">
                <a:sym typeface="Wingdings 3"/>
              </a:rPr>
              <a:t></a:t>
            </a:r>
            <a:r>
              <a:rPr lang="es-ES_tradnl" dirty="0" smtClean="0">
                <a:hlinkClick r:id="rId2" action="ppaction://hlinkpres?slideindex=1&amp;slidetitle="/>
              </a:rPr>
              <a:t>BIEN COMÚN</a:t>
            </a:r>
            <a:r>
              <a:rPr lang="es-ES_tradnl" dirty="0" smtClean="0"/>
              <a:t> es que el bienestar de cada persona y de las células menores de la sociedad (como, por ejemplo, la familia) esté en el centro. El individuo y la unidad social menor necesitan protección y promoción especiales por parte de las instituciones estatales.</a:t>
            </a: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332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Segundo: La comunidad humana</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lnSpcReduction="10000"/>
          </a:bodyPr>
          <a:lstStyle/>
          <a:p>
            <a:pPr marL="457200" indent="-457200">
              <a:buSzPct val="71000"/>
              <a:buFont typeface="+mj-lt"/>
              <a:buAutoNum type="arabicPeriod" startAt="328"/>
            </a:pPr>
            <a:r>
              <a:rPr lang="es-ES_tradnl" i="1" dirty="0" smtClean="0"/>
              <a:t> ¿Qué puede aportar el individuo al bien común?</a:t>
            </a:r>
          </a:p>
          <a:p>
            <a:pPr marL="421200" indent="0">
              <a:buSzPct val="71000"/>
              <a:buNone/>
            </a:pPr>
            <a:r>
              <a:rPr lang="es-ES_tradnl" b="1" dirty="0" smtClean="0"/>
              <a:t>Trabajar por el </a:t>
            </a:r>
            <a:r>
              <a:rPr lang="es-ES_tradnl" b="1" dirty="0" smtClean="0">
                <a:sym typeface="Wingdings 3"/>
              </a:rPr>
              <a:t></a:t>
            </a:r>
            <a:r>
              <a:rPr lang="es-ES_tradnl" b="1" dirty="0" smtClean="0">
                <a:hlinkClick r:id="rId2" action="ppaction://hlinkpres?slideindex=1&amp;slidetitle="/>
              </a:rPr>
              <a:t>BIEN COMÚN</a:t>
            </a:r>
            <a:r>
              <a:rPr lang="es-ES_tradnl" b="1" dirty="0" smtClean="0"/>
              <a:t> quiere decir asumir responsabilidades en favor de los demás. [1913-1917,1926]</a:t>
            </a:r>
          </a:p>
          <a:p>
            <a:pPr marL="421200" indent="0">
              <a:buSzPct val="71000"/>
              <a:buNone/>
            </a:pPr>
            <a:r>
              <a:rPr lang="es-ES_tradnl" b="1" dirty="0" smtClean="0">
                <a:sym typeface="Wingdings 3"/>
              </a:rPr>
              <a:t></a:t>
            </a:r>
            <a:r>
              <a:rPr lang="es-ES_tradnl" dirty="0" smtClean="0">
                <a:hlinkClick r:id="rId2" action="ppaction://hlinkpres?slideindex=1&amp;slidetitle="/>
              </a:rPr>
              <a:t>El BIEN COMÚN</a:t>
            </a:r>
            <a:r>
              <a:rPr lang="es-ES_tradnl" dirty="0" smtClean="0"/>
              <a:t> debe ser cosa de todos. Esto se da en primer lugar cuando las personas se comprometen en su ambiente concreto -familia, vecindario, trabajo- y asumen responsabilidades. Implicarse también en responsabilidades sociales y políticas es importante. Pero quien asume una responsabilidad, ejerce el poder y está siempre en peligro de abusar de este poder. Por eso todo responsable está llamado a un proceso continuo de conversión, para poder ejercer el cuidado de los otros en justicia y en caridad permanentes.</a:t>
            </a: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333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Segundo: La comunidad humana</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fontScale="85000" lnSpcReduction="20000"/>
          </a:bodyPr>
          <a:lstStyle/>
          <a:p>
            <a:pPr marL="457200" indent="-457200">
              <a:buSzPct val="71000"/>
              <a:buFont typeface="+mj-lt"/>
              <a:buAutoNum type="arabicPeriod" startAt="329"/>
            </a:pPr>
            <a:r>
              <a:rPr lang="es-ES_tradnl" i="1" dirty="0" smtClean="0"/>
              <a:t> ¿ Cómo se construye la justicia social en una sociedad?</a:t>
            </a:r>
          </a:p>
          <a:p>
            <a:pPr marL="421200" indent="0">
              <a:buSzPct val="71000"/>
              <a:buNone/>
            </a:pPr>
            <a:r>
              <a:rPr lang="es-ES_tradnl" b="1" dirty="0" smtClean="0"/>
              <a:t>La justicia social se construye allí donde se respeta la dignidad inviolable de cada ser humano y se garantizan y ponen en práctica los derechos que se derivan de ella, sin ninguna restricción. A ellos pertenece también el derecho a la participación activa en la vida política, económica y cultural de la sociedad. [1928-1933,1943-1944]</a:t>
            </a:r>
          </a:p>
          <a:p>
            <a:pPr marL="421200" indent="0">
              <a:buSzPct val="71000"/>
              <a:buNone/>
            </a:pPr>
            <a:r>
              <a:rPr lang="es-ES_tradnl" dirty="0" smtClean="0"/>
              <a:t>La base de toda justicia es el respeto de la dignidad inviolable del hombre que «nos ha sido confiada por el Creador, y de la que son rigurosa y responsablemente deudores los hombres y mujeres en cada coyuntura de la historia» (beato Juan Pablo II, </a:t>
            </a:r>
            <a:r>
              <a:rPr lang="es-ES_tradnl" i="1" dirty="0" err="1" smtClean="0"/>
              <a:t>Sollicitudo</a:t>
            </a:r>
            <a:r>
              <a:rPr lang="es-ES_tradnl" i="1" dirty="0" smtClean="0"/>
              <a:t> </a:t>
            </a:r>
            <a:r>
              <a:rPr lang="es-ES_tradnl" i="1" dirty="0" err="1" smtClean="0"/>
              <a:t>Rei</a:t>
            </a:r>
            <a:r>
              <a:rPr lang="es-ES_tradnl" i="1" dirty="0" smtClean="0"/>
              <a:t> Socia lis, </a:t>
            </a:r>
            <a:r>
              <a:rPr lang="es-ES_tradnl" dirty="0" smtClean="0"/>
              <a:t>de 1987). De la dignidad humana se derivan directamente derechos humanos que no puede abolir o cambiar ningún Estado. Los Estados y las autoridades que pisotean estos derechos son regímenes injustos y pierden su autoridad. Pero una sociedad no se perfecciona mediante leyes, sino mediante el amor al prójimo, que, «sin ninguna excepción, debe considerar al prójimo como “otro yo”» (GS 27,1) </a:t>
            </a:r>
            <a:r>
              <a:rPr lang="es-ES_tradnl" dirty="0" smtClean="0">
                <a:sym typeface="Wingdings 3"/>
              </a:rPr>
              <a:t></a:t>
            </a:r>
            <a:r>
              <a:rPr lang="es-ES_tradnl" dirty="0" smtClean="0">
                <a:sym typeface="Wingdings 3"/>
                <a:hlinkClick r:id="rId2" action="ppaction://hlinksldjump"/>
              </a:rPr>
              <a:t>280</a:t>
            </a: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334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Segundo: La comunidad humana</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a:bodyPr>
          <a:lstStyle/>
          <a:p>
            <a:pPr marL="457200" indent="-457200">
              <a:buSzPct val="71000"/>
              <a:buFont typeface="+mj-lt"/>
              <a:buAutoNum type="arabicPeriod" startAt="330"/>
            </a:pPr>
            <a:r>
              <a:rPr lang="es-ES_tradnl" i="1" dirty="0" smtClean="0"/>
              <a:t>¿En qué medida son todos los hombres iguales ante Dios?</a:t>
            </a:r>
          </a:p>
          <a:p>
            <a:pPr marL="421200" indent="0">
              <a:buSzPct val="71000"/>
              <a:buNone/>
            </a:pPr>
            <a:r>
              <a:rPr lang="es-ES_tradnl" b="1" dirty="0" smtClean="0"/>
              <a:t>Ante Dios todos los hombres son iguales en la medida en que todos tienen el mismo Creador, todos fueron creados según la única imagen de Dios con un alma dotada de razón, y todos tienen el mismo Redentor. [1934-1935,1945]</a:t>
            </a:r>
          </a:p>
          <a:p>
            <a:pPr marL="421200" indent="0">
              <a:buSzPct val="71000"/>
              <a:buNone/>
            </a:pPr>
            <a:r>
              <a:rPr lang="es-ES_tradnl" dirty="0" smtClean="0"/>
              <a:t>Dado que ante Dios todos los hombres son iguales, todo hombre posee la misma dignidad y puede reclamar los mismos derechos como persona. Por eso toda discriminación social. racial, sexista, cultural o religiosa de la persona es una injusticia inaceptable.</a:t>
            </a: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335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Segundo: La comunidad humana</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fontScale="77500" lnSpcReduction="20000"/>
          </a:bodyPr>
          <a:lstStyle/>
          <a:p>
            <a:pPr marL="457200" indent="-457200">
              <a:buSzPct val="71000"/>
              <a:buFont typeface="+mj-lt"/>
              <a:buAutoNum type="arabicPeriod" startAt="331"/>
            </a:pPr>
            <a:r>
              <a:rPr lang="es-ES_tradnl" i="1" dirty="0" smtClean="0"/>
              <a:t>¿Por qué existen, no obstante, las desigualdades entre los hombres?</a:t>
            </a:r>
          </a:p>
          <a:p>
            <a:pPr marL="421200" indent="0">
              <a:buSzPct val="71000"/>
              <a:buNone/>
            </a:pPr>
            <a:r>
              <a:rPr lang="es-ES_tradnl" b="1" dirty="0" smtClean="0"/>
              <a:t>Todos los hombres tienen la misma dignidad, pero no todos encuentran las mismas condiciones de vida. Donde la desigualdad es causada por los hombres, está en contradicción con el Evangelio. Donde los hombres han recibido de Dios diferentes dones y talentos, es Dios quien nos remite unos a otros para que en la caridad uno compense lo que le falta al otro. [1936-1938,1946-1947]</a:t>
            </a:r>
          </a:p>
          <a:p>
            <a:pPr marL="421200" indent="0">
              <a:buSzPct val="71000"/>
              <a:buNone/>
            </a:pPr>
            <a:r>
              <a:rPr lang="es-ES_tradnl" dirty="0" smtClean="0"/>
              <a:t>Existen desigualdades entre los hombres que no tienen su origen en Dios, sino que proceden de condiciones sociales, especialmente del reparto injusto en todo el mundo de materias primas, propiedades y capital. Dios nos obliga a eliminar del mundo todo aquello que está en abierta oposición al Evangelio y menosprecia la dignidad de la persona. Pero hay también desigualdades entre los hombres que sí corresponden a la voluntad de Dios: desigualdad en los talentos, en las condiciones iniciales, en las posibilidades. En ello se esconde una indicación de que ser hombre significa estar disponible para los demás en la caridad, compartir con ellos y hacer posible la vida. </a:t>
            </a:r>
            <a:r>
              <a:rPr lang="es-ES_tradnl" b="1" dirty="0" smtClean="0">
                <a:sym typeface="Wingdings 3"/>
              </a:rPr>
              <a:t></a:t>
            </a:r>
            <a:r>
              <a:rPr lang="es-ES_tradnl" dirty="0" smtClean="0">
                <a:hlinkClick r:id="rId2" action="ppaction://hlinksldjump"/>
              </a:rPr>
              <a:t>61</a:t>
            </a: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336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553542"/>
          </a:xfrm>
        </p:spPr>
        <p:txBody>
          <a:bodyPr>
            <a:normAutofit/>
          </a:bodyPr>
          <a:lstStyle/>
          <a:p>
            <a:r>
              <a:rPr lang="es-ES" sz="2600" dirty="0" smtClean="0"/>
              <a:t>Capítulo Segundo: La comunidad humana</a:t>
            </a:r>
            <a:endParaRPr lang="es-ES" sz="2600" dirty="0"/>
          </a:p>
        </p:txBody>
      </p:sp>
      <p:sp>
        <p:nvSpPr>
          <p:cNvPr id="3" name="2 Marcador de contenido"/>
          <p:cNvSpPr>
            <a:spLocks noGrp="1"/>
          </p:cNvSpPr>
          <p:nvPr>
            <p:ph sz="quarter" idx="1"/>
          </p:nvPr>
        </p:nvSpPr>
        <p:spPr>
          <a:xfrm>
            <a:off x="395536" y="836712"/>
            <a:ext cx="7643192" cy="5589240"/>
          </a:xfrm>
          <a:solidFill>
            <a:srgbClr val="FFFF78"/>
          </a:solidFill>
        </p:spPr>
        <p:txBody>
          <a:bodyPr>
            <a:normAutofit fontScale="92500" lnSpcReduction="10000"/>
          </a:bodyPr>
          <a:lstStyle/>
          <a:p>
            <a:pPr marL="457200" indent="-457200">
              <a:buFont typeface="+mj-lt"/>
              <a:buAutoNum type="arabicPeriod" startAt="332"/>
            </a:pPr>
            <a:r>
              <a:rPr lang="es-ES_tradnl" i="1" dirty="0" smtClean="0"/>
              <a:t>¿Dónde se muestra la solidaridad de los cristianos con las demás personas?</a:t>
            </a:r>
          </a:p>
          <a:p>
            <a:pPr marL="421200" indent="0">
              <a:buSzPct val="71000"/>
              <a:buNone/>
            </a:pPr>
            <a:r>
              <a:rPr lang="es-ES_tradnl" b="1" dirty="0" smtClean="0"/>
              <a:t>Los cristianos se comprometen a favor de estructuras sociales justas. A ello pertenece el que todos los hombres tengan acceso a los bienes materiales y espirituales de esta tierra. Los cristianos también se preocupan de que se respete la dignidad del trabajo humano, a lo que corresponde un salario justo. También la transmisión de la fe es un acto de solidaridad con todos los hombres. [1939-1942,1948]</a:t>
            </a:r>
          </a:p>
          <a:p>
            <a:pPr marL="421200" indent="0">
              <a:buSzPct val="71000"/>
              <a:buNone/>
            </a:pPr>
            <a:r>
              <a:rPr lang="es-ES_tradnl" dirty="0" smtClean="0"/>
              <a:t>La solidaridad es el signo práctico en el que se reconocen los cristianos. Pues ser solidario no es únicamente un mandato de la razón. Jesucristo, nuestro Señor, se ha identificado plenamente con los pobres y los más pequeños (Mt 25,40). Negarles a ellos la solidaridad supondría rechazar a Cristo.</a:t>
            </a: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337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841574"/>
          </a:xfrm>
        </p:spPr>
        <p:txBody>
          <a:bodyPr>
            <a:normAutofit fontScale="90000"/>
          </a:bodyPr>
          <a:lstStyle/>
          <a:p>
            <a:r>
              <a:rPr lang="es-ES" sz="2600" dirty="0" smtClean="0"/>
              <a:t>Capítulo Tercero: La salvación de dios: la ley y la gracia</a:t>
            </a:r>
            <a:endParaRPr lang="es-ES" sz="2600" dirty="0"/>
          </a:p>
        </p:txBody>
      </p:sp>
      <p:sp>
        <p:nvSpPr>
          <p:cNvPr id="3" name="2 Marcador de contenido"/>
          <p:cNvSpPr>
            <a:spLocks noGrp="1"/>
          </p:cNvSpPr>
          <p:nvPr>
            <p:ph sz="quarter" idx="1"/>
          </p:nvPr>
        </p:nvSpPr>
        <p:spPr>
          <a:xfrm>
            <a:off x="395536" y="980728"/>
            <a:ext cx="7643192" cy="5229200"/>
          </a:xfrm>
          <a:solidFill>
            <a:srgbClr val="FFFF78"/>
          </a:solidFill>
        </p:spPr>
        <p:txBody>
          <a:bodyPr>
            <a:normAutofit fontScale="92500" lnSpcReduction="20000"/>
          </a:bodyPr>
          <a:lstStyle/>
          <a:p>
            <a:pPr marL="457200" indent="-457200">
              <a:buFont typeface="+mj-lt"/>
              <a:buAutoNum type="arabicPeriod" startAt="333"/>
            </a:pPr>
            <a:r>
              <a:rPr lang="es-ES_tradnl" i="1" dirty="0" smtClean="0"/>
              <a:t>¿Existe una ley moral natural que pueda ser conocida por todos?</a:t>
            </a:r>
          </a:p>
          <a:p>
            <a:pPr marL="421200" indent="0">
              <a:buSzPct val="71000"/>
              <a:buNone/>
            </a:pPr>
            <a:r>
              <a:rPr lang="es-ES_tradnl" b="1" dirty="0" smtClean="0"/>
              <a:t>Si los hombres deben hacer el bien y evitar el mal, el conocimiento acerca de </a:t>
            </a:r>
            <a:r>
              <a:rPr lang="es-ES_tradnl" b="1" i="1" dirty="0" smtClean="0"/>
              <a:t>qué </a:t>
            </a:r>
            <a:r>
              <a:rPr lang="es-ES_tradnl" b="1" dirty="0" smtClean="0"/>
              <a:t>es bueno y malo debe estar inscrito en su interior. De hecho existe una ley moral, en cierto modo «natural» al hombre, que en principio puede ser conocida por todo hombre por medio de su razón. [1949-1960,1975,1978-1979]</a:t>
            </a:r>
          </a:p>
          <a:p>
            <a:pPr marL="421200" indent="0">
              <a:buSzPct val="71000"/>
              <a:buNone/>
            </a:pPr>
            <a:r>
              <a:rPr lang="es-ES_tradnl" dirty="0" smtClean="0"/>
              <a:t>La </a:t>
            </a:r>
            <a:r>
              <a:rPr lang="es-ES_tradnl" dirty="0" smtClean="0">
                <a:sym typeface="Wingdings 3"/>
              </a:rPr>
              <a:t></a:t>
            </a:r>
            <a:r>
              <a:rPr lang="es-ES_tradnl" dirty="0" smtClean="0">
                <a:hlinkClick r:id="rId2" action="ppaction://hlinkpres?slideindex=1&amp;slidetitle="/>
              </a:rPr>
              <a:t>LEY MORAL NATURAL</a:t>
            </a:r>
            <a:r>
              <a:rPr lang="es-ES_tradnl" dirty="0" smtClean="0"/>
              <a:t> es válida para </a:t>
            </a:r>
            <a:r>
              <a:rPr lang="es-ES_tradnl" i="1" dirty="0" smtClean="0"/>
              <a:t>todos, </a:t>
            </a:r>
            <a:r>
              <a:rPr lang="es-ES_tradnl" dirty="0" smtClean="0"/>
              <a:t>Dice al hombre qué derechos y obligaciones fundamentales tiene y de este modo constituye el verdadero fundamento de la convivencia en la familia, la sociedad y el Estado. Dado que el conocimiento natural está a menudo oscurecido por el pecado y la debilidad humana, el hombre necesita la ayuda de Dios y su </a:t>
            </a:r>
            <a:r>
              <a:rPr lang="es-ES_tradnl" dirty="0" smtClean="0">
                <a:sym typeface="Wingdings 3"/>
              </a:rPr>
              <a:t></a:t>
            </a:r>
            <a:r>
              <a:rPr lang="es-ES_tradnl" dirty="0" smtClean="0">
                <a:hlinkClick r:id="rId2" action="ppaction://hlinkpres?slideindex=1&amp;slidetitle="/>
              </a:rPr>
              <a:t>REVELACIÓN</a:t>
            </a:r>
            <a:r>
              <a:rPr lang="es-ES_tradnl" dirty="0" smtClean="0"/>
              <a:t> para mantenerse en el buen camino.</a:t>
            </a: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338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841574"/>
          </a:xfrm>
        </p:spPr>
        <p:txBody>
          <a:bodyPr>
            <a:normAutofit fontScale="90000"/>
          </a:bodyPr>
          <a:lstStyle/>
          <a:p>
            <a:r>
              <a:rPr lang="es-ES" sz="2600" dirty="0" smtClean="0"/>
              <a:t>Capítulo Tercero: La salvación de dios: la ley y la gracia</a:t>
            </a:r>
            <a:endParaRPr lang="es-ES" sz="2600" dirty="0"/>
          </a:p>
        </p:txBody>
      </p:sp>
      <p:sp>
        <p:nvSpPr>
          <p:cNvPr id="3" name="2 Marcador de contenido"/>
          <p:cNvSpPr>
            <a:spLocks noGrp="1"/>
          </p:cNvSpPr>
          <p:nvPr>
            <p:ph sz="quarter" idx="1"/>
          </p:nvPr>
        </p:nvSpPr>
        <p:spPr>
          <a:xfrm>
            <a:off x="395536" y="980728"/>
            <a:ext cx="7643192" cy="5229200"/>
          </a:xfrm>
          <a:solidFill>
            <a:srgbClr val="FFFF78"/>
          </a:solidFill>
        </p:spPr>
        <p:txBody>
          <a:bodyPr>
            <a:normAutofit/>
          </a:bodyPr>
          <a:lstStyle/>
          <a:p>
            <a:pPr marL="457200" indent="-457200">
              <a:buFont typeface="+mj-lt"/>
              <a:buAutoNum type="arabicPeriod" startAt="334"/>
            </a:pPr>
            <a:r>
              <a:rPr lang="es-ES_tradnl" i="1" dirty="0" smtClean="0"/>
              <a:t>¿Qué relación hay entre la «ley moral natural» </a:t>
            </a:r>
            <a:r>
              <a:rPr lang="es-ES_tradnl" dirty="0" smtClean="0"/>
              <a:t>y </a:t>
            </a:r>
            <a:r>
              <a:rPr lang="es-ES_tradnl" i="1" dirty="0" smtClean="0"/>
              <a:t>la ley de la Antigua Alianza?</a:t>
            </a:r>
          </a:p>
          <a:p>
            <a:pPr marL="421200" indent="0">
              <a:buSzPct val="71000"/>
              <a:buNone/>
            </a:pPr>
            <a:r>
              <a:rPr lang="es-ES_tradnl" b="1" dirty="0" smtClean="0"/>
              <a:t>La ley de la Antigua Alianza expresa verdades que son accesibles por naturaleza a la razón, pero que se declaran y acreditan como ley de Dios. [1961-1963,1981]</a:t>
            </a:r>
          </a:p>
          <a:p>
            <a:pPr marL="421200" indent="0">
              <a:buSzPct val="71000"/>
              <a:buNone/>
            </a:pP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339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637240"/>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a:buFont typeface="+mj-lt"/>
              <a:buAutoNum type="arabicPeriod" startAt="32"/>
            </a:pPr>
            <a:r>
              <a:rPr lang="es-ES_tradnl" i="1" dirty="0" smtClean="0"/>
              <a:t>¿Qué quiere decir que Dios </a:t>
            </a:r>
            <a:r>
              <a:rPr lang="es-ES_tradnl" dirty="0" smtClean="0"/>
              <a:t>es </a:t>
            </a:r>
            <a:r>
              <a:rPr lang="es-ES_tradnl" i="1" dirty="0" smtClean="0"/>
              <a:t>la Verdad?</a:t>
            </a:r>
          </a:p>
          <a:p>
            <a:pPr marL="421200" indent="0">
              <a:buNone/>
            </a:pPr>
            <a:r>
              <a:rPr lang="es-ES_tradnl" b="1" dirty="0" smtClean="0"/>
              <a:t>«Dios es luz y en él no hay tiniebla alguna» (1 </a:t>
            </a:r>
            <a:r>
              <a:rPr lang="es-ES_tradnl" b="1" dirty="0" err="1" smtClean="0"/>
              <a:t>Jn</a:t>
            </a:r>
            <a:r>
              <a:rPr lang="es-ES_tradnl" b="1" dirty="0" smtClean="0"/>
              <a:t> 1,5). Su palabra es verdad (</a:t>
            </a:r>
            <a:r>
              <a:rPr lang="es-ES_tradnl" b="1" dirty="0" err="1" smtClean="0"/>
              <a:t>Prov</a:t>
            </a:r>
            <a:r>
              <a:rPr lang="es-ES_tradnl" b="1" dirty="0" smtClean="0"/>
              <a:t> 8,7; 2 Sam 7,28), y su leyes verdad (Sal 119,142). Jesús mismo garantiza la verdad de Dios, cuando declara ante Pilato: «Yo para esto he nacido y para esto he venido al mundo: para dar testimonio de la verdad» (</a:t>
            </a:r>
            <a:r>
              <a:rPr lang="es-ES_tradnl" b="1" dirty="0" err="1" smtClean="0"/>
              <a:t>Jn</a:t>
            </a:r>
            <a:r>
              <a:rPr lang="es-ES_tradnl" b="1" dirty="0" smtClean="0"/>
              <a:t> 18,37). [214―217]</a:t>
            </a:r>
          </a:p>
          <a:p>
            <a:pPr marL="421200" indent="0">
              <a:buNone/>
            </a:pPr>
            <a:r>
              <a:rPr lang="es-ES_tradnl" dirty="0" smtClean="0"/>
              <a:t>No se puede someter a Dios a un procedimiento probatorio, porque la ciencia no puede convertirlo en un objeto verificable. Sin embargo, Dios mismo se somete a un procedimiento probatorio algo especial. Sabemos que Dios es la verdad por la absoluta credibilidad de Jesús. Él es «el Camino, la Verdad y la Vida». Esto lo puede descubrir toda persona que se comprometa con él. Si Dios no fuera «verdadero», la fe y la razón no podrían entablar un diálogo recíproco. Pero ellas pueden entenderse, porque Dios es la verdad y la Verdad es divina.</a:t>
            </a:r>
            <a:endParaRPr lang="es-ES_tradnl" b="1" dirty="0" smtClean="0"/>
          </a:p>
          <a:p>
            <a:pPr marL="421200" indent="0">
              <a:buNone/>
            </a:pPr>
            <a:endParaRPr lang="es-ES_tradnl" i="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34</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841574"/>
          </a:xfrm>
        </p:spPr>
        <p:txBody>
          <a:bodyPr>
            <a:normAutofit fontScale="90000"/>
          </a:bodyPr>
          <a:lstStyle/>
          <a:p>
            <a:r>
              <a:rPr lang="es-ES" sz="2600" dirty="0" smtClean="0"/>
              <a:t>Capítulo Tercero: La salvación de dios: la ley y la gracia</a:t>
            </a:r>
            <a:endParaRPr lang="es-ES" sz="2600" dirty="0"/>
          </a:p>
        </p:txBody>
      </p:sp>
      <p:sp>
        <p:nvSpPr>
          <p:cNvPr id="3" name="2 Marcador de contenido"/>
          <p:cNvSpPr>
            <a:spLocks noGrp="1"/>
          </p:cNvSpPr>
          <p:nvPr>
            <p:ph sz="quarter" idx="1"/>
          </p:nvPr>
        </p:nvSpPr>
        <p:spPr>
          <a:xfrm>
            <a:off x="395536" y="980728"/>
            <a:ext cx="7643192" cy="5229200"/>
          </a:xfrm>
          <a:solidFill>
            <a:srgbClr val="FFFF78"/>
          </a:solidFill>
        </p:spPr>
        <p:txBody>
          <a:bodyPr>
            <a:normAutofit fontScale="85000" lnSpcReduction="10000"/>
          </a:bodyPr>
          <a:lstStyle/>
          <a:p>
            <a:pPr marL="457200" indent="-457200">
              <a:buFont typeface="+mj-lt"/>
              <a:buAutoNum type="arabicPeriod" startAt="335"/>
            </a:pPr>
            <a:r>
              <a:rPr lang="es-ES_tradnl" i="1" dirty="0" smtClean="0"/>
              <a:t>¿Qué importancia tiene la «ley» de la Antigua Alianza?</a:t>
            </a:r>
          </a:p>
          <a:p>
            <a:pPr marL="421200" indent="0">
              <a:buSzPct val="71000"/>
              <a:buNone/>
            </a:pPr>
            <a:r>
              <a:rPr lang="es-ES_tradnl" b="1" dirty="0" smtClean="0"/>
              <a:t>En la «ley» (la </a:t>
            </a:r>
            <a:r>
              <a:rPr lang="es-ES_tradnl" b="1" dirty="0" err="1" smtClean="0"/>
              <a:t>Torá</a:t>
            </a:r>
            <a:r>
              <a:rPr lang="es-ES_tradnl" b="1" dirty="0" smtClean="0"/>
              <a:t>) y su núcleo, los Diez Mandamientos (el </a:t>
            </a:r>
            <a:r>
              <a:rPr lang="es-ES_tradnl" b="1" dirty="0" smtClean="0">
                <a:sym typeface="Wingdings 3"/>
              </a:rPr>
              <a:t></a:t>
            </a:r>
            <a:r>
              <a:rPr lang="es-ES_tradnl" b="1" dirty="0" smtClean="0">
                <a:hlinkClick r:id="rId2" action="ppaction://hlinkpres?slideindex=1&amp;slidetitle="/>
              </a:rPr>
              <a:t>DECÁLOGO</a:t>
            </a:r>
            <a:r>
              <a:rPr lang="es-ES_tradnl" b="1" dirty="0" smtClean="0"/>
              <a:t>), se presenta al pueblo de Israel la voluntad de Dios; el seguimiento de la </a:t>
            </a:r>
            <a:r>
              <a:rPr lang="es-ES_tradnl" b="1" dirty="0" err="1" smtClean="0"/>
              <a:t>Torá</a:t>
            </a:r>
            <a:r>
              <a:rPr lang="es-ES_tradnl" b="1" dirty="0" smtClean="0"/>
              <a:t> es para Israel el camino central para la salvación. Los cristianos saben que mediante la «ley» se conoce lo que hay que hacer. Pero saben también que la «ley» no es la que salva. [1963-1964,1981-1982]</a:t>
            </a:r>
          </a:p>
          <a:p>
            <a:pPr marL="421200" indent="0">
              <a:buSzPct val="71000"/>
              <a:buNone/>
            </a:pPr>
            <a:r>
              <a:rPr lang="es-ES_tradnl" dirty="0" smtClean="0"/>
              <a:t>Todo hombre tiene la experiencia de que uno se encuentra con lo bueno como si estuviera «prescrito», Pero no se tiene la fuerza de llevarlo a cabo, es muy difícil, uno se siente «impotente» (</a:t>
            </a:r>
            <a:r>
              <a:rPr lang="es-ES_tradnl" dirty="0" err="1" smtClean="0"/>
              <a:t>cf</a:t>
            </a:r>
            <a:r>
              <a:rPr lang="es-ES_tradnl" dirty="0" smtClean="0"/>
              <a:t>, </a:t>
            </a:r>
            <a:r>
              <a:rPr lang="es-ES_tradnl" dirty="0" err="1" smtClean="0"/>
              <a:t>Rom</a:t>
            </a:r>
            <a:r>
              <a:rPr lang="es-ES_tradnl" dirty="0" smtClean="0"/>
              <a:t> 8,3 y </a:t>
            </a:r>
            <a:r>
              <a:rPr lang="es-ES_tradnl" dirty="0" err="1" smtClean="0"/>
              <a:t>Rom</a:t>
            </a:r>
            <a:r>
              <a:rPr lang="es-ES_tradnl" dirty="0" smtClean="0"/>
              <a:t> 7,14-25). Uno ve la «ley» y se siente como entregado en poder del pecado, De este modo se hace patente, precisamente mediante la «ley», cuánto dependemos de la fuerza interior para cumplir la ley. Por eso la «ley», por buena e importante que sea, sólo nos prepara para la fe en el Dios salvador. </a:t>
            </a:r>
            <a:r>
              <a:rPr lang="es-ES_tradnl" dirty="0" smtClean="0">
                <a:sym typeface="Wingdings 3"/>
              </a:rPr>
              <a:t></a:t>
            </a:r>
            <a:r>
              <a:rPr lang="es-ES_tradnl" dirty="0" smtClean="0">
                <a:hlinkClick r:id="rId3" action="ppaction://hlinksldjump"/>
              </a:rPr>
              <a:t>349</a:t>
            </a: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340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841574"/>
          </a:xfrm>
        </p:spPr>
        <p:txBody>
          <a:bodyPr>
            <a:normAutofit fontScale="90000"/>
          </a:bodyPr>
          <a:lstStyle/>
          <a:p>
            <a:r>
              <a:rPr lang="es-ES" sz="2600" dirty="0" smtClean="0"/>
              <a:t>Capítulo Tercero: La salvación de dios: la ley y la gracia</a:t>
            </a:r>
            <a:endParaRPr lang="es-ES" sz="2600" dirty="0"/>
          </a:p>
        </p:txBody>
      </p:sp>
      <p:sp>
        <p:nvSpPr>
          <p:cNvPr id="3" name="2 Marcador de contenido"/>
          <p:cNvSpPr>
            <a:spLocks noGrp="1"/>
          </p:cNvSpPr>
          <p:nvPr>
            <p:ph sz="quarter" idx="1"/>
          </p:nvPr>
        </p:nvSpPr>
        <p:spPr>
          <a:xfrm>
            <a:off x="395536" y="980728"/>
            <a:ext cx="7643192" cy="5229200"/>
          </a:xfrm>
          <a:solidFill>
            <a:srgbClr val="FFFF78"/>
          </a:solidFill>
        </p:spPr>
        <p:txBody>
          <a:bodyPr>
            <a:normAutofit/>
          </a:bodyPr>
          <a:lstStyle/>
          <a:p>
            <a:pPr marL="457200" indent="-457200">
              <a:buFont typeface="+mj-lt"/>
              <a:buAutoNum type="arabicPeriod" startAt="336"/>
            </a:pPr>
            <a:r>
              <a:rPr lang="es-ES_tradnl" i="1" dirty="0" smtClean="0"/>
              <a:t>¿Cómo trata Jesús la «ley» de la Antigua Alianza?</a:t>
            </a:r>
          </a:p>
          <a:p>
            <a:pPr marL="421200" indent="0">
              <a:buSzPct val="71000"/>
              <a:buNone/>
            </a:pPr>
            <a:r>
              <a:rPr lang="es-ES_tradnl" b="1" dirty="0" smtClean="0"/>
              <a:t>«No creáis», dice Jesús en el sermón de la montaña, «que he venido a abolir la ley y los Profetas: no he venido a abolir, sino a dar plenitud» (Mt 5,17). [1965-1972,1977,1983-1985]</a:t>
            </a:r>
          </a:p>
          <a:p>
            <a:pPr marL="421200" indent="0">
              <a:buSzPct val="71000"/>
              <a:buNone/>
            </a:pPr>
            <a:r>
              <a:rPr lang="es-ES_tradnl" dirty="0" smtClean="0"/>
              <a:t>La plenitud de la ley antigua es la ley evangélica, que extrae de aquella todas sus virtualidades; no añade preceptos exteriores </a:t>
            </a:r>
            <a:r>
              <a:rPr lang="es-ES_tradnl" i="1" dirty="0" smtClean="0"/>
              <a:t>nuevos, </a:t>
            </a:r>
            <a:r>
              <a:rPr lang="es-ES_tradnl" dirty="0" smtClean="0"/>
              <a:t>pero reforma la raíz de los actos, el corazón, donde el hombre elige entre lo bueno y lo malo.</a:t>
            </a: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341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841574"/>
          </a:xfrm>
        </p:spPr>
        <p:txBody>
          <a:bodyPr>
            <a:normAutofit fontScale="90000"/>
          </a:bodyPr>
          <a:lstStyle/>
          <a:p>
            <a:r>
              <a:rPr lang="es-ES" sz="2600" dirty="0" smtClean="0"/>
              <a:t>Capítulo Tercero: La salvación de dios: la ley y la gracia</a:t>
            </a:r>
            <a:endParaRPr lang="es-ES" sz="2600" dirty="0"/>
          </a:p>
        </p:txBody>
      </p:sp>
      <p:sp>
        <p:nvSpPr>
          <p:cNvPr id="3" name="2 Marcador de contenido"/>
          <p:cNvSpPr>
            <a:spLocks noGrp="1"/>
          </p:cNvSpPr>
          <p:nvPr>
            <p:ph sz="quarter" idx="1"/>
          </p:nvPr>
        </p:nvSpPr>
        <p:spPr>
          <a:xfrm>
            <a:off x="395536" y="980728"/>
            <a:ext cx="7643192" cy="5229200"/>
          </a:xfrm>
          <a:solidFill>
            <a:srgbClr val="FFFF78"/>
          </a:solidFill>
        </p:spPr>
        <p:txBody>
          <a:bodyPr>
            <a:normAutofit fontScale="70000" lnSpcReduction="20000"/>
          </a:bodyPr>
          <a:lstStyle/>
          <a:p>
            <a:pPr marL="457200" indent="-457200">
              <a:buFont typeface="+mj-lt"/>
              <a:buAutoNum type="arabicPeriod" startAt="337"/>
            </a:pPr>
            <a:r>
              <a:rPr lang="es-ES_tradnl" i="1" dirty="0" smtClean="0"/>
              <a:t>¿Cómo somos salvados?</a:t>
            </a:r>
          </a:p>
          <a:p>
            <a:pPr marL="421200" indent="0">
              <a:buSzPct val="71000"/>
              <a:buNone/>
            </a:pPr>
            <a:r>
              <a:rPr lang="es-ES_tradnl" b="1" dirty="0" smtClean="0"/>
              <a:t>Ningún hombre se puede salvar a sí mismo. Los cristianos creen que son salvados por Dios, que para esto ha enviado al mundo a su Hijo Jesucristo. La salvación significa que somos liberados del poder del pecado por medio del Espíritu Santo y que hemos salido de la zona de la muerte a una vida sin fin, a una vida en la presencia de Dios. [1987-1995,2017-2020]</a:t>
            </a:r>
          </a:p>
          <a:p>
            <a:pPr marL="421200" indent="0">
              <a:buSzPct val="71000"/>
              <a:buNone/>
            </a:pPr>
            <a:r>
              <a:rPr lang="es-ES_tradnl" dirty="0" smtClean="0"/>
              <a:t>San Pablo declara: «Todos pecaron y están privados de la gloria de Dios» (</a:t>
            </a:r>
            <a:r>
              <a:rPr lang="es-ES_tradnl" dirty="0" err="1" smtClean="0"/>
              <a:t>Rom</a:t>
            </a:r>
            <a:r>
              <a:rPr lang="es-ES_tradnl" dirty="0" smtClean="0"/>
              <a:t> 3,23). El pecado no puede existir ante Dios, que es completamente justicia y bondad. Si el pecado sólo es digno de la nada, ¿qué pasa con el pecador? En su amor, Dios ha encontrado una vía que aniquila el pecado, pero que salva al pecador, lo hace de nuevo estar en su sitio, es decir, </a:t>
            </a:r>
            <a:r>
              <a:rPr lang="es-ES_tradnl" i="1" dirty="0" smtClean="0"/>
              <a:t>justo. </a:t>
            </a:r>
            <a:r>
              <a:rPr lang="es-ES_tradnl" dirty="0" smtClean="0"/>
              <a:t>Por eso desde antiguo la redención se denomina también</a:t>
            </a:r>
            <a:r>
              <a:rPr lang="es-ES_tradnl" i="1" dirty="0" smtClean="0"/>
              <a:t> justificación. </a:t>
            </a:r>
            <a:r>
              <a:rPr lang="es-ES_tradnl" dirty="0" smtClean="0"/>
              <a:t>No nos hacemos justos por nuestras propias fuerzas. Un hombre no puede ni perdonarse el pecado ni liberarse de la muerte. Para ello debe actuar Dios en nosotros, y además por misericordia, no porque lo pudiéramos merecer. Dios nos regala en el Bautismo «la justicia de Dios por la fe en Jesucristo» (</a:t>
            </a:r>
            <a:r>
              <a:rPr lang="es-ES_tradnl" dirty="0" err="1" smtClean="0"/>
              <a:t>Rom</a:t>
            </a:r>
            <a:r>
              <a:rPr lang="es-ES_tradnl" dirty="0" smtClean="0"/>
              <a:t> 3,22). Por el Espíritu Santo, que ha sido derramado en nuestros corazones, somos introducidos en la Muerte y la Resurrección de Jesucristo, morimos al pecado y nacemos a la vida nueva en Dios. Fe, esperanza y caridad nos vienen de parte de Dios y nos capacitan para vivir en la luz y corresponder a la voluntad de Dios.</a:t>
            </a: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342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841574"/>
          </a:xfrm>
        </p:spPr>
        <p:txBody>
          <a:bodyPr>
            <a:normAutofit fontScale="90000"/>
          </a:bodyPr>
          <a:lstStyle/>
          <a:p>
            <a:r>
              <a:rPr lang="es-ES" sz="2600" dirty="0" smtClean="0"/>
              <a:t>Capítulo Tercero: La salvación de dios: la ley y la gracia</a:t>
            </a:r>
            <a:endParaRPr lang="es-ES" sz="2600" dirty="0"/>
          </a:p>
        </p:txBody>
      </p:sp>
      <p:sp>
        <p:nvSpPr>
          <p:cNvPr id="3" name="2 Marcador de contenido"/>
          <p:cNvSpPr>
            <a:spLocks noGrp="1"/>
          </p:cNvSpPr>
          <p:nvPr>
            <p:ph sz="quarter" idx="1"/>
          </p:nvPr>
        </p:nvSpPr>
        <p:spPr>
          <a:xfrm>
            <a:off x="395536" y="980728"/>
            <a:ext cx="7643192" cy="5229200"/>
          </a:xfrm>
          <a:solidFill>
            <a:srgbClr val="FFFF78"/>
          </a:solidFill>
        </p:spPr>
        <p:txBody>
          <a:bodyPr>
            <a:normAutofit fontScale="92500" lnSpcReduction="10000"/>
          </a:bodyPr>
          <a:lstStyle/>
          <a:p>
            <a:pPr marL="457200" indent="-457200">
              <a:buFont typeface="+mj-lt"/>
              <a:buAutoNum type="arabicPeriod" startAt="338"/>
            </a:pPr>
            <a:r>
              <a:rPr lang="es-ES_tradnl" i="1" dirty="0" smtClean="0"/>
              <a:t>¿Qué es la gracia?</a:t>
            </a:r>
          </a:p>
          <a:p>
            <a:pPr marL="421200" indent="0">
              <a:buSzPct val="71000"/>
              <a:buNone/>
            </a:pPr>
            <a:r>
              <a:rPr lang="es-ES_tradnl" b="1" dirty="0" smtClean="0"/>
              <a:t>Llamamos gracia al acercamiento gratuito y amoroso de Dios a nosotros, a su bondad que nos ayuda, a la fuerza para la vida que procede de él. Por la Cruz y la Resurrección Dios se acerca completamente a nosotros y nos hace participar de su vida mediante la gracia. Gracia es todo lo que Dios nos otorga sin que lo merezcamos lo más mínimo. [1996-1998,2005,2021]</a:t>
            </a:r>
          </a:p>
          <a:p>
            <a:pPr marL="421200" indent="0">
              <a:buSzPct val="71000"/>
              <a:buNone/>
            </a:pPr>
            <a:r>
              <a:rPr lang="es-ES_tradnl" dirty="0" smtClean="0"/>
              <a:t>«La gracia», dice el papa Benedicto XVI, «es ser contemplado por Dios, ser tocado por su amor». La gracia no es un objeto, sino la comunicación de sí mismo que Dios hace a los hombres. Dios no quiere darnos menos que a sí mismo. En la gracia estamos en Dios.</a:t>
            </a: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343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841574"/>
          </a:xfrm>
        </p:spPr>
        <p:txBody>
          <a:bodyPr>
            <a:normAutofit fontScale="90000"/>
          </a:bodyPr>
          <a:lstStyle/>
          <a:p>
            <a:r>
              <a:rPr lang="es-ES" sz="2600" dirty="0" smtClean="0"/>
              <a:t>Capítulo Tercero: La salvación de dios: la ley y la gracia</a:t>
            </a:r>
            <a:endParaRPr lang="es-ES" sz="2600" dirty="0"/>
          </a:p>
        </p:txBody>
      </p:sp>
      <p:sp>
        <p:nvSpPr>
          <p:cNvPr id="3" name="2 Marcador de contenido"/>
          <p:cNvSpPr>
            <a:spLocks noGrp="1"/>
          </p:cNvSpPr>
          <p:nvPr>
            <p:ph sz="quarter" idx="1"/>
          </p:nvPr>
        </p:nvSpPr>
        <p:spPr>
          <a:xfrm>
            <a:off x="395536" y="980728"/>
            <a:ext cx="7643192" cy="5229200"/>
          </a:xfrm>
          <a:solidFill>
            <a:srgbClr val="FFFF78"/>
          </a:solidFill>
        </p:spPr>
        <p:txBody>
          <a:bodyPr>
            <a:normAutofit fontScale="77500" lnSpcReduction="20000"/>
          </a:bodyPr>
          <a:lstStyle/>
          <a:p>
            <a:pPr marL="457200" indent="-457200">
              <a:buFont typeface="+mj-lt"/>
              <a:buAutoNum type="arabicPeriod" startAt="339"/>
            </a:pPr>
            <a:r>
              <a:rPr lang="es-ES_tradnl" i="1" dirty="0" smtClean="0"/>
              <a:t>¿Qué hace la gracia de Dios con nosotros?</a:t>
            </a:r>
          </a:p>
          <a:p>
            <a:pPr marL="421200" indent="0">
              <a:buSzPct val="71000"/>
              <a:buNone/>
            </a:pPr>
            <a:r>
              <a:rPr lang="es-ES_tradnl" b="1" dirty="0" smtClean="0"/>
              <a:t>La gracia de Dios nos introduce en la vida interior del Dios trinitario, en el intercambio de amor entre el Padre, el Hijo y el Espíritu Santo. Nos capacita para vivir en el amor de Dios y para obrar a partir de este amor. [1999-2000,2003-2004,2023-2024]</a:t>
            </a:r>
          </a:p>
          <a:p>
            <a:pPr marL="421200" indent="0">
              <a:buSzPct val="71000"/>
              <a:buNone/>
            </a:pPr>
            <a:r>
              <a:rPr lang="es-ES_tradnl" dirty="0" smtClean="0"/>
              <a:t>La gracia nos ha sido infundida de lo alto y no se puede explicar por causas intramundanas </a:t>
            </a:r>
            <a:r>
              <a:rPr lang="es-ES_tradnl" i="1" dirty="0" smtClean="0"/>
              <a:t>(gracia sobrenatural). </a:t>
            </a:r>
            <a:r>
              <a:rPr lang="es-ES_tradnl" dirty="0" smtClean="0"/>
              <a:t>Nos convierte en hijos de Dios -especialmente por el Bautismo- y herederos del cielo </a:t>
            </a:r>
            <a:r>
              <a:rPr lang="es-ES_tradnl" i="1" dirty="0" smtClean="0"/>
              <a:t>(gracia santificante </a:t>
            </a:r>
            <a:r>
              <a:rPr lang="es-ES_tradnl" dirty="0" smtClean="0"/>
              <a:t>o </a:t>
            </a:r>
            <a:r>
              <a:rPr lang="es-ES_tradnl" i="1" dirty="0" err="1" smtClean="0"/>
              <a:t>divinizadora</a:t>
            </a:r>
            <a:r>
              <a:rPr lang="es-ES_tradnl" i="1" dirty="0" smtClean="0"/>
              <a:t>). </a:t>
            </a:r>
            <a:r>
              <a:rPr lang="es-ES_tradnl" dirty="0" smtClean="0"/>
              <a:t>Nos otorga una inclinación interior permanente al bien </a:t>
            </a:r>
            <a:r>
              <a:rPr lang="es-ES_tradnl" i="1" dirty="0" smtClean="0"/>
              <a:t>(gracia habitual). L</a:t>
            </a:r>
            <a:r>
              <a:rPr lang="es-ES_tradnl" dirty="0" smtClean="0"/>
              <a:t>a gracia nos ayuda a conocer, querer y hacer todo lo que nos conduce al Bien, a Dios y al cielo </a:t>
            </a:r>
            <a:r>
              <a:rPr lang="es-ES_tradnl" i="1" dirty="0" smtClean="0"/>
              <a:t>(gracia actual). L</a:t>
            </a:r>
            <a:r>
              <a:rPr lang="es-ES_tradnl" dirty="0" smtClean="0"/>
              <a:t>a gracia se da de modo especial en los sacramentos, que por voluntad de nuestro Redentor son lugares destacados del encuentro con Dios </a:t>
            </a:r>
            <a:r>
              <a:rPr lang="es-ES_tradnl" i="1" dirty="0" smtClean="0"/>
              <a:t>(gracia sacramental). </a:t>
            </a:r>
            <a:r>
              <a:rPr lang="es-ES_tradnl" dirty="0" smtClean="0"/>
              <a:t>También se muestra en especiales dones de gracia que se conceden a cristianos individuales (</a:t>
            </a:r>
            <a:r>
              <a:rPr lang="es-ES_tradnl" dirty="0" smtClean="0">
                <a:sym typeface="Wingdings 3"/>
              </a:rPr>
              <a:t></a:t>
            </a:r>
            <a:r>
              <a:rPr lang="es-ES_tradnl" dirty="0" smtClean="0"/>
              <a:t>CARISMAS) o en fuerzas especiales prometidas al estado del matrimonio, del Orden y al estado religioso </a:t>
            </a:r>
            <a:r>
              <a:rPr lang="es-ES_tradnl" i="1" dirty="0" smtClean="0"/>
              <a:t>(gracia de estado).</a:t>
            </a: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344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841574"/>
          </a:xfrm>
        </p:spPr>
        <p:txBody>
          <a:bodyPr>
            <a:normAutofit fontScale="90000"/>
          </a:bodyPr>
          <a:lstStyle/>
          <a:p>
            <a:r>
              <a:rPr lang="es-ES" sz="2600" dirty="0" smtClean="0"/>
              <a:t>Capítulo Tercero: La salvación de dios: la ley y la gracia</a:t>
            </a:r>
            <a:endParaRPr lang="es-ES" sz="2600" dirty="0"/>
          </a:p>
        </p:txBody>
      </p:sp>
      <p:sp>
        <p:nvSpPr>
          <p:cNvPr id="3" name="2 Marcador de contenido"/>
          <p:cNvSpPr>
            <a:spLocks noGrp="1"/>
          </p:cNvSpPr>
          <p:nvPr>
            <p:ph sz="quarter" idx="1"/>
          </p:nvPr>
        </p:nvSpPr>
        <p:spPr>
          <a:xfrm>
            <a:off x="395536" y="980728"/>
            <a:ext cx="7643192" cy="5229200"/>
          </a:xfrm>
          <a:solidFill>
            <a:srgbClr val="FFFF78"/>
          </a:solidFill>
        </p:spPr>
        <p:txBody>
          <a:bodyPr>
            <a:normAutofit lnSpcReduction="10000"/>
          </a:bodyPr>
          <a:lstStyle/>
          <a:p>
            <a:pPr marL="457200" indent="-457200">
              <a:buFont typeface="+mj-lt"/>
              <a:buAutoNum type="arabicPeriod" startAt="340"/>
            </a:pPr>
            <a:r>
              <a:rPr lang="es-ES_tradnl" i="1" dirty="0" smtClean="0"/>
              <a:t>¿Cómo se relaciona la gracia de Dios con nuestra libertad?</a:t>
            </a:r>
          </a:p>
          <a:p>
            <a:pPr marL="421200" indent="0">
              <a:buSzPct val="71000"/>
              <a:buNone/>
            </a:pPr>
            <a:r>
              <a:rPr lang="es-ES_tradnl" b="1" dirty="0" smtClean="0"/>
              <a:t>La gracia de Dios sale al encuentro del hombre en libertad y lo busca y lo impulsa en toda su libertad. La gracia no se impone por la fuerza. El amor de Dios quiere el asentimiento libre del hombre. [2001-2002, 2022]</a:t>
            </a:r>
          </a:p>
          <a:p>
            <a:pPr marL="421200" indent="0">
              <a:buSzPct val="71000"/>
              <a:buNone/>
            </a:pPr>
            <a:r>
              <a:rPr lang="es-ES_tradnl" dirty="0" smtClean="0"/>
              <a:t>A la oferta de la gracia se puede también decir que no. Sin embargo la gracia no es nada exterior o extraño al hombre; es aquello que desea en realidad en lo más íntimo de su libertad. Dios, al movernos mediante su gracia, se anticipa a la respuesta libre del hombre.</a:t>
            </a: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345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841574"/>
          </a:xfrm>
        </p:spPr>
        <p:txBody>
          <a:bodyPr>
            <a:normAutofit fontScale="90000"/>
          </a:bodyPr>
          <a:lstStyle/>
          <a:p>
            <a:r>
              <a:rPr lang="es-ES" sz="2600" dirty="0" smtClean="0"/>
              <a:t>Capítulo Tercero: La salvación de dios: la ley y la gracia</a:t>
            </a:r>
            <a:endParaRPr lang="es-ES" sz="2600" dirty="0"/>
          </a:p>
        </p:txBody>
      </p:sp>
      <p:sp>
        <p:nvSpPr>
          <p:cNvPr id="3" name="2 Marcador de contenido"/>
          <p:cNvSpPr>
            <a:spLocks noGrp="1"/>
          </p:cNvSpPr>
          <p:nvPr>
            <p:ph sz="quarter" idx="1"/>
          </p:nvPr>
        </p:nvSpPr>
        <p:spPr>
          <a:xfrm>
            <a:off x="395536" y="980728"/>
            <a:ext cx="7643192" cy="5229200"/>
          </a:xfrm>
          <a:solidFill>
            <a:srgbClr val="FFFF78"/>
          </a:solidFill>
        </p:spPr>
        <p:txBody>
          <a:bodyPr>
            <a:normAutofit/>
          </a:bodyPr>
          <a:lstStyle/>
          <a:p>
            <a:pPr marL="457200" indent="-457200">
              <a:buFont typeface="+mj-lt"/>
              <a:buAutoNum type="arabicPeriod" startAt="341"/>
            </a:pPr>
            <a:r>
              <a:rPr lang="es-ES_tradnl" dirty="0" smtClean="0"/>
              <a:t>¿</a:t>
            </a:r>
            <a:r>
              <a:rPr lang="es-ES_tradnl" i="1" dirty="0" smtClean="0"/>
              <a:t>Se puede ganar el cielo mediante las buenas obras?</a:t>
            </a:r>
          </a:p>
          <a:p>
            <a:pPr marL="421200" indent="0">
              <a:buSzPct val="71000"/>
              <a:buNone/>
            </a:pPr>
            <a:r>
              <a:rPr lang="es-ES_tradnl" b="1" dirty="0" smtClean="0"/>
              <a:t>No. Ningún hombre puede alcanzar el cielo simplemente por sus propias fuerzas. Ser redimidos es pura gracia de Dios que, sin embargo, exige la cooperación libre del hombre, que es meritoria por gracia. [2006-2011, 2025-2027]</a:t>
            </a:r>
          </a:p>
          <a:p>
            <a:pPr marL="421200" indent="0">
              <a:buSzPct val="71000"/>
              <a:buNone/>
            </a:pPr>
            <a:r>
              <a:rPr lang="es-ES_tradnl" dirty="0" smtClean="0"/>
              <a:t>Por más que seamos </a:t>
            </a:r>
            <a:r>
              <a:rPr lang="es-ES_tradnl" i="1" dirty="0" smtClean="0"/>
              <a:t>salvados </a:t>
            </a:r>
            <a:r>
              <a:rPr lang="es-ES_tradnl" dirty="0" smtClean="0"/>
              <a:t>por la gracia y por la fe, tanto más debe mostrarse en nuestras buenas obras el amor que hace brotar la acción de Dios en nosotros.</a:t>
            </a: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346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841574"/>
          </a:xfrm>
        </p:spPr>
        <p:txBody>
          <a:bodyPr>
            <a:normAutofit fontScale="90000"/>
          </a:bodyPr>
          <a:lstStyle/>
          <a:p>
            <a:r>
              <a:rPr lang="es-ES" sz="2600" dirty="0" smtClean="0"/>
              <a:t>Capítulo Tercero: La salvación de dios: la ley y la gracia</a:t>
            </a:r>
            <a:endParaRPr lang="es-ES" sz="2600" dirty="0"/>
          </a:p>
        </p:txBody>
      </p:sp>
      <p:sp>
        <p:nvSpPr>
          <p:cNvPr id="3" name="2 Marcador de contenido"/>
          <p:cNvSpPr>
            <a:spLocks noGrp="1"/>
          </p:cNvSpPr>
          <p:nvPr>
            <p:ph sz="quarter" idx="1"/>
          </p:nvPr>
        </p:nvSpPr>
        <p:spPr>
          <a:xfrm>
            <a:off x="395536" y="980728"/>
            <a:ext cx="7643192" cy="5229200"/>
          </a:xfrm>
          <a:solidFill>
            <a:srgbClr val="FFFF78"/>
          </a:solidFill>
        </p:spPr>
        <p:txBody>
          <a:bodyPr>
            <a:normAutofit fontScale="92500" lnSpcReduction="20000"/>
          </a:bodyPr>
          <a:lstStyle/>
          <a:p>
            <a:pPr marL="457200" indent="-457200">
              <a:buFont typeface="+mj-lt"/>
              <a:buAutoNum type="arabicPeriod" startAt="342"/>
            </a:pPr>
            <a:r>
              <a:rPr lang="es-ES_tradnl" i="1" dirty="0" smtClean="0"/>
              <a:t>¿Debemos todos ser «santos»?</a:t>
            </a:r>
          </a:p>
          <a:p>
            <a:pPr marL="457200" indent="0">
              <a:buNone/>
            </a:pPr>
            <a:r>
              <a:rPr lang="es-ES_tradnl" b="1" dirty="0" smtClean="0"/>
              <a:t>Sí. El sentido de nuestra vida es unirnos a Dios en el amor, corresponder totalmente a los deseos de Dios. Debemos permitir a Dios «que viva su vida en nosotros» (beata Teresa de Calcuta). Esto significa ser «santo». [2012-2016, 2028-2029]</a:t>
            </a:r>
          </a:p>
          <a:p>
            <a:pPr marL="421200" indent="0">
              <a:buSzPct val="71000"/>
              <a:buNone/>
            </a:pPr>
            <a:r>
              <a:rPr lang="es-ES_tradnl" dirty="0" smtClean="0"/>
              <a:t>Todo hombre se hace la pregunta: ¿Quién soy yo? ¿Para qué estoy aquí? ¿Cómo puedo ser yo mismo? La fe responde que sólo en la </a:t>
            </a:r>
            <a:r>
              <a:rPr lang="es-ES_tradnl" dirty="0" smtClean="0">
                <a:sym typeface="Wingdings 3"/>
              </a:rPr>
              <a:t></a:t>
            </a:r>
            <a:r>
              <a:rPr lang="es-ES_tradnl" dirty="0" smtClean="0">
                <a:hlinkClick r:id="rId2" action="ppaction://hlinkpres?slideindex=1&amp;slidetitle="/>
              </a:rPr>
              <a:t>SANTIDAD</a:t>
            </a:r>
            <a:r>
              <a:rPr lang="es-ES_tradnl" dirty="0" smtClean="0"/>
              <a:t> llega el hombre a ser aquello para lo que lo creó Dios. Sólo en la santidad encuentra el hombre la verdadera armonía consigo mismo y con su Creador. Pero la santidad no es una perfección hecha a medida por uno mismo, sino la unión con el amor hecho carne, que es Cristo. Quien de este modo logra la </a:t>
            </a:r>
            <a:r>
              <a:rPr lang="es-ES_tradnl" i="1" dirty="0" smtClean="0"/>
              <a:t>nueva </a:t>
            </a:r>
            <a:r>
              <a:rPr lang="es-ES_tradnl" dirty="0" smtClean="0"/>
              <a:t>vida se encuentra a sí mismo y llega a ser santo.</a:t>
            </a: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347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841574"/>
          </a:xfrm>
        </p:spPr>
        <p:txBody>
          <a:bodyPr>
            <a:normAutofit fontScale="90000"/>
          </a:bodyPr>
          <a:lstStyle/>
          <a:p>
            <a:r>
              <a:rPr lang="es-ES" sz="2600" dirty="0" smtClean="0"/>
              <a:t>Capítulo Tercero: La salvación de dios: la Iglesia</a:t>
            </a:r>
            <a:endParaRPr lang="es-ES" sz="2600" dirty="0"/>
          </a:p>
        </p:txBody>
      </p:sp>
      <p:sp>
        <p:nvSpPr>
          <p:cNvPr id="3" name="2 Marcador de contenido"/>
          <p:cNvSpPr>
            <a:spLocks noGrp="1"/>
          </p:cNvSpPr>
          <p:nvPr>
            <p:ph sz="quarter" idx="1"/>
          </p:nvPr>
        </p:nvSpPr>
        <p:spPr>
          <a:xfrm>
            <a:off x="395536" y="980728"/>
            <a:ext cx="7643192" cy="5229200"/>
          </a:xfrm>
          <a:solidFill>
            <a:srgbClr val="FFFF78"/>
          </a:solidFill>
        </p:spPr>
        <p:txBody>
          <a:bodyPr>
            <a:normAutofit fontScale="85000" lnSpcReduction="10000"/>
          </a:bodyPr>
          <a:lstStyle/>
          <a:p>
            <a:pPr marL="457200" indent="-457200">
              <a:buFont typeface="+mj-lt"/>
              <a:buAutoNum type="arabicPeriod" startAt="343"/>
            </a:pPr>
            <a:r>
              <a:rPr lang="es-ES_tradnl" i="1" dirty="0" smtClean="0"/>
              <a:t>¿Cómo nos ayuda la Iglesia a llevar una vida buena y responsable?</a:t>
            </a:r>
          </a:p>
          <a:p>
            <a:pPr marL="457200" indent="0">
              <a:buNone/>
            </a:pPr>
            <a:r>
              <a:rPr lang="es-ES_tradnl" b="1" dirty="0" smtClean="0"/>
              <a:t>En la Iglesia somos bautizados. En la Iglesia recibimos la fe que ella ha conservado íntegra a través de los siglos. En la Iglesia escuchamos la Palabra viva de Dios y aprendemos cómo debemos vivir si queremos agradar a Dios. Mediante los </a:t>
            </a:r>
            <a:r>
              <a:rPr lang="es-ES_tradnl" b="1" dirty="0" smtClean="0">
                <a:sym typeface="Wingdings 3"/>
              </a:rPr>
              <a:t></a:t>
            </a:r>
            <a:r>
              <a:rPr lang="es-ES_tradnl" b="1" dirty="0" smtClean="0">
                <a:hlinkClick r:id="rId2" action="ppaction://hlinkpres?slideindex=1&amp;slidetitle="/>
              </a:rPr>
              <a:t>SACRAMENTOS</a:t>
            </a:r>
            <a:r>
              <a:rPr lang="es-ES_tradnl" b="1" dirty="0" smtClean="0"/>
              <a:t>, que Jesús ha confiado a sus discípulos, la Iglesia nos edifica, conforta y consuela. En la Iglesia arde el fuego de los santos, para que nos dejemos encender en él. En la Iglesia se celebra la sagrada </a:t>
            </a:r>
            <a:r>
              <a:rPr lang="es-ES_tradnl" b="1" dirty="0" smtClean="0">
                <a:sym typeface="Wingdings 3"/>
              </a:rPr>
              <a:t></a:t>
            </a:r>
            <a:r>
              <a:rPr lang="es-ES_tradnl" b="1" dirty="0" smtClean="0">
                <a:hlinkClick r:id="rId2" action="ppaction://hlinkpres?slideindex=1&amp;slidetitle="/>
              </a:rPr>
              <a:t>EUCARISTÍA</a:t>
            </a:r>
            <a:r>
              <a:rPr lang="es-ES_tradnl" b="1" dirty="0" smtClean="0"/>
              <a:t> en la que la entrega y el poder de Cristo se renueva de tal modo para nosotros que, unidos a él, nos convertimos en su cuerpo y vivimos por su fuerza. Nadie puede ser cristiano al margen de la Iglesia, a pesar de las debilidades humanas que hay en ella. [2030-2031, 2047]</a:t>
            </a:r>
          </a:p>
          <a:p>
            <a:pPr marL="421200" indent="0">
              <a:buSzPct val="71000"/>
              <a:buNone/>
            </a:pP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348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841574"/>
          </a:xfrm>
        </p:spPr>
        <p:txBody>
          <a:bodyPr>
            <a:normAutofit fontScale="90000"/>
          </a:bodyPr>
          <a:lstStyle/>
          <a:p>
            <a:r>
              <a:rPr lang="es-ES" sz="2600" dirty="0" smtClean="0"/>
              <a:t>Capítulo Tercero: La salvación de dios: la Iglesia</a:t>
            </a:r>
            <a:endParaRPr lang="es-ES" sz="2600" dirty="0"/>
          </a:p>
        </p:txBody>
      </p:sp>
      <p:sp>
        <p:nvSpPr>
          <p:cNvPr id="3" name="2 Marcador de contenido"/>
          <p:cNvSpPr>
            <a:spLocks noGrp="1"/>
          </p:cNvSpPr>
          <p:nvPr>
            <p:ph sz="quarter" idx="1"/>
          </p:nvPr>
        </p:nvSpPr>
        <p:spPr>
          <a:xfrm>
            <a:off x="395536" y="980728"/>
            <a:ext cx="7643192" cy="5229200"/>
          </a:xfrm>
          <a:solidFill>
            <a:srgbClr val="FFFF78"/>
          </a:solidFill>
        </p:spPr>
        <p:txBody>
          <a:bodyPr>
            <a:normAutofit fontScale="92500" lnSpcReduction="10000"/>
          </a:bodyPr>
          <a:lstStyle/>
          <a:p>
            <a:pPr marL="457200" indent="-457200">
              <a:buFont typeface="+mj-lt"/>
              <a:buAutoNum type="arabicPeriod" startAt="344"/>
            </a:pPr>
            <a:r>
              <a:rPr lang="es-ES_tradnl" dirty="0" smtClean="0"/>
              <a:t>¿</a:t>
            </a:r>
            <a:r>
              <a:rPr lang="es-ES_tradnl" i="1" dirty="0" smtClean="0"/>
              <a:t>Por qué se pronuncia en realidad la Iglesia también acerca de cuestiones éticas pertenecientes a la vida personal?</a:t>
            </a:r>
          </a:p>
          <a:p>
            <a:pPr marL="457200" indent="0">
              <a:buNone/>
            </a:pPr>
            <a:r>
              <a:rPr lang="es-ES_tradnl" b="1" dirty="0" smtClean="0"/>
              <a:t>La fe es un camino. Cómo se mantiene uno en este camino, es decir, cómo se vive de forma justa y buena, no siempre se deduce de las indicaciones del Evangelio. El </a:t>
            </a:r>
            <a:r>
              <a:rPr lang="es-ES_tradnl" b="1" dirty="0" smtClean="0">
                <a:sym typeface="Wingdings 3"/>
              </a:rPr>
              <a:t></a:t>
            </a:r>
            <a:r>
              <a:rPr lang="es-ES_tradnl" b="1" dirty="0" smtClean="0">
                <a:hlinkClick r:id="rId2" action="ppaction://hlinkpres?slideindex=1&amp;slidetitle="/>
              </a:rPr>
              <a:t>MAGISTERIO</a:t>
            </a:r>
            <a:r>
              <a:rPr lang="es-ES_tradnl" b="1" dirty="0" smtClean="0"/>
              <a:t> de la Iglesia también debe recordar a los hombres las exigencias de la ley moral natural. [2032-2040, 2049-2051]</a:t>
            </a:r>
          </a:p>
          <a:p>
            <a:pPr marL="421200" indent="0">
              <a:buSzPct val="71000"/>
              <a:buNone/>
            </a:pPr>
            <a:r>
              <a:rPr lang="es-ES_tradnl" dirty="0" smtClean="0"/>
              <a:t>No hay una doble </a:t>
            </a:r>
            <a:r>
              <a:rPr lang="es-ES_tradnl" i="1" dirty="0" smtClean="0"/>
              <a:t>verdad. </a:t>
            </a:r>
            <a:r>
              <a:rPr lang="es-ES_tradnl" dirty="0" smtClean="0"/>
              <a:t>Lo que es correcto desde el punto de vista humano, no puede ser falso desde el punto de vista</a:t>
            </a:r>
            <a:r>
              <a:rPr lang="es-ES_tradnl" i="1" dirty="0" smtClean="0"/>
              <a:t> </a:t>
            </a:r>
            <a:r>
              <a:rPr lang="es-ES_tradnl" dirty="0" smtClean="0"/>
              <a:t>cristiano. Y lo que es correcto para el cristiano no puede ser falso humanamente. Por eso la Iglesia debe pronunciarse acerca de todas las cuestiones morales.</a:t>
            </a: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349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637240"/>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457200" indent="-457200">
              <a:buFont typeface="+mj-lt"/>
              <a:buAutoNum type="arabicPeriod" startAt="33"/>
            </a:pPr>
            <a:r>
              <a:rPr lang="es-ES_tradnl" i="1" dirty="0" smtClean="0"/>
              <a:t>¿Qué quiere decir que Dios </a:t>
            </a:r>
            <a:r>
              <a:rPr lang="es-ES_tradnl" dirty="0" smtClean="0"/>
              <a:t>es </a:t>
            </a:r>
            <a:r>
              <a:rPr lang="es-ES_tradnl" i="1" dirty="0" smtClean="0"/>
              <a:t>amor?</a:t>
            </a:r>
          </a:p>
          <a:p>
            <a:pPr marL="421200" indent="0">
              <a:buNone/>
            </a:pPr>
            <a:r>
              <a:rPr lang="es-ES_tradnl" b="1" dirty="0" smtClean="0"/>
              <a:t>Si Dios es amor no hay nada creado que no sea soste­nido y abrazado por una benevolencia infinita. Dios no sólo explica que él es amor, sino que lo demuestra: «Nadie tiene amor más grande que el que da la vida por sus amigos» (</a:t>
            </a:r>
            <a:r>
              <a:rPr lang="es-ES_tradnl" b="1" dirty="0" err="1" smtClean="0"/>
              <a:t>Jn</a:t>
            </a:r>
            <a:r>
              <a:rPr lang="es-ES_tradnl" b="1" dirty="0" smtClean="0"/>
              <a:t> 15,13). [218-221]</a:t>
            </a:r>
          </a:p>
          <a:p>
            <a:pPr marL="421200" indent="0">
              <a:buNone/>
            </a:pPr>
            <a:r>
              <a:rPr lang="es-ES_tradnl" dirty="0" smtClean="0"/>
              <a:t>Ninguna otra </a:t>
            </a:r>
            <a:r>
              <a:rPr lang="es-ES_tradnl" dirty="0" smtClean="0">
                <a:sym typeface="Wingdings 3"/>
              </a:rPr>
              <a:t></a:t>
            </a:r>
            <a:r>
              <a:rPr lang="es-ES_tradnl" dirty="0" smtClean="0"/>
              <a:t> </a:t>
            </a:r>
            <a:r>
              <a:rPr lang="es-ES_tradnl" dirty="0" smtClean="0">
                <a:hlinkClick r:id="rId2" action="ppaction://hlinkpres?slideindex=1&amp;slidetitle="/>
              </a:rPr>
              <a:t>RELIGIÓN</a:t>
            </a:r>
            <a:r>
              <a:rPr lang="es-ES_tradnl" dirty="0" smtClean="0"/>
              <a:t> dice lo que dice el cristianismo: «Dios es Amor» (1 </a:t>
            </a:r>
            <a:r>
              <a:rPr lang="es-ES_tradnl" dirty="0" err="1" smtClean="0"/>
              <a:t>Jn</a:t>
            </a:r>
            <a:r>
              <a:rPr lang="es-ES_tradnl" dirty="0" smtClean="0"/>
              <a:t> 4,8.16). La fe se apoya en esta palabra, aunque la experiencia del dolor y del mal en el mundo hace dudar a los hombres si verdaderamente Dios es bueno. Va en el </a:t>
            </a:r>
            <a:r>
              <a:rPr lang="es-ES_tradnl" dirty="0" smtClean="0">
                <a:sym typeface="Wingdings 3"/>
              </a:rPr>
              <a:t></a:t>
            </a:r>
            <a:r>
              <a:rPr lang="es-ES_tradnl" dirty="0" smtClean="0"/>
              <a:t> </a:t>
            </a:r>
            <a:r>
              <a:rPr lang="es-ES_tradnl" dirty="0" smtClean="0">
                <a:hlinkClick r:id="rId2" action="ppaction://hlinkpres?slideindex=1&amp;slidetitle="/>
              </a:rPr>
              <a:t>ANTIGUO TESTAMENTO </a:t>
            </a:r>
            <a:r>
              <a:rPr lang="es-ES_tradnl" dirty="0" smtClean="0"/>
              <a:t>Dios comunica a su pueblo, por boca del profeta 1saías: «Porque eres precioso ante mí, de gran precio y yo te amo. Por eso entrego regiones a cambio de ti, pueblos a cambio de tu vida. No temas, porque yo estoy contigo» (</a:t>
            </a:r>
            <a:r>
              <a:rPr lang="es-ES_tradnl" dirty="0" err="1" smtClean="0"/>
              <a:t>ls</a:t>
            </a:r>
            <a:r>
              <a:rPr lang="es-ES_tradnl" dirty="0" smtClean="0"/>
              <a:t> 43,4-5a), y añade: «¿puede una madre olvidar al niño que amamanta, no tener compasión del hijo de sus entrañas? Pues aunque ella se olvidara, yo no te olvidaré. Mira, te llevo tatuada en mis palmas» (</a:t>
            </a:r>
            <a:r>
              <a:rPr lang="es-ES_tradnl" dirty="0" err="1" smtClean="0"/>
              <a:t>ls</a:t>
            </a:r>
            <a:r>
              <a:rPr lang="es-ES_tradnl" dirty="0" smtClean="0"/>
              <a:t> 49,15-16a), Que este lenguaje sobre el amor divino no son palabras vanas lo demuestra Jesús en la cruz, donde entrega su vida por sus amigos.</a:t>
            </a:r>
            <a:endParaRPr lang="es-ES_tradnl" b="1" dirty="0" smtClean="0"/>
          </a:p>
          <a:p>
            <a:pPr marL="421200" indent="0">
              <a:buNone/>
            </a:pPr>
            <a:endParaRPr lang="es-ES_tradnl" i="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35</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841574"/>
          </a:xfrm>
        </p:spPr>
        <p:txBody>
          <a:bodyPr>
            <a:normAutofit fontScale="90000"/>
          </a:bodyPr>
          <a:lstStyle/>
          <a:p>
            <a:r>
              <a:rPr lang="es-ES" sz="2600" dirty="0" smtClean="0"/>
              <a:t>Capítulo Tercero: La salvación de dios: la Iglesia</a:t>
            </a:r>
            <a:endParaRPr lang="es-ES" sz="2600" dirty="0"/>
          </a:p>
        </p:txBody>
      </p:sp>
      <p:sp>
        <p:nvSpPr>
          <p:cNvPr id="3" name="2 Marcador de contenido"/>
          <p:cNvSpPr>
            <a:spLocks noGrp="1"/>
          </p:cNvSpPr>
          <p:nvPr>
            <p:ph sz="quarter" idx="1"/>
          </p:nvPr>
        </p:nvSpPr>
        <p:spPr>
          <a:xfrm>
            <a:off x="395536" y="980728"/>
            <a:ext cx="7643192" cy="5229200"/>
          </a:xfrm>
          <a:solidFill>
            <a:srgbClr val="FFFF78"/>
          </a:solidFill>
        </p:spPr>
        <p:txBody>
          <a:bodyPr>
            <a:normAutofit/>
          </a:bodyPr>
          <a:lstStyle/>
          <a:p>
            <a:pPr marL="457200" indent="-457200">
              <a:buFont typeface="+mj-lt"/>
              <a:buAutoNum type="arabicPeriod" startAt="345"/>
            </a:pPr>
            <a:r>
              <a:rPr lang="es-ES_tradnl" i="1" dirty="0" smtClean="0"/>
              <a:t>¿Cuáles son los cinco «mandamientos de la Iglesia»?</a:t>
            </a:r>
          </a:p>
          <a:p>
            <a:pPr marL="457200" indent="0">
              <a:buNone/>
            </a:pPr>
            <a:r>
              <a:rPr lang="es-ES_tradnl" b="1" dirty="0" smtClean="0"/>
              <a:t>1) Oír misa entera los domingos y fiestas de precepto.</a:t>
            </a:r>
          </a:p>
          <a:p>
            <a:pPr marL="457200" indent="0">
              <a:buNone/>
            </a:pPr>
            <a:r>
              <a:rPr lang="es-ES_tradnl" b="1" dirty="0" smtClean="0"/>
              <a:t>2) Confesar los pecados mortales al menos una vez al año, en peligro de muerte, y si se ha de comulgar.</a:t>
            </a:r>
          </a:p>
          <a:p>
            <a:pPr marL="457200" indent="0">
              <a:buNone/>
            </a:pPr>
            <a:r>
              <a:rPr lang="es-ES_tradnl" b="1" dirty="0" smtClean="0"/>
              <a:t>3) Comulgar por Pascua de Resurrección.</a:t>
            </a:r>
          </a:p>
          <a:p>
            <a:pPr marL="457200" indent="0">
              <a:buNone/>
            </a:pPr>
            <a:r>
              <a:rPr lang="es-ES_tradnl" b="1" dirty="0" smtClean="0"/>
              <a:t>4) Ayunar y abstenerse de comer carne cuando lo manda la Santa Madre Iglesia.</a:t>
            </a:r>
          </a:p>
          <a:p>
            <a:pPr marL="457200" indent="0">
              <a:buNone/>
            </a:pPr>
            <a:r>
              <a:rPr lang="es-ES_tradnl" b="1" dirty="0" smtClean="0"/>
              <a:t>5) Ayudar a la Iglesia en sus necesidades. [2042-2043]</a:t>
            </a:r>
          </a:p>
          <a:p>
            <a:pPr marL="421200" indent="0">
              <a:buSzPct val="71000"/>
              <a:buNone/>
            </a:pP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350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841574"/>
          </a:xfrm>
        </p:spPr>
        <p:txBody>
          <a:bodyPr>
            <a:normAutofit fontScale="90000"/>
          </a:bodyPr>
          <a:lstStyle/>
          <a:p>
            <a:r>
              <a:rPr lang="es-ES" sz="2600" dirty="0" smtClean="0"/>
              <a:t>Capítulo Tercero: La salvación de dios: la Iglesia</a:t>
            </a:r>
            <a:endParaRPr lang="es-ES" sz="2600" dirty="0"/>
          </a:p>
        </p:txBody>
      </p:sp>
      <p:sp>
        <p:nvSpPr>
          <p:cNvPr id="3" name="2 Marcador de contenido"/>
          <p:cNvSpPr>
            <a:spLocks noGrp="1"/>
          </p:cNvSpPr>
          <p:nvPr>
            <p:ph sz="quarter" idx="1"/>
          </p:nvPr>
        </p:nvSpPr>
        <p:spPr>
          <a:xfrm>
            <a:off x="395536" y="980728"/>
            <a:ext cx="7643192" cy="5229200"/>
          </a:xfrm>
          <a:solidFill>
            <a:srgbClr val="FFFF78"/>
          </a:solidFill>
        </p:spPr>
        <p:txBody>
          <a:bodyPr>
            <a:normAutofit/>
          </a:bodyPr>
          <a:lstStyle/>
          <a:p>
            <a:pPr marL="457200" indent="-457200">
              <a:buFont typeface="+mj-lt"/>
              <a:buAutoNum type="arabicPeriod" startAt="346"/>
            </a:pPr>
            <a:r>
              <a:rPr lang="es-ES_tradnl" i="1" dirty="0" smtClean="0"/>
              <a:t>¿Para qué sirven los mandamientos de la Iglesia </a:t>
            </a:r>
            <a:r>
              <a:rPr lang="es-ES_tradnl" dirty="0" smtClean="0"/>
              <a:t>y </a:t>
            </a:r>
            <a:r>
              <a:rPr lang="es-ES_tradnl" i="1" dirty="0" smtClean="0"/>
              <a:t>cómo nos obligan?</a:t>
            </a:r>
          </a:p>
          <a:p>
            <a:pPr marL="421200" indent="0">
              <a:buSzPct val="71000"/>
              <a:buNone/>
            </a:pPr>
            <a:r>
              <a:rPr lang="es-ES_tradnl" b="1" dirty="0" smtClean="0"/>
              <a:t>Los cinco «mandamientos de la Iglesia» con sus exigencias de mínimos quieren recordar que no hay vida cristiana sin esfuerzo moral, sin participación concreta en la vida sacramental de la Iglesia y sin la vinculación solidaria con ella. Son obligatorios para todo cristiano católico. [2041, 2048]</a:t>
            </a:r>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351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841574"/>
          </a:xfrm>
        </p:spPr>
        <p:txBody>
          <a:bodyPr>
            <a:normAutofit fontScale="90000"/>
          </a:bodyPr>
          <a:lstStyle/>
          <a:p>
            <a:r>
              <a:rPr lang="es-ES" sz="2600" dirty="0" smtClean="0"/>
              <a:t>Capítulo Tercero: La salvación de dios: la Iglesia</a:t>
            </a:r>
            <a:endParaRPr lang="es-ES" sz="2600" dirty="0"/>
          </a:p>
        </p:txBody>
      </p:sp>
      <p:sp>
        <p:nvSpPr>
          <p:cNvPr id="3" name="2 Marcador de contenido"/>
          <p:cNvSpPr>
            <a:spLocks noGrp="1"/>
          </p:cNvSpPr>
          <p:nvPr>
            <p:ph sz="quarter" idx="1"/>
          </p:nvPr>
        </p:nvSpPr>
        <p:spPr>
          <a:xfrm>
            <a:off x="395536" y="980728"/>
            <a:ext cx="7643192" cy="5229200"/>
          </a:xfrm>
          <a:solidFill>
            <a:srgbClr val="FFFF78"/>
          </a:solidFill>
        </p:spPr>
        <p:txBody>
          <a:bodyPr>
            <a:normAutofit fontScale="92500" lnSpcReduction="20000"/>
          </a:bodyPr>
          <a:lstStyle/>
          <a:p>
            <a:pPr marL="457200" indent="-457200">
              <a:buFont typeface="+mj-lt"/>
              <a:buAutoNum type="arabicPeriod" startAt="347"/>
            </a:pPr>
            <a:r>
              <a:rPr lang="es-ES_tradnl" i="1" dirty="0" smtClean="0"/>
              <a:t>¿Por qué la «doble moral» </a:t>
            </a:r>
            <a:r>
              <a:rPr lang="es-ES_tradnl" dirty="0" smtClean="0"/>
              <a:t>es </a:t>
            </a:r>
            <a:r>
              <a:rPr lang="es-ES_tradnl" i="1" dirty="0" smtClean="0"/>
              <a:t>un reproche tan grave contra los cristianos?</a:t>
            </a:r>
          </a:p>
          <a:p>
            <a:pPr marL="421200" indent="0">
              <a:buSzPct val="71000"/>
              <a:buNone/>
            </a:pPr>
            <a:r>
              <a:rPr lang="es-ES_tradnl" b="1" dirty="0" smtClean="0"/>
              <a:t>La conformidad entre vida y testimonio es la primera condición para el anuncio del Evangelio. Por ello la </a:t>
            </a:r>
            <a:r>
              <a:rPr lang="es-ES_tradnl" b="1" dirty="0" smtClean="0">
                <a:sym typeface="Wingdings 3"/>
              </a:rPr>
              <a:t></a:t>
            </a:r>
            <a:r>
              <a:rPr lang="es-ES_tradnl" b="1" dirty="0" smtClean="0">
                <a:hlinkClick r:id="rId2" action="ppaction://hlinkpres?slideindex=1&amp;slidetitle="/>
              </a:rPr>
              <a:t>DOBLE MORAL</a:t>
            </a:r>
            <a:r>
              <a:rPr lang="es-ES_tradnl" b="1" dirty="0" smtClean="0"/>
              <a:t> es una traición de la misión de los cristianos de ser «sal de la tierra» y «luz del mundo». [2044-2046]</a:t>
            </a:r>
          </a:p>
          <a:p>
            <a:pPr marL="421200" indent="0">
              <a:buSzPct val="71000"/>
              <a:buNone/>
            </a:pPr>
            <a:r>
              <a:rPr lang="es-ES_tradnl" dirty="0" smtClean="0"/>
              <a:t>San Pablo fue el primero que recordó a la comunidad de Corinto: «Es evidente que sois carta de Cristo [ ... ] escrita no con tinta, sino con el Espíritu de Dios vivo; no en tablas de piedra, sino en las tablas de corazones de carne» (2 </a:t>
            </a:r>
            <a:r>
              <a:rPr lang="es-ES_tradnl" dirty="0" err="1" smtClean="0"/>
              <a:t>Cor</a:t>
            </a:r>
            <a:r>
              <a:rPr lang="es-ES_tradnl" dirty="0" smtClean="0"/>
              <a:t> 3,3). Los mismos cristianos, no lo que dicen, son la «carta de recomendación» (2 </a:t>
            </a:r>
            <a:r>
              <a:rPr lang="es-ES_tradnl" dirty="0" err="1" smtClean="0"/>
              <a:t>Cor</a:t>
            </a:r>
            <a:r>
              <a:rPr lang="es-ES_tradnl" dirty="0" smtClean="0"/>
              <a:t> 3,1) de Cristo al mundo. Por eso es tan perjudicial para la nueva evangelización que pastores y fieles vivamos a veces como si Dios no existiera, escandalosamente acomodados a costumbres y opiniones de la anticultura secularista.</a:t>
            </a: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352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841574"/>
          </a:xfrm>
        </p:spPr>
        <p:txBody>
          <a:bodyPr>
            <a:normAutofit/>
          </a:bodyPr>
          <a:lstStyle/>
          <a:p>
            <a:r>
              <a:rPr lang="es-ES" sz="2600" dirty="0" smtClean="0"/>
              <a:t>Segunda sección: Los diez mandamientos</a:t>
            </a:r>
            <a:endParaRPr lang="es-ES" sz="2600" dirty="0"/>
          </a:p>
        </p:txBody>
      </p:sp>
      <p:sp>
        <p:nvSpPr>
          <p:cNvPr id="3" name="2 Marcador de contenido"/>
          <p:cNvSpPr>
            <a:spLocks noGrp="1"/>
          </p:cNvSpPr>
          <p:nvPr>
            <p:ph sz="quarter" idx="1"/>
          </p:nvPr>
        </p:nvSpPr>
        <p:spPr>
          <a:xfrm>
            <a:off x="395536" y="980728"/>
            <a:ext cx="7643192" cy="5229200"/>
          </a:xfrm>
          <a:solidFill>
            <a:srgbClr val="FFFF78"/>
          </a:solidFill>
        </p:spPr>
        <p:txBody>
          <a:bodyPr>
            <a:normAutofit/>
          </a:bodyPr>
          <a:lstStyle/>
          <a:p>
            <a:pPr marL="457200" indent="-457200">
              <a:buFont typeface="+mj-lt"/>
              <a:buAutoNum type="arabicPeriod" startAt="348"/>
            </a:pPr>
            <a:r>
              <a:rPr lang="es-ES_tradnl" i="1" dirty="0" smtClean="0"/>
              <a:t>«Maestro, ¿qué tengo que hacer de bueno para obtener la vida eterna?» </a:t>
            </a:r>
            <a:r>
              <a:rPr lang="es-ES_tradnl" dirty="0" smtClean="0"/>
              <a:t>(</a:t>
            </a:r>
            <a:r>
              <a:rPr lang="es-ES_tradnl" i="1" dirty="0" smtClean="0"/>
              <a:t>Mt </a:t>
            </a:r>
            <a:r>
              <a:rPr lang="es-ES_tradnl" dirty="0" smtClean="0"/>
              <a:t>19,17)</a:t>
            </a:r>
            <a:endParaRPr lang="es-ES_tradnl" i="1" dirty="0" smtClean="0"/>
          </a:p>
          <a:p>
            <a:pPr marL="421200" indent="0">
              <a:buSzPct val="71000"/>
              <a:buNone/>
            </a:pPr>
            <a:r>
              <a:rPr lang="es-ES_tradnl" b="1" dirty="0" smtClean="0"/>
              <a:t>Jesús responde: «Si quieres entrar en la vida, guarda los mandamientos» (Mt 19,17); Y añade después: «y luego ven y sígueme» (Mt 19,21). [2052-2054, 2075-2076]</a:t>
            </a:r>
          </a:p>
          <a:p>
            <a:pPr marL="421200" indent="0">
              <a:buSzPct val="71000"/>
              <a:buNone/>
            </a:pPr>
            <a:r>
              <a:rPr lang="es-ES_tradnl" dirty="0" smtClean="0"/>
              <a:t>Ser cristiano es algo más que una vida correcta que se atiene a mandamientos. Ser cristiano es una relación viva con Jesús. Un cristiano se vincula íntima y personalmente con su Señor y se pone con él en camino hacia la vida eterna.</a:t>
            </a: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353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841574"/>
          </a:xfrm>
        </p:spPr>
        <p:txBody>
          <a:bodyPr>
            <a:normAutofit/>
          </a:bodyPr>
          <a:lstStyle/>
          <a:p>
            <a:r>
              <a:rPr lang="es-ES" sz="2600" dirty="0" smtClean="0"/>
              <a:t>Segunda sección: Los diez mandamientos</a:t>
            </a:r>
            <a:endParaRPr lang="es-ES" sz="2600" dirty="0"/>
          </a:p>
        </p:txBody>
      </p:sp>
      <p:sp>
        <p:nvSpPr>
          <p:cNvPr id="3" name="2 Marcador de contenido"/>
          <p:cNvSpPr>
            <a:spLocks noGrp="1"/>
          </p:cNvSpPr>
          <p:nvPr>
            <p:ph sz="quarter" idx="1"/>
          </p:nvPr>
        </p:nvSpPr>
        <p:spPr>
          <a:xfrm>
            <a:off x="395536" y="980728"/>
            <a:ext cx="7643192" cy="5229200"/>
          </a:xfrm>
          <a:solidFill>
            <a:srgbClr val="FFFF78"/>
          </a:solidFill>
        </p:spPr>
        <p:txBody>
          <a:bodyPr>
            <a:normAutofit lnSpcReduction="10000"/>
          </a:bodyPr>
          <a:lstStyle/>
          <a:p>
            <a:pPr marL="457200" indent="-457200">
              <a:buFont typeface="+mj-lt"/>
              <a:buAutoNum type="arabicPeriod" startAt="349"/>
            </a:pPr>
            <a:r>
              <a:rPr lang="es-ES_tradnl" i="1" dirty="0" smtClean="0"/>
              <a:t>¿Cuáles son los diez mandamientos?</a:t>
            </a:r>
          </a:p>
          <a:p>
            <a:pPr marL="457200" lvl="0" indent="-457200">
              <a:buFont typeface="+mj-lt"/>
              <a:buAutoNum type="arabicPeriod"/>
            </a:pPr>
            <a:r>
              <a:rPr lang="es-ES_tradnl" b="1" dirty="0" smtClean="0"/>
              <a:t>Amarás a Dios sobre todas las cosas. </a:t>
            </a:r>
            <a:endParaRPr lang="es-ES" b="1" dirty="0" smtClean="0"/>
          </a:p>
          <a:p>
            <a:pPr marL="457200" lvl="0" indent="-457200">
              <a:buFont typeface="+mj-lt"/>
              <a:buAutoNum type="arabicPeriod"/>
            </a:pPr>
            <a:r>
              <a:rPr lang="es-ES_tradnl" b="1" dirty="0" smtClean="0"/>
              <a:t>No tomarás el nombre de Dios en vano. </a:t>
            </a:r>
            <a:endParaRPr lang="es-ES" b="1" dirty="0" smtClean="0"/>
          </a:p>
          <a:p>
            <a:pPr marL="457200" lvl="0" indent="-457200">
              <a:buFont typeface="+mj-lt"/>
              <a:buAutoNum type="arabicPeriod"/>
            </a:pPr>
            <a:r>
              <a:rPr lang="es-ES_tradnl" b="1" dirty="0" smtClean="0"/>
              <a:t>Santificarás las fiestas. </a:t>
            </a:r>
            <a:endParaRPr lang="es-ES" b="1" dirty="0" smtClean="0"/>
          </a:p>
          <a:p>
            <a:pPr marL="457200" lvl="0" indent="-457200">
              <a:buFont typeface="+mj-lt"/>
              <a:buAutoNum type="arabicPeriod"/>
            </a:pPr>
            <a:r>
              <a:rPr lang="es-ES_tradnl" b="1" dirty="0" smtClean="0"/>
              <a:t>Honrarás a tu padre y a tu madre. </a:t>
            </a:r>
            <a:endParaRPr lang="es-ES" b="1" dirty="0" smtClean="0"/>
          </a:p>
          <a:p>
            <a:pPr marL="457200" lvl="0" indent="-457200">
              <a:buFont typeface="+mj-lt"/>
              <a:buAutoNum type="arabicPeriod"/>
            </a:pPr>
            <a:r>
              <a:rPr lang="es-ES_tradnl" b="1" dirty="0" smtClean="0"/>
              <a:t>No matarás. </a:t>
            </a:r>
            <a:endParaRPr lang="es-ES" b="1" dirty="0" smtClean="0"/>
          </a:p>
          <a:p>
            <a:pPr marL="457200" lvl="0" indent="-457200">
              <a:buFont typeface="+mj-lt"/>
              <a:buAutoNum type="arabicPeriod"/>
            </a:pPr>
            <a:r>
              <a:rPr lang="es-ES_tradnl" b="1" dirty="0" smtClean="0"/>
              <a:t>No cometerás actos impuros. </a:t>
            </a:r>
            <a:endParaRPr lang="es-ES" b="1" dirty="0" smtClean="0"/>
          </a:p>
          <a:p>
            <a:pPr marL="457200" lvl="0" indent="-457200">
              <a:buFont typeface="+mj-lt"/>
              <a:buAutoNum type="arabicPeriod"/>
            </a:pPr>
            <a:r>
              <a:rPr lang="es-ES_tradnl" b="1" dirty="0" smtClean="0"/>
              <a:t>No robarás. </a:t>
            </a:r>
            <a:endParaRPr lang="es-ES" b="1" dirty="0" smtClean="0"/>
          </a:p>
          <a:p>
            <a:pPr marL="457200" lvl="0" indent="-457200">
              <a:buFont typeface="+mj-lt"/>
              <a:buAutoNum type="arabicPeriod"/>
            </a:pPr>
            <a:r>
              <a:rPr lang="es-ES_tradnl" b="1" dirty="0" smtClean="0"/>
              <a:t>No dirás falso testimonio ni mentirás. </a:t>
            </a:r>
            <a:endParaRPr lang="es-ES" b="1" dirty="0" smtClean="0"/>
          </a:p>
          <a:p>
            <a:pPr marL="457200" lvl="0" indent="-457200">
              <a:buFont typeface="+mj-lt"/>
              <a:buAutoNum type="arabicPeriod"/>
            </a:pPr>
            <a:r>
              <a:rPr lang="es-ES_tradnl" b="1" dirty="0" smtClean="0"/>
              <a:t>No consentirás pensamientos ni deseos impuros. </a:t>
            </a:r>
            <a:endParaRPr lang="es-ES" b="1" dirty="0" smtClean="0"/>
          </a:p>
          <a:p>
            <a:pPr marL="457200" lvl="0" indent="-457200">
              <a:buFont typeface="+mj-lt"/>
              <a:buAutoNum type="arabicPeriod"/>
            </a:pPr>
            <a:r>
              <a:rPr lang="es-ES_tradnl" b="1" dirty="0" smtClean="0"/>
              <a:t>No codiciarás los bienes ajenos.</a:t>
            </a:r>
            <a:r>
              <a:rPr lang="es-ES_tradnl" dirty="0" smtClean="0"/>
              <a:t> </a:t>
            </a:r>
            <a:endParaRPr lang="es-ES" dirty="0" smtClean="0"/>
          </a:p>
          <a:p>
            <a:pPr marL="421200" indent="0">
              <a:buSzPct val="71000"/>
              <a:buNone/>
            </a:pP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354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841574"/>
          </a:xfrm>
        </p:spPr>
        <p:txBody>
          <a:bodyPr>
            <a:normAutofit/>
          </a:bodyPr>
          <a:lstStyle/>
          <a:p>
            <a:r>
              <a:rPr lang="es-ES" sz="2600" dirty="0" smtClean="0"/>
              <a:t>Segunda sección: Los diez mandamientos</a:t>
            </a:r>
            <a:endParaRPr lang="es-ES" sz="2600" dirty="0"/>
          </a:p>
        </p:txBody>
      </p:sp>
      <p:sp>
        <p:nvSpPr>
          <p:cNvPr id="3" name="2 Marcador de contenido"/>
          <p:cNvSpPr>
            <a:spLocks noGrp="1"/>
          </p:cNvSpPr>
          <p:nvPr>
            <p:ph sz="quarter" idx="1"/>
          </p:nvPr>
        </p:nvSpPr>
        <p:spPr>
          <a:xfrm>
            <a:off x="395536" y="980728"/>
            <a:ext cx="7643192" cy="5229200"/>
          </a:xfrm>
          <a:solidFill>
            <a:srgbClr val="FFFF78"/>
          </a:solidFill>
        </p:spPr>
        <p:txBody>
          <a:bodyPr>
            <a:normAutofit lnSpcReduction="10000"/>
          </a:bodyPr>
          <a:lstStyle/>
          <a:p>
            <a:pPr marL="457200" indent="-457200">
              <a:buFont typeface="+mj-lt"/>
              <a:buAutoNum type="arabicPeriod" startAt="350"/>
            </a:pPr>
            <a:r>
              <a:rPr lang="es-ES_tradnl" i="1" dirty="0" smtClean="0"/>
              <a:t>¿Son los diez mandamientos una agrupación casual?</a:t>
            </a:r>
          </a:p>
          <a:p>
            <a:pPr marL="457200" lvl="0" indent="0">
              <a:buNone/>
            </a:pPr>
            <a:r>
              <a:rPr lang="es-ES_tradnl" b="1" dirty="0" smtClean="0"/>
              <a:t>No. Los diez mandamientos constituyen una unidad. Cada mandamiento remite a los demás. No se puede quitar arbitrariamente ningún mandamiento. Quien transgrede alguno de ellos quebranta toda la ley. [2069,2079]</a:t>
            </a:r>
            <a:endParaRPr lang="es-ES" b="1" dirty="0" smtClean="0"/>
          </a:p>
          <a:p>
            <a:pPr marL="421200" indent="0">
              <a:buSzPct val="71000"/>
              <a:buNone/>
            </a:pPr>
            <a:r>
              <a:rPr lang="es-ES_tradnl" dirty="0" smtClean="0"/>
              <a:t>Lo peculiar de los diez mandamientos consiste en que en ellos se abarca toda la vida del hombre. Pues los hombres nos relacionamos a la vez con Dios (mandamientos 1 al 3) y con nuestro prójimo (mandamientos 4 al 10); somos seres sociales y religiosos.</a:t>
            </a: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355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841574"/>
          </a:xfrm>
        </p:spPr>
        <p:txBody>
          <a:bodyPr>
            <a:normAutofit/>
          </a:bodyPr>
          <a:lstStyle/>
          <a:p>
            <a:r>
              <a:rPr lang="es-ES" sz="2600" dirty="0" smtClean="0"/>
              <a:t>Segunda sección: Los diez mandamientos</a:t>
            </a:r>
            <a:endParaRPr lang="es-ES" sz="2600" dirty="0"/>
          </a:p>
        </p:txBody>
      </p:sp>
      <p:sp>
        <p:nvSpPr>
          <p:cNvPr id="3" name="2 Marcador de contenido"/>
          <p:cNvSpPr>
            <a:spLocks noGrp="1"/>
          </p:cNvSpPr>
          <p:nvPr>
            <p:ph sz="quarter" idx="1"/>
          </p:nvPr>
        </p:nvSpPr>
        <p:spPr>
          <a:xfrm>
            <a:off x="395536" y="980728"/>
            <a:ext cx="7643192" cy="5229200"/>
          </a:xfrm>
          <a:solidFill>
            <a:srgbClr val="FFFF78"/>
          </a:solidFill>
        </p:spPr>
        <p:txBody>
          <a:bodyPr>
            <a:normAutofit/>
          </a:bodyPr>
          <a:lstStyle/>
          <a:p>
            <a:pPr marL="457200" indent="-457200">
              <a:buFont typeface="+mj-lt"/>
              <a:buAutoNum type="arabicPeriod" startAt="351"/>
            </a:pPr>
            <a:r>
              <a:rPr lang="es-ES_tradnl" i="1" dirty="0" smtClean="0"/>
              <a:t>¿ No están superados los diez mandamientos?</a:t>
            </a:r>
          </a:p>
          <a:p>
            <a:pPr marL="457200" lvl="0" indent="0">
              <a:buNone/>
            </a:pPr>
            <a:r>
              <a:rPr lang="es-ES_tradnl" b="1" dirty="0" smtClean="0"/>
              <a:t>No, no están en absoluto condicionados por el tiempo. En ellos se expresan los deberes fundamentales del hombre hacia Dios y hacia su prójimo, son inmutables y valen siempre y en todas partes. [2070-2072]</a:t>
            </a:r>
            <a:endParaRPr lang="es-ES" b="1" dirty="0" smtClean="0"/>
          </a:p>
          <a:p>
            <a:pPr marL="421200" indent="0">
              <a:buSzPct val="71000"/>
              <a:buNone/>
            </a:pPr>
            <a:r>
              <a:rPr lang="es-ES_tradnl" dirty="0" smtClean="0"/>
              <a:t>Los diez mandamientos son tanto mandatos de la razón como parte de la </a:t>
            </a:r>
            <a:r>
              <a:rPr lang="es-ES_tradnl" dirty="0" smtClean="0">
                <a:sym typeface="Wingdings 3"/>
              </a:rPr>
              <a:t></a:t>
            </a:r>
            <a:r>
              <a:rPr lang="es-ES_tradnl" dirty="0" smtClean="0">
                <a:hlinkClick r:id="rId2" action="ppaction://hlinkpres?slideindex=1&amp;slidetitle="/>
              </a:rPr>
              <a:t>REVELACIÓN</a:t>
            </a:r>
            <a:r>
              <a:rPr lang="es-ES_tradnl" dirty="0" smtClean="0"/>
              <a:t> vinculante de Dios. Son tan fundamentalmente vinculantes que nadie puede quedar dispensado de su cumplimiento.</a:t>
            </a: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356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fontScale="90000"/>
          </a:bodyPr>
          <a:lstStyle/>
          <a:p>
            <a:r>
              <a:rPr lang="es-ES" sz="2600" dirty="0" smtClean="0"/>
              <a:t>Capítulo primero: «Amarás al Señor, tu Dios, con todo tu corazón, con toda tu alma y con todas tus fuerzas»</a:t>
            </a:r>
            <a:endParaRPr lang="es-ES" sz="2600" dirty="0"/>
          </a:p>
        </p:txBody>
      </p:sp>
      <p:sp>
        <p:nvSpPr>
          <p:cNvPr id="3" name="2 Marcador de contenido"/>
          <p:cNvSpPr>
            <a:spLocks noGrp="1"/>
          </p:cNvSpPr>
          <p:nvPr>
            <p:ph sz="quarter" idx="1"/>
          </p:nvPr>
        </p:nvSpPr>
        <p:spPr>
          <a:xfrm>
            <a:off x="395536" y="1340768"/>
            <a:ext cx="7643192" cy="5400600"/>
          </a:xfrm>
          <a:solidFill>
            <a:srgbClr val="FFFF78"/>
          </a:solidFill>
        </p:spPr>
        <p:txBody>
          <a:bodyPr>
            <a:normAutofit fontScale="92500"/>
          </a:bodyPr>
          <a:lstStyle/>
          <a:p>
            <a:pPr marL="457200" indent="-457200">
              <a:buFont typeface="+mj-lt"/>
              <a:buAutoNum type="arabicPeriod" startAt="352"/>
            </a:pPr>
            <a:r>
              <a:rPr lang="es-ES_tradnl" i="1" dirty="0" smtClean="0"/>
              <a:t>¿Qué significa: «Yo soy el Señor, tu Dios» (</a:t>
            </a:r>
            <a:r>
              <a:rPr lang="es-ES_tradnl" i="1" dirty="0" err="1" smtClean="0"/>
              <a:t>Éx</a:t>
            </a:r>
            <a:r>
              <a:rPr lang="es-ES_tradnl" i="1" dirty="0" smtClean="0"/>
              <a:t> 20,2)?</a:t>
            </a:r>
          </a:p>
          <a:p>
            <a:pPr marL="457200" lvl="0" indent="0">
              <a:buNone/>
            </a:pPr>
            <a:r>
              <a:rPr lang="es-ES_tradnl" b="1" dirty="0" smtClean="0"/>
              <a:t>Puesto que el Todopoderoso se nos ha mostrado como nuestro Dios y Señor, no debemos poner nada por encima de él, ni considerar nada más importante ni conceder a ninguna otra cosa o persona prioridad sobre él. Conocer a Dios, servirle, adorarlo es la prioridad absoluta en la vida. [2083-2094, 2133-2134]</a:t>
            </a:r>
            <a:endParaRPr lang="es-ES" b="1" dirty="0" smtClean="0"/>
          </a:p>
          <a:p>
            <a:pPr marL="421200" indent="0">
              <a:buSzPct val="71000"/>
              <a:buNone/>
            </a:pPr>
            <a:r>
              <a:rPr lang="es-ES_tradnl" dirty="0" smtClean="0"/>
              <a:t>Dios espera que le prestemos toda nuestra </a:t>
            </a:r>
            <a:r>
              <a:rPr lang="es-ES_tradnl" i="1" dirty="0" smtClean="0"/>
              <a:t>fe; </a:t>
            </a:r>
            <a:r>
              <a:rPr lang="es-ES_tradnl" dirty="0" smtClean="0"/>
              <a:t>debemos orientar toda nuestra </a:t>
            </a:r>
            <a:r>
              <a:rPr lang="es-ES_tradnl" i="1" dirty="0" smtClean="0"/>
              <a:t>esperanza </a:t>
            </a:r>
            <a:r>
              <a:rPr lang="es-ES_tradnl" dirty="0" smtClean="0"/>
              <a:t>a él y dirigir todas las fuerzas de la </a:t>
            </a:r>
            <a:r>
              <a:rPr lang="es-ES_tradnl" i="1" dirty="0" smtClean="0"/>
              <a:t>caridad </a:t>
            </a:r>
            <a:r>
              <a:rPr lang="es-ES_tradnl" dirty="0" smtClean="0"/>
              <a:t>hacia él. El mandamiento del amor a Dios es el mandamiento más importante de todos y la clave para todos los demás. Por eso está al comienzo de los diez mandamientos.</a:t>
            </a: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357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fontScale="90000"/>
          </a:bodyPr>
          <a:lstStyle/>
          <a:p>
            <a:r>
              <a:rPr lang="es-ES" sz="2600" dirty="0" smtClean="0"/>
              <a:t>Capítulo primero: «Amarás al Señor, tu Dios, con todo tu corazón, con toda tu alma y con todas tus fuerzas»</a:t>
            </a:r>
            <a:endParaRPr lang="es-ES" sz="2600" dirty="0"/>
          </a:p>
        </p:txBody>
      </p:sp>
      <p:sp>
        <p:nvSpPr>
          <p:cNvPr id="3" name="2 Marcador de contenido"/>
          <p:cNvSpPr>
            <a:spLocks noGrp="1"/>
          </p:cNvSpPr>
          <p:nvPr>
            <p:ph sz="quarter" idx="1"/>
          </p:nvPr>
        </p:nvSpPr>
        <p:spPr>
          <a:xfrm>
            <a:off x="395536" y="1340768"/>
            <a:ext cx="7643192" cy="5112568"/>
          </a:xfrm>
          <a:solidFill>
            <a:srgbClr val="FFFF78"/>
          </a:solidFill>
        </p:spPr>
        <p:txBody>
          <a:bodyPr>
            <a:normAutofit/>
          </a:bodyPr>
          <a:lstStyle/>
          <a:p>
            <a:pPr marL="457200" indent="-457200">
              <a:buFont typeface="+mj-lt"/>
              <a:buAutoNum type="arabicPeriod" startAt="353"/>
            </a:pPr>
            <a:r>
              <a:rPr lang="es-ES_tradnl" i="1" dirty="0" smtClean="0"/>
              <a:t>¿Para qué adoramos </a:t>
            </a:r>
            <a:r>
              <a:rPr lang="es-ES_tradnl" dirty="0" smtClean="0"/>
              <a:t>a </a:t>
            </a:r>
            <a:r>
              <a:rPr lang="es-ES_tradnl" i="1" dirty="0" smtClean="0"/>
              <a:t>Dios?</a:t>
            </a:r>
          </a:p>
          <a:p>
            <a:pPr marL="457200" lvl="0" indent="0">
              <a:buNone/>
            </a:pPr>
            <a:r>
              <a:rPr lang="es-ES_tradnl" b="1" dirty="0" smtClean="0"/>
              <a:t>Adoramos a Dios por su existencia y porque la reverencia y la adoración son la respuesta apropiada a su aparición y a su presencia. «Al Señor, tu Dios, adorarás y a él solo darás culto» (Mt 4,10). [2095-2105, 2135-2136]</a:t>
            </a:r>
            <a:endParaRPr lang="es-ES" b="1" dirty="0" smtClean="0"/>
          </a:p>
          <a:p>
            <a:pPr marL="421200" indent="0">
              <a:buSzPct val="71000"/>
              <a:buNone/>
            </a:pPr>
            <a:r>
              <a:rPr lang="es-ES_tradnl" dirty="0" smtClean="0"/>
              <a:t>Pero la adoración a Dios sirve también al hombre, pues le libera del servicio a los poderes de este mundo. Donde ya no se adora a Dios, donde él ya no es reconocido como el Señor de la vida y de la muerte, otros usurpan su lugar y ponen en peligro la dignidad humana. </a:t>
            </a:r>
            <a:r>
              <a:rPr lang="es-ES_tradnl" dirty="0" smtClean="0">
                <a:sym typeface="Wingdings 3"/>
              </a:rPr>
              <a:t></a:t>
            </a:r>
            <a:r>
              <a:rPr lang="es-ES_tradnl" dirty="0" smtClean="0">
                <a:hlinkClick r:id="rId2" action="ppaction://hlinksldjump"/>
              </a:rPr>
              <a:t>485</a:t>
            </a: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358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fontScale="90000"/>
          </a:bodyPr>
          <a:lstStyle/>
          <a:p>
            <a:r>
              <a:rPr lang="es-ES" sz="2600" dirty="0" smtClean="0"/>
              <a:t>Capítulo primero: «Amarás al Señor, tu Dios, con todo tu corazón, con toda tu alma y con todas tus fuerzas»</a:t>
            </a:r>
            <a:endParaRPr lang="es-ES" sz="2600" dirty="0"/>
          </a:p>
        </p:txBody>
      </p:sp>
      <p:sp>
        <p:nvSpPr>
          <p:cNvPr id="3" name="2 Marcador de contenido"/>
          <p:cNvSpPr>
            <a:spLocks noGrp="1"/>
          </p:cNvSpPr>
          <p:nvPr>
            <p:ph sz="quarter" idx="1"/>
          </p:nvPr>
        </p:nvSpPr>
        <p:spPr>
          <a:xfrm>
            <a:off x="395536" y="1340768"/>
            <a:ext cx="7643192" cy="5040560"/>
          </a:xfrm>
          <a:solidFill>
            <a:srgbClr val="FFFF78"/>
          </a:solidFill>
        </p:spPr>
        <p:txBody>
          <a:bodyPr>
            <a:normAutofit fontScale="92500" lnSpcReduction="10000"/>
          </a:bodyPr>
          <a:lstStyle/>
          <a:p>
            <a:pPr marL="457200" indent="-457200">
              <a:buFont typeface="+mj-lt"/>
              <a:buAutoNum type="arabicPeriod" startAt="354"/>
            </a:pPr>
            <a:r>
              <a:rPr lang="es-ES_tradnl" i="1" dirty="0" smtClean="0"/>
              <a:t>¿Se puede obligar </a:t>
            </a:r>
            <a:r>
              <a:rPr lang="es-ES_tradnl" dirty="0" smtClean="0"/>
              <a:t>a </a:t>
            </a:r>
            <a:r>
              <a:rPr lang="es-ES_tradnl" i="1" dirty="0" smtClean="0"/>
              <a:t>los hombres </a:t>
            </a:r>
            <a:r>
              <a:rPr lang="es-ES_tradnl" dirty="0" smtClean="0"/>
              <a:t>a </a:t>
            </a:r>
            <a:r>
              <a:rPr lang="es-ES_tradnl" i="1" dirty="0" smtClean="0"/>
              <a:t>creer en Dios?</a:t>
            </a:r>
          </a:p>
          <a:p>
            <a:pPr marL="457200" lvl="0" indent="0">
              <a:buNone/>
            </a:pPr>
            <a:r>
              <a:rPr lang="es-ES_tradnl" b="1" dirty="0" smtClean="0"/>
              <a:t>No. Nadie debe obligar a nadie a creer, ni siquiera a los propios hijos; así como tampoco debe ningún hombre ser obligado a la incredulidad. El hombre sólo puede decidirse a creer en total libertad. Sin embargo, los cristianos están llamados a ayudar a otras personas, mediante la palabra y el ejemplo, a encontrar el camino hacia la fe. [2104-2109, 2137]</a:t>
            </a:r>
            <a:endParaRPr lang="es-ES" b="1" dirty="0" smtClean="0"/>
          </a:p>
          <a:p>
            <a:pPr marL="421200" indent="0">
              <a:buSzPct val="71000"/>
              <a:buNone/>
            </a:pPr>
            <a:r>
              <a:rPr lang="es-ES_tradnl" dirty="0" smtClean="0"/>
              <a:t>El papa beato Juan Pablo II dice: «El anuncio y el testimonio de Cristo, cuando se llevan a cabo respetando las conciencias, no violan la libertad. La fe exige la libre adhesión del hombre, pero debe ser propuesta» (encíclica </a:t>
            </a:r>
            <a:r>
              <a:rPr lang="es-ES_tradnl" i="1" dirty="0" err="1" smtClean="0"/>
              <a:t>Redemptoris</a:t>
            </a:r>
            <a:r>
              <a:rPr lang="es-ES_tradnl" i="1" dirty="0" smtClean="0"/>
              <a:t> </a:t>
            </a:r>
            <a:r>
              <a:rPr lang="es-ES_tradnl" i="1" dirty="0" err="1" smtClean="0"/>
              <a:t>Missio</a:t>
            </a:r>
            <a:r>
              <a:rPr lang="es-ES_tradnl" i="1" dirty="0" smtClean="0"/>
              <a:t> </a:t>
            </a:r>
            <a:r>
              <a:rPr lang="es-ES_tradnl" dirty="0" smtClean="0"/>
              <a:t>8,1990)</a:t>
            </a: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359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637240"/>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a:buFont typeface="+mj-lt"/>
              <a:buAutoNum type="arabicPeriod" startAt="34"/>
            </a:pPr>
            <a:r>
              <a:rPr lang="es-ES_tradnl" i="1" dirty="0" smtClean="0"/>
              <a:t>¿Qué hay que hacer cuando </a:t>
            </a:r>
            <a:r>
              <a:rPr lang="es-ES_tradnl" dirty="0" smtClean="0"/>
              <a:t>se </a:t>
            </a:r>
            <a:r>
              <a:rPr lang="es-ES_tradnl" i="1" dirty="0" smtClean="0"/>
              <a:t>ha conocido a Dios?</a:t>
            </a:r>
          </a:p>
          <a:p>
            <a:pPr marL="421200" indent="0">
              <a:buNone/>
            </a:pPr>
            <a:r>
              <a:rPr lang="es-ES_tradnl" b="1" dirty="0" smtClean="0"/>
              <a:t>Cuando se ha conocido a Dios hay que ponerlo en el primer lugar de la vida. Con ello comienza una nueva vida. A los cristianos se les debe conocer porque aman incluso a sus enemigos. [222-227,229]</a:t>
            </a:r>
          </a:p>
          <a:p>
            <a:pPr marL="421200" indent="0">
              <a:buNone/>
            </a:pPr>
            <a:r>
              <a:rPr lang="es-ES_tradnl" dirty="0" smtClean="0"/>
              <a:t>Conocer a Dios significa que quien me ha creado y me ha querido, quien me mira con amor a cada segundo, quien bendice y sostiene mi vida, quien tiene en su mano el mundo y las personas que amo, quien me espera ardientemente, quien quiere llenarme y perfeccionarme y hacerme vivir eternamente con él, está aquí. No basta con asentir con la cabeza. Los cristianos deben asumir el estilo de vida de Jesús.</a:t>
            </a:r>
            <a:endParaRPr lang="es-ES_tradnl" i="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36</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fontScale="90000"/>
          </a:bodyPr>
          <a:lstStyle/>
          <a:p>
            <a:r>
              <a:rPr lang="es-ES" sz="2600" dirty="0" smtClean="0"/>
              <a:t>Capítulo primero: «Amarás al Señor, tu Dios, con todo tu corazón, con toda tu alma y con todas tus fuerzas»</a:t>
            </a:r>
            <a:endParaRPr lang="es-ES" sz="2600" dirty="0"/>
          </a:p>
        </p:txBody>
      </p:sp>
      <p:sp>
        <p:nvSpPr>
          <p:cNvPr id="3" name="2 Marcador de contenido"/>
          <p:cNvSpPr>
            <a:spLocks noGrp="1"/>
          </p:cNvSpPr>
          <p:nvPr>
            <p:ph sz="quarter" idx="1"/>
          </p:nvPr>
        </p:nvSpPr>
        <p:spPr>
          <a:xfrm>
            <a:off x="395536" y="1340768"/>
            <a:ext cx="7643192" cy="5112568"/>
          </a:xfrm>
          <a:solidFill>
            <a:srgbClr val="FFFF78"/>
          </a:solidFill>
        </p:spPr>
        <p:txBody>
          <a:bodyPr>
            <a:normAutofit fontScale="92500" lnSpcReduction="20000"/>
          </a:bodyPr>
          <a:lstStyle/>
          <a:p>
            <a:pPr marL="457200" indent="-457200">
              <a:buFont typeface="+mj-lt"/>
              <a:buAutoNum type="arabicPeriod" startAt="355"/>
            </a:pPr>
            <a:r>
              <a:rPr lang="es-ES_tradnl" i="1" dirty="0" smtClean="0"/>
              <a:t>¿Qué significa «no habrá para ti otros dioses delante de </a:t>
            </a:r>
            <a:r>
              <a:rPr lang="es-ES_tradnl" dirty="0" smtClean="0"/>
              <a:t>mí»?</a:t>
            </a:r>
            <a:endParaRPr lang="es-ES_tradnl" i="1" dirty="0" smtClean="0"/>
          </a:p>
          <a:p>
            <a:pPr>
              <a:buNone/>
            </a:pPr>
            <a:r>
              <a:rPr lang="es-ES_tradnl" b="1" dirty="0" smtClean="0"/>
              <a:t>Este mandamiento nos prohíbe: </a:t>
            </a:r>
            <a:endParaRPr lang="es-ES" b="1" dirty="0" smtClean="0"/>
          </a:p>
          <a:p>
            <a:pPr marL="457200" lvl="0" indent="-457200">
              <a:buFont typeface="Wingdings" pitchFamily="2" charset="2"/>
              <a:buChar char="ü"/>
            </a:pPr>
            <a:r>
              <a:rPr lang="es-ES_tradnl" b="1" dirty="0" smtClean="0"/>
              <a:t>venerar a otros dioses o ídolos o adorar a un ídolo terreno o consagrarse enteramente a un bien terreno (dinero, influencia, éxito, belleza, juventud, etc.) </a:t>
            </a:r>
            <a:endParaRPr lang="es-ES" b="1" dirty="0" smtClean="0"/>
          </a:p>
          <a:p>
            <a:pPr marL="457200" lvl="0" indent="-457200">
              <a:buFont typeface="Wingdings" pitchFamily="2" charset="2"/>
              <a:buChar char="ü"/>
            </a:pPr>
            <a:r>
              <a:rPr lang="es-ES_tradnl" b="1" dirty="0" smtClean="0"/>
              <a:t>ser supersticiosos, es decir, en lugar de creer en el poder, la guía y la </a:t>
            </a:r>
            <a:r>
              <a:rPr lang="es-ES_tradnl" b="1" dirty="0" smtClean="0">
                <a:sym typeface="Wingdings 3"/>
              </a:rPr>
              <a:t></a:t>
            </a:r>
            <a:r>
              <a:rPr lang="es-ES_tradnl" b="1" dirty="0" smtClean="0">
                <a:hlinkClick r:id="rId2" action="ppaction://hlinkpres?slideindex=1&amp;slidetitle="/>
              </a:rPr>
              <a:t>BENDICIÓN</a:t>
            </a:r>
            <a:r>
              <a:rPr lang="es-ES_tradnl" b="1" dirty="0" smtClean="0"/>
              <a:t> de Dios, depender de prácticas esotéricas, mágicas u ocultas o dedicarse a la adivinación o al espiritismo </a:t>
            </a:r>
            <a:endParaRPr lang="es-ES" b="1" dirty="0" smtClean="0"/>
          </a:p>
          <a:p>
            <a:pPr marL="457200" lvl="0" indent="-457200">
              <a:buFont typeface="Wingdings" pitchFamily="2" charset="2"/>
              <a:buChar char="ü"/>
            </a:pPr>
            <a:r>
              <a:rPr lang="es-ES_tradnl" b="1" dirty="0" smtClean="0"/>
              <a:t>tentar a Dios con palabras o con obras </a:t>
            </a:r>
            <a:endParaRPr lang="es-ES" b="1" dirty="0" smtClean="0"/>
          </a:p>
          <a:p>
            <a:pPr marL="457200" lvl="0" indent="-457200">
              <a:buFont typeface="Wingdings" pitchFamily="2" charset="2"/>
              <a:buChar char="ü"/>
            </a:pPr>
            <a:r>
              <a:rPr lang="es-ES_tradnl" b="1" dirty="0" smtClean="0"/>
              <a:t>cometer un </a:t>
            </a:r>
            <a:r>
              <a:rPr lang="es-ES_tradnl" b="1" dirty="0" smtClean="0">
                <a:sym typeface="Wingdings 3"/>
              </a:rPr>
              <a:t></a:t>
            </a:r>
            <a:r>
              <a:rPr lang="es-ES_tradnl" b="1" dirty="0" smtClean="0">
                <a:hlinkClick r:id="rId2" action="ppaction://hlinkpres?slideindex=1&amp;slidetitle="/>
              </a:rPr>
              <a:t>SACRILEGIO</a:t>
            </a:r>
            <a:r>
              <a:rPr lang="es-ES_tradnl" b="1" dirty="0" smtClean="0"/>
              <a:t> </a:t>
            </a:r>
            <a:endParaRPr lang="es-ES" b="1" dirty="0" smtClean="0"/>
          </a:p>
          <a:p>
            <a:pPr marL="457200" indent="-457200">
              <a:buFont typeface="Wingdings" pitchFamily="2" charset="2"/>
              <a:buChar char="ü"/>
            </a:pPr>
            <a:r>
              <a:rPr lang="es-ES_tradnl" b="1" dirty="0" smtClean="0"/>
              <a:t> adquirir poder espiritual mediante corrupción y profanar lo santo a través del comercio (simonía). [2110-2128,2138-2140]</a:t>
            </a:r>
            <a:endParaRPr lang="es-ES" b="1" dirty="0" smtClean="0"/>
          </a:p>
          <a:p>
            <a:pPr marL="421200" indent="0">
              <a:buSzPct val="71000"/>
              <a:buNone/>
            </a:pPr>
            <a:endParaRPr lang="es-ES_tradnl" b="1" dirty="0" smtClean="0"/>
          </a:p>
          <a:p>
            <a:pPr marL="421200" indent="0">
              <a:buSzPct val="71000"/>
              <a:buNone/>
            </a:pP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360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fontScale="90000"/>
          </a:bodyPr>
          <a:lstStyle/>
          <a:p>
            <a:r>
              <a:rPr lang="es-ES" sz="2600" dirty="0" smtClean="0"/>
              <a:t>Capítulo primero: «Amarás al Señor, tu Dios, con todo tu corazón, con toda tu alma y con todas tus fuerzas»</a:t>
            </a:r>
            <a:endParaRPr lang="es-ES" sz="2600" dirty="0"/>
          </a:p>
        </p:txBody>
      </p:sp>
      <p:sp>
        <p:nvSpPr>
          <p:cNvPr id="3" name="2 Marcador de contenido"/>
          <p:cNvSpPr>
            <a:spLocks noGrp="1"/>
          </p:cNvSpPr>
          <p:nvPr>
            <p:ph sz="quarter" idx="1"/>
          </p:nvPr>
        </p:nvSpPr>
        <p:spPr>
          <a:xfrm>
            <a:off x="395536" y="1340768"/>
            <a:ext cx="7643192" cy="5040560"/>
          </a:xfrm>
          <a:solidFill>
            <a:srgbClr val="FFFF78"/>
          </a:solidFill>
        </p:spPr>
        <p:txBody>
          <a:bodyPr>
            <a:normAutofit fontScale="62500" lnSpcReduction="20000"/>
          </a:bodyPr>
          <a:lstStyle/>
          <a:p>
            <a:pPr marL="457200" indent="-457200">
              <a:buFont typeface="+mj-lt"/>
              <a:buAutoNum type="arabicPeriod" startAt="356"/>
            </a:pPr>
            <a:r>
              <a:rPr lang="es-ES_tradnl" i="1" dirty="0" smtClean="0"/>
              <a:t>¿Es compatible el esoterismo con la fe cristiana?</a:t>
            </a:r>
          </a:p>
          <a:p>
            <a:pPr marL="421200" indent="0">
              <a:buSzPct val="71000"/>
              <a:buNone/>
            </a:pPr>
            <a:r>
              <a:rPr lang="es-ES_tradnl" b="1" dirty="0" smtClean="0"/>
              <a:t>No. El </a:t>
            </a:r>
            <a:r>
              <a:rPr lang="es-ES_tradnl" b="1" dirty="0" smtClean="0">
                <a:sym typeface="Wingdings 3"/>
              </a:rPr>
              <a:t></a:t>
            </a:r>
            <a:r>
              <a:rPr lang="es-ES_tradnl" b="1" dirty="0" smtClean="0"/>
              <a:t> </a:t>
            </a:r>
            <a:r>
              <a:rPr lang="es-ES_tradnl" b="1" dirty="0" smtClean="0">
                <a:hlinkClick r:id="rId2" action="ppaction://hlinkpres?slideindex=1&amp;slidetitle="/>
              </a:rPr>
              <a:t>ESOTERISMO</a:t>
            </a:r>
            <a:r>
              <a:rPr lang="es-ES_tradnl" b="1" dirty="0" smtClean="0"/>
              <a:t> se equivoca ante la realidad de Dios. Dios es un ser personal; es el amor y el origen de la vida, no una fría energía cósmica. El hombre es querido y creado por Dios, pero él mismo no es divino, sino una criatura herida por el pecado, amenazada por la muerte, necesitada de redención. Mientras que las doctrinas esotéricas suponen en su mayoría que el hombre se puede redimir a sí mismo, los cristianos creen que únicamente les redime Jesucristo y la gracia de Dios. Tampoco la naturaleza y el cosmos son Dios (</a:t>
            </a:r>
            <a:r>
              <a:rPr lang="es-ES_tradnl" b="1" dirty="0" smtClean="0">
                <a:sym typeface="Wingdings 3"/>
              </a:rPr>
              <a:t></a:t>
            </a:r>
            <a:r>
              <a:rPr lang="es-ES_tradnl" b="1" dirty="0" smtClean="0">
                <a:hlinkClick r:id="rId2" action="ppaction://hlinkpres?slideindex=1&amp;slidetitle="/>
              </a:rPr>
              <a:t>PANTEÍSMO</a:t>
            </a:r>
            <a:r>
              <a:rPr lang="es-ES_tradnl" b="1" dirty="0" smtClean="0"/>
              <a:t>). El Creador, con todo su amor por nosotros, es infinitamente mayor y diferente a todo lo que él ha creado. [2110-2128]</a:t>
            </a:r>
          </a:p>
          <a:p>
            <a:pPr marL="421200" indent="0">
              <a:buSzPct val="71000"/>
              <a:buNone/>
            </a:pPr>
            <a:r>
              <a:rPr lang="es-ES_tradnl" dirty="0" smtClean="0"/>
              <a:t>Muchas personas hoy en día hacen yoga por razones de salud, participan en cursos de meditación (</a:t>
            </a:r>
            <a:r>
              <a:rPr lang="es-ES_tradnl" dirty="0" smtClean="0">
                <a:sym typeface="Wingdings 3"/>
              </a:rPr>
              <a:t></a:t>
            </a:r>
            <a:r>
              <a:rPr lang="es-ES_tradnl" dirty="0" smtClean="0">
                <a:hlinkClick r:id="rId2" action="ppaction://hlinkpres?slideindex=1&amp;slidetitle="/>
              </a:rPr>
              <a:t>MEDITACIÓN</a:t>
            </a:r>
            <a:r>
              <a:rPr lang="es-ES_tradnl" dirty="0" smtClean="0"/>
              <a:t>) para estar en silencio y recogimiento, o asisten a talleres de danza para hacer una nueva experiencia de su cuerpo. No siempre estas técnicas son inofensivas. A </a:t>
            </a:r>
            <a:r>
              <a:rPr lang="es-ES_tradnl" i="1" dirty="0" smtClean="0"/>
              <a:t>veces </a:t>
            </a:r>
            <a:r>
              <a:rPr lang="es-ES_tradnl" dirty="0" smtClean="0"/>
              <a:t>son el instrumento para una doctrina ajena al cristianismo, el </a:t>
            </a:r>
            <a:r>
              <a:rPr lang="es-ES_tradnl" dirty="0" smtClean="0">
                <a:sym typeface="Wingdings 3"/>
              </a:rPr>
              <a:t></a:t>
            </a:r>
            <a:r>
              <a:rPr lang="es-ES_tradnl" dirty="0" smtClean="0">
                <a:hlinkClick r:id="rId2" action="ppaction://hlinkpres?slideindex=1&amp;slidetitle="/>
              </a:rPr>
              <a:t>ESOTERISMO</a:t>
            </a:r>
            <a:r>
              <a:rPr lang="es-ES_tradnl" dirty="0" smtClean="0"/>
              <a:t>. Ningún hombre sensato debe compartir esta cosmovisión irracional en la que abundan los espíritus, los duendes y los ángeles (esotéricos), en la que se cree en la magia y los «iniciados» poseen un conocimiento secreto que se oculta al «pueblo llano». Ya en tiempos del antiguo Israel se desenmascararon las creencias en dioses y espíritus de los pueblos </a:t>
            </a:r>
            <a:r>
              <a:rPr lang="es-ES_tradnl" i="1" dirty="0" smtClean="0"/>
              <a:t>vecinos. </a:t>
            </a:r>
            <a:r>
              <a:rPr lang="es-ES_tradnl" dirty="0" smtClean="0"/>
              <a:t>Sólo Dios es el Señor; no hay ningún otro dios fuera de él. Tampoco hay ninguna técnica mágica mediante la cual se pueda conjurar «la </a:t>
            </a:r>
            <a:r>
              <a:rPr lang="es-ES_tradnl" i="1" dirty="0" smtClean="0"/>
              <a:t>divinidad», </a:t>
            </a:r>
            <a:r>
              <a:rPr lang="es-ES_tradnl" dirty="0" smtClean="0"/>
              <a:t>imponer sus deseos al universo y salvarse a sí mismo. Mucho del esoterismo es, desde el punto de </a:t>
            </a:r>
            <a:r>
              <a:rPr lang="es-ES_tradnl" i="1" dirty="0" smtClean="0"/>
              <a:t>vista </a:t>
            </a:r>
            <a:r>
              <a:rPr lang="es-ES_tradnl" dirty="0" smtClean="0"/>
              <a:t>cristiano, </a:t>
            </a:r>
            <a:r>
              <a:rPr lang="es-ES_tradnl" dirty="0" smtClean="0">
                <a:sym typeface="Wingdings 3"/>
              </a:rPr>
              <a:t></a:t>
            </a:r>
            <a:r>
              <a:rPr lang="es-ES_tradnl" dirty="0" smtClean="0"/>
              <a:t> </a:t>
            </a:r>
            <a:r>
              <a:rPr lang="es-ES_tradnl" dirty="0" smtClean="0">
                <a:hlinkClick r:id="rId2" action="ppaction://hlinkpres?slideindex=1&amp;slidetitle="/>
              </a:rPr>
              <a:t>SUPERSTICIÓN</a:t>
            </a:r>
            <a:r>
              <a:rPr lang="es-ES_tradnl" dirty="0" smtClean="0"/>
              <a:t> y </a:t>
            </a:r>
            <a:r>
              <a:rPr lang="es-ES_tradnl" dirty="0" smtClean="0">
                <a:sym typeface="Wingdings 3"/>
              </a:rPr>
              <a:t></a:t>
            </a:r>
            <a:r>
              <a:rPr lang="es-ES_tradnl" dirty="0" smtClean="0">
                <a:hlinkClick r:id="rId2" action="ppaction://hlinkpres?slideindex=1&amp;slidetitle="/>
              </a:rPr>
              <a:t>OCULTISMO</a:t>
            </a: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361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fontScale="90000"/>
          </a:bodyPr>
          <a:lstStyle/>
          <a:p>
            <a:r>
              <a:rPr lang="es-ES" sz="2600" dirty="0" smtClean="0"/>
              <a:t>Capítulo primero: «Amarás al Señor, tu Dios, con todo tu corazón, con toda tu alma y con todas tus fuerzas»</a:t>
            </a:r>
            <a:endParaRPr lang="es-ES" sz="2600" dirty="0"/>
          </a:p>
        </p:txBody>
      </p:sp>
      <p:sp>
        <p:nvSpPr>
          <p:cNvPr id="3" name="2 Marcador de contenido"/>
          <p:cNvSpPr>
            <a:spLocks noGrp="1"/>
          </p:cNvSpPr>
          <p:nvPr>
            <p:ph sz="quarter" idx="1"/>
          </p:nvPr>
        </p:nvSpPr>
        <p:spPr>
          <a:xfrm>
            <a:off x="395536" y="1340768"/>
            <a:ext cx="7643192" cy="4968552"/>
          </a:xfrm>
          <a:solidFill>
            <a:srgbClr val="FFFF78"/>
          </a:solidFill>
        </p:spPr>
        <p:txBody>
          <a:bodyPr>
            <a:normAutofit fontScale="92500"/>
          </a:bodyPr>
          <a:lstStyle/>
          <a:p>
            <a:pPr marL="457200" indent="-457200">
              <a:buFont typeface="+mj-lt"/>
              <a:buAutoNum type="arabicPeriod" startAt="357"/>
            </a:pPr>
            <a:r>
              <a:rPr lang="es-ES_tradnl" i="1" dirty="0" smtClean="0"/>
              <a:t>¿Es el ateísmo un pecado contra el primer mandamiento?</a:t>
            </a:r>
          </a:p>
          <a:p>
            <a:pPr marL="421200" indent="0">
              <a:buSzPct val="71000"/>
              <a:buNone/>
            </a:pPr>
            <a:r>
              <a:rPr lang="es-ES_tradnl" b="1" dirty="0" smtClean="0"/>
              <a:t>El </a:t>
            </a:r>
            <a:r>
              <a:rPr lang="es-ES_tradnl" b="1" dirty="0" smtClean="0">
                <a:sym typeface="Wingdings 3"/>
              </a:rPr>
              <a:t></a:t>
            </a:r>
            <a:r>
              <a:rPr lang="es-ES_tradnl" b="1" dirty="0" smtClean="0">
                <a:hlinkClick r:id="rId2" action="ppaction://hlinkpres?slideindex=1&amp;slidetitle="/>
              </a:rPr>
              <a:t>ATEÍSMO</a:t>
            </a:r>
            <a:r>
              <a:rPr lang="es-ES_tradnl" b="1" dirty="0" smtClean="0"/>
              <a:t> es un pecado en cuanto rechazo o negación de la existencia de Dios. Pero la imputabilidad de esta falta puede quedar ampliamente disminuida en virtud de las intenciones y las circunstancias. [2123-2128]</a:t>
            </a:r>
          </a:p>
          <a:p>
            <a:pPr marL="421200" indent="0">
              <a:buSzPct val="71000"/>
              <a:buNone/>
            </a:pPr>
            <a:r>
              <a:rPr lang="es-ES_tradnl" dirty="0" smtClean="0"/>
              <a:t>La frontera entre la imposibilidad práctica de creer y la resistencia a creer es con frecuencia imprecisa. La actitud de rechazar la fe sencillamente como algo sin importancia, sin haberla examinado detalladamente, es con frecuencia más </a:t>
            </a:r>
            <a:r>
              <a:rPr lang="es-ES_tradnl" i="1" dirty="0" smtClean="0"/>
              <a:t>grave </a:t>
            </a:r>
            <a:r>
              <a:rPr lang="es-ES_tradnl" dirty="0" smtClean="0"/>
              <a:t>que algún </a:t>
            </a:r>
            <a:r>
              <a:rPr lang="es-ES_tradnl" dirty="0" smtClean="0">
                <a:sym typeface="Wingdings 3"/>
              </a:rPr>
              <a:t></a:t>
            </a:r>
            <a:r>
              <a:rPr lang="es-ES_tradnl" dirty="0" smtClean="0">
                <a:hlinkClick r:id="rId2" action="ppaction://hlinkpres?slideindex=1&amp;slidetitle="/>
              </a:rPr>
              <a:t>ATEÍSMO</a:t>
            </a:r>
            <a:r>
              <a:rPr lang="es-ES_tradnl" dirty="0" smtClean="0"/>
              <a:t> teórico. </a:t>
            </a:r>
            <a:r>
              <a:rPr lang="es-ES_tradnl" dirty="0" smtClean="0">
                <a:sym typeface="Wingdings 3"/>
              </a:rPr>
              <a:t></a:t>
            </a:r>
            <a:r>
              <a:rPr lang="es-ES_tradnl" dirty="0" smtClean="0">
                <a:hlinkClick r:id="rId3" action="ppaction://hlinksldjump"/>
              </a:rPr>
              <a:t>5</a:t>
            </a: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362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fontScale="90000"/>
          </a:bodyPr>
          <a:lstStyle/>
          <a:p>
            <a:r>
              <a:rPr lang="es-ES" sz="2600" dirty="0" smtClean="0"/>
              <a:t>Capítulo primero: «Amarás al Señor, tu Dios, con todo tu corazón, con toda tu alma y con todas tus fuerzas»</a:t>
            </a:r>
            <a:endParaRPr lang="es-ES" sz="2600" dirty="0"/>
          </a:p>
        </p:txBody>
      </p:sp>
      <p:sp>
        <p:nvSpPr>
          <p:cNvPr id="3" name="2 Marcador de contenido"/>
          <p:cNvSpPr>
            <a:spLocks noGrp="1"/>
          </p:cNvSpPr>
          <p:nvPr>
            <p:ph sz="quarter" idx="1"/>
          </p:nvPr>
        </p:nvSpPr>
        <p:spPr>
          <a:xfrm>
            <a:off x="395536" y="1340768"/>
            <a:ext cx="7643192" cy="5112568"/>
          </a:xfrm>
          <a:solidFill>
            <a:srgbClr val="FFFF78"/>
          </a:solidFill>
        </p:spPr>
        <p:txBody>
          <a:bodyPr>
            <a:normAutofit fontScale="77500" lnSpcReduction="20000"/>
          </a:bodyPr>
          <a:lstStyle/>
          <a:p>
            <a:pPr marL="457200" indent="-457200">
              <a:buFont typeface="+mj-lt"/>
              <a:buAutoNum type="arabicPeriod" startAt="358"/>
            </a:pPr>
            <a:r>
              <a:rPr lang="es-ES_tradnl" dirty="0" smtClean="0"/>
              <a:t>¿ </a:t>
            </a:r>
            <a:r>
              <a:rPr lang="es-ES_tradnl" i="1" dirty="0" smtClean="0"/>
              <a:t>Por qué el Antiguo Testamento prohíbe las imágenes de Dios </a:t>
            </a:r>
            <a:r>
              <a:rPr lang="es-ES_tradnl" dirty="0" smtClean="0"/>
              <a:t>y </a:t>
            </a:r>
            <a:r>
              <a:rPr lang="es-ES_tradnl" i="1" dirty="0" smtClean="0"/>
              <a:t>por qué los cristianos ya no mantenemos esta prohibición?</a:t>
            </a:r>
          </a:p>
          <a:p>
            <a:pPr marL="421200" indent="0">
              <a:buSzPct val="71000"/>
              <a:buNone/>
            </a:pPr>
            <a:r>
              <a:rPr lang="es-ES_tradnl" b="1" dirty="0" smtClean="0"/>
              <a:t>Para proteger el misterio de Dios y diferenciarse de las imágenes de culto de los paganos, el primer mandamiento ordenaba: «No te fabricarás ídolos ni figura alguna» (</a:t>
            </a:r>
            <a:r>
              <a:rPr lang="es-ES_tradnl" b="1" dirty="0" err="1" smtClean="0"/>
              <a:t>Éx</a:t>
            </a:r>
            <a:r>
              <a:rPr lang="es-ES_tradnl" b="1" dirty="0" smtClean="0"/>
              <a:t> 20,4). Pero, puesto que Dios se ha dado a sí mismo un rostro humano en Jesucristo, la prohibición de imágenes quedó superada en el cristianismo. En la Iglesia de Oriente los </a:t>
            </a:r>
            <a:r>
              <a:rPr lang="es-ES_tradnl" b="1" dirty="0" smtClean="0">
                <a:sym typeface="Wingdings 3"/>
              </a:rPr>
              <a:t></a:t>
            </a:r>
            <a:r>
              <a:rPr lang="es-ES_tradnl" b="1" dirty="0" smtClean="0">
                <a:hlinkClick r:id="rId2" action="ppaction://hlinkpres?slideindex=1&amp;slidetitle="/>
              </a:rPr>
              <a:t>ICONOS</a:t>
            </a:r>
            <a:r>
              <a:rPr lang="es-ES_tradnl" b="1" dirty="0" smtClean="0"/>
              <a:t> son considerados incluso sagrados. [2129-2132,2141]</a:t>
            </a:r>
          </a:p>
          <a:p>
            <a:pPr marL="421200" indent="0">
              <a:buSzPct val="71000"/>
              <a:buNone/>
            </a:pPr>
            <a:r>
              <a:rPr lang="es-ES_tradnl" dirty="0" smtClean="0"/>
              <a:t>El conocimiento de los padres de Israel de que Dios lo supera todo (</a:t>
            </a:r>
            <a:r>
              <a:rPr lang="es-ES_tradnl" dirty="0" smtClean="0">
                <a:sym typeface="Wingdings 3"/>
              </a:rPr>
              <a:t></a:t>
            </a:r>
            <a:r>
              <a:rPr lang="es-ES_tradnl" dirty="0" smtClean="0">
                <a:hlinkClick r:id="rId2" action="ppaction://hlinkpres?slideindex=1&amp;slidetitle="/>
              </a:rPr>
              <a:t>TRASCENDENCIA</a:t>
            </a:r>
            <a:r>
              <a:rPr lang="es-ES_tradnl" dirty="0" smtClean="0"/>
              <a:t>) y de que es mucho mayor que cualquier cosa del mundo, </a:t>
            </a:r>
            <a:r>
              <a:rPr lang="es-ES_tradnl" i="1" dirty="0" smtClean="0"/>
              <a:t>pervive </a:t>
            </a:r>
            <a:r>
              <a:rPr lang="es-ES_tradnl" dirty="0" smtClean="0"/>
              <a:t>actualmente, tanto en el judaísmo como en el islam. donde al igual que antes no puede existir ninguna imagen de Dios. En el cristianismo se relajó la prohibición de las imágenes a partir del siglo IV en consideración a Cristo y se suprimió en el segundo Concilio de Nicea (año 787). Mediante su encarnación Dios ya no es el absolutamente inimaginable; desde Jesús podemos tener una imagen de su esencia: «Quien me ha visto a mí, ha visto al Padre» (</a:t>
            </a:r>
            <a:r>
              <a:rPr lang="es-ES_tradnl" dirty="0" err="1" smtClean="0"/>
              <a:t>Jn</a:t>
            </a:r>
            <a:r>
              <a:rPr lang="es-ES_tradnl" dirty="0" smtClean="0"/>
              <a:t> 14,9).</a:t>
            </a:r>
            <a:r>
              <a:rPr lang="es-ES_tradnl" dirty="0" smtClean="0">
                <a:sym typeface="Wingdings 3"/>
              </a:rPr>
              <a:t></a:t>
            </a:r>
            <a:r>
              <a:rPr lang="es-ES_tradnl" dirty="0" smtClean="0">
                <a:hlinkClick r:id="rId3" action="ppaction://hlinksldjump"/>
              </a:rPr>
              <a:t>9</a:t>
            </a: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363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Segundo mandamiento: No tomarás el nombre del Señor en vano</a:t>
            </a:r>
            <a:endParaRPr lang="es-ES" sz="2600" dirty="0"/>
          </a:p>
        </p:txBody>
      </p:sp>
      <p:sp>
        <p:nvSpPr>
          <p:cNvPr id="3" name="2 Marcador de contenido"/>
          <p:cNvSpPr>
            <a:spLocks noGrp="1"/>
          </p:cNvSpPr>
          <p:nvPr>
            <p:ph sz="quarter" idx="1"/>
          </p:nvPr>
        </p:nvSpPr>
        <p:spPr>
          <a:xfrm>
            <a:off x="395536" y="1340768"/>
            <a:ext cx="7643192" cy="5040560"/>
          </a:xfrm>
          <a:solidFill>
            <a:srgbClr val="FFFF78"/>
          </a:solidFill>
        </p:spPr>
        <p:txBody>
          <a:bodyPr>
            <a:normAutofit fontScale="85000" lnSpcReduction="20000"/>
          </a:bodyPr>
          <a:lstStyle/>
          <a:p>
            <a:pPr marL="457200" indent="-457200">
              <a:buFont typeface="+mj-lt"/>
              <a:buAutoNum type="arabicPeriod" startAt="359"/>
            </a:pPr>
            <a:r>
              <a:rPr lang="es-ES_tradnl" i="1" dirty="0" smtClean="0"/>
              <a:t>¿Por qué quiere Dios que su «nombre» sea sagrado para nosotros?</a:t>
            </a:r>
          </a:p>
          <a:p>
            <a:pPr marL="421200" indent="0">
              <a:buSzPct val="71000"/>
              <a:buNone/>
            </a:pPr>
            <a:r>
              <a:rPr lang="es-ES_tradnl" b="1" dirty="0" smtClean="0"/>
              <a:t>Decir a alguien el propio nombre es una muestra de confianza. Al decirnos su nombre, Dios se da a conocer y nos concede, mediante este nombre, el acceso a él. Dios es totalmente verdad. Quien invoca a la verdad por su nombre, pero la emplea para testificar una mentira, comete un pecado grave. [2142-2149,2150-2155,2160-2162,2163-2164]</a:t>
            </a:r>
          </a:p>
          <a:p>
            <a:pPr marL="421200" indent="0">
              <a:buSzPct val="71000"/>
              <a:buNone/>
            </a:pPr>
            <a:r>
              <a:rPr lang="es-ES_tradnl" dirty="0" smtClean="0"/>
              <a:t>No se debe pronunciar el nombre de Dios de forma irreverente. Pues lo conocemos únicamente porque él nos lo ha confiado. El nombre es la llave de acceso al corazón del Todopoderoso. Por eso es una falta grave blasfemar, maldecir usando el nombre de Dios y hacer falsas promesas invocando su nombre. El segundo mandamiento es por tanto una defensa de todo lo «santo». Lugares, objetos, nombres y personas que han sido tocados por Dios son «santos». La sensibilidad por lo santo se denomina reverencia. </a:t>
            </a:r>
            <a:r>
              <a:rPr lang="es-ES_tradnl" dirty="0" smtClean="0">
                <a:sym typeface="Wingdings 3"/>
              </a:rPr>
              <a:t></a:t>
            </a:r>
            <a:r>
              <a:rPr lang="es-ES_tradnl" dirty="0" smtClean="0">
                <a:hlinkClick r:id="rId2" action="ppaction://hlinksldjump"/>
              </a:rPr>
              <a:t>31</a:t>
            </a: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364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Segundo mandamiento: No tomarás el nombre del Señor en vano</a:t>
            </a:r>
            <a:endParaRPr lang="es-ES" sz="2600" dirty="0"/>
          </a:p>
        </p:txBody>
      </p:sp>
      <p:sp>
        <p:nvSpPr>
          <p:cNvPr id="3" name="2 Marcador de contenido"/>
          <p:cNvSpPr>
            <a:spLocks noGrp="1"/>
          </p:cNvSpPr>
          <p:nvPr>
            <p:ph sz="quarter" idx="1"/>
          </p:nvPr>
        </p:nvSpPr>
        <p:spPr>
          <a:xfrm>
            <a:off x="395536" y="1340768"/>
            <a:ext cx="7643192" cy="5112568"/>
          </a:xfrm>
          <a:solidFill>
            <a:srgbClr val="FFFF78"/>
          </a:solidFill>
        </p:spPr>
        <p:txBody>
          <a:bodyPr>
            <a:normAutofit/>
          </a:bodyPr>
          <a:lstStyle/>
          <a:p>
            <a:pPr marL="457200" indent="-457200">
              <a:buFont typeface="+mj-lt"/>
              <a:buAutoNum type="arabicPeriod" startAt="360"/>
            </a:pPr>
            <a:r>
              <a:rPr lang="es-ES_tradnl" i="1" dirty="0" smtClean="0"/>
              <a:t>¿Qué significa la señal de la Cruz?</a:t>
            </a:r>
          </a:p>
          <a:p>
            <a:pPr marL="421200" indent="0">
              <a:buSzPct val="71000"/>
              <a:buNone/>
            </a:pPr>
            <a:r>
              <a:rPr lang="es-ES_tradnl" b="1" dirty="0" smtClean="0"/>
              <a:t>Mediante la señal de la Cruz nos ponemos bajo la protección de la Santísima Trinidad. [2157,2166]</a:t>
            </a:r>
          </a:p>
          <a:p>
            <a:pPr marL="421200" indent="0">
              <a:buSzPct val="71000"/>
              <a:buNone/>
            </a:pPr>
            <a:r>
              <a:rPr lang="es-ES_tradnl" dirty="0" smtClean="0"/>
              <a:t>Al comenzar el día, al comenzar una oración, pero también al comenzar una empresa importante, el cristiano se pone bajo el signo de la Cruz y comienza su tarea con ello «en el nombre del Padre y del Hijo y del Espíritu Santo». Esta invocación del nombre del Dios trino, que nos rodea por todas partes, santifica los asuntos que emprendemos; nos otorga </a:t>
            </a:r>
            <a:r>
              <a:rPr lang="es-ES_tradnl" dirty="0" smtClean="0">
                <a:sym typeface="Wingdings 3"/>
              </a:rPr>
              <a:t></a:t>
            </a:r>
            <a:r>
              <a:rPr lang="es-ES_tradnl" b="1" dirty="0" smtClean="0">
                <a:hlinkClick r:id="rId2" action="ppaction://hlinkpres?slideindex=1&amp;slidetitle="/>
              </a:rPr>
              <a:t>BENDICIÓN </a:t>
            </a:r>
            <a:r>
              <a:rPr lang="es-ES_tradnl" dirty="0" smtClean="0"/>
              <a:t>y nos fortalece ante las dificultades y tentaciones.</a:t>
            </a: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365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Segundo mandamiento: No tomarás el nombre del Señor en vano</a:t>
            </a:r>
            <a:endParaRPr lang="es-ES" sz="2600" dirty="0"/>
          </a:p>
        </p:txBody>
      </p:sp>
      <p:sp>
        <p:nvSpPr>
          <p:cNvPr id="3" name="2 Marcador de contenido"/>
          <p:cNvSpPr>
            <a:spLocks noGrp="1"/>
          </p:cNvSpPr>
          <p:nvPr>
            <p:ph sz="quarter" idx="1"/>
          </p:nvPr>
        </p:nvSpPr>
        <p:spPr>
          <a:xfrm>
            <a:off x="395536" y="1340768"/>
            <a:ext cx="7643192" cy="5184576"/>
          </a:xfrm>
          <a:solidFill>
            <a:srgbClr val="FFFF78"/>
          </a:solidFill>
        </p:spPr>
        <p:txBody>
          <a:bodyPr>
            <a:normAutofit fontScale="92500" lnSpcReduction="10000"/>
          </a:bodyPr>
          <a:lstStyle/>
          <a:p>
            <a:pPr marL="457200" indent="-457200">
              <a:buFont typeface="+mj-lt"/>
              <a:buAutoNum type="arabicPeriod" startAt="361"/>
            </a:pPr>
            <a:r>
              <a:rPr lang="es-ES_tradnl" i="1" dirty="0" smtClean="0"/>
              <a:t>¿Qué significa para el cristiano recibir en el Bautismo un determinado nombre?</a:t>
            </a:r>
          </a:p>
          <a:p>
            <a:pPr marL="421200" indent="0">
              <a:buSzPct val="71000"/>
              <a:buNone/>
            </a:pPr>
            <a:r>
              <a:rPr lang="es-ES_tradnl" b="1" dirty="0" smtClean="0"/>
              <a:t>«En el </a:t>
            </a:r>
            <a:r>
              <a:rPr lang="es-ES_tradnl" b="1" i="1" dirty="0" smtClean="0"/>
              <a:t>nombre </a:t>
            </a:r>
            <a:r>
              <a:rPr lang="es-ES_tradnl" b="1" dirty="0" smtClean="0"/>
              <a:t>del Padre y del Hijo y del Espíritu Santo» el hombre es bautizado con un </a:t>
            </a:r>
            <a:r>
              <a:rPr lang="es-ES_tradnl" b="1" i="1" dirty="0" smtClean="0"/>
              <a:t>nombre. </a:t>
            </a:r>
            <a:r>
              <a:rPr lang="es-ES_tradnl" b="1" dirty="0" smtClean="0"/>
              <a:t>El nombre y el rostro son los que hacen único al hombre, también y finalmente ante Dios. «No temas, que te he redimido, te he llamado por tu nombre, tú eres mío». (</a:t>
            </a:r>
            <a:r>
              <a:rPr lang="es-ES_tradnl" b="1" dirty="0" err="1" smtClean="0"/>
              <a:t>Is</a:t>
            </a:r>
            <a:r>
              <a:rPr lang="es-ES_tradnl" b="1" dirty="0" smtClean="0"/>
              <a:t> 43,1). [2158]</a:t>
            </a:r>
          </a:p>
          <a:p>
            <a:pPr marL="421200" indent="0">
              <a:buSzPct val="71000"/>
              <a:buNone/>
            </a:pPr>
            <a:r>
              <a:rPr lang="es-ES_tradnl" dirty="0" smtClean="0"/>
              <a:t>Los cristianos tratan con respeto el nombre de cada persona, porque el nombre está profundamente unido a la identidad y a la dignidad del hombre. Desde antiguo los cristianos buscan para sus hijos un nombre en la lista de los santos; lo hacen en la creencia de que el patrono es un modelo para ellos e intercede de modo especial por ellos ante Dios. </a:t>
            </a:r>
            <a:r>
              <a:rPr lang="es-ES_tradnl" dirty="0" smtClean="0">
                <a:sym typeface="Wingdings 3"/>
              </a:rPr>
              <a:t></a:t>
            </a:r>
            <a:r>
              <a:rPr lang="es-ES_tradnl" dirty="0" smtClean="0">
                <a:hlinkClick r:id="rId2" action="ppaction://hlinksldjump"/>
              </a:rPr>
              <a:t>201</a:t>
            </a: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366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Tercer mandamiento: Santificarás las fiestas</a:t>
            </a:r>
            <a:endParaRPr lang="es-ES" sz="2600" dirty="0"/>
          </a:p>
        </p:txBody>
      </p:sp>
      <p:sp>
        <p:nvSpPr>
          <p:cNvPr id="3" name="2 Marcador de contenido"/>
          <p:cNvSpPr>
            <a:spLocks noGrp="1"/>
          </p:cNvSpPr>
          <p:nvPr>
            <p:ph sz="quarter" idx="1"/>
          </p:nvPr>
        </p:nvSpPr>
        <p:spPr>
          <a:xfrm>
            <a:off x="395536" y="1340768"/>
            <a:ext cx="7643192" cy="5184576"/>
          </a:xfrm>
          <a:solidFill>
            <a:srgbClr val="FFFF78"/>
          </a:solidFill>
        </p:spPr>
        <p:txBody>
          <a:bodyPr>
            <a:normAutofit fontScale="85000" lnSpcReduction="10000"/>
          </a:bodyPr>
          <a:lstStyle/>
          <a:p>
            <a:pPr marL="457200" indent="-457200">
              <a:buFont typeface="+mj-lt"/>
              <a:buAutoNum type="arabicPeriod" startAt="362"/>
            </a:pPr>
            <a:r>
              <a:rPr lang="es-ES_tradnl" i="1" dirty="0" smtClean="0"/>
              <a:t>¿Por qué se celebra el sábado en Israel?</a:t>
            </a:r>
          </a:p>
          <a:p>
            <a:pPr marL="421200" indent="0">
              <a:buSzPct val="71000"/>
              <a:buNone/>
            </a:pPr>
            <a:r>
              <a:rPr lang="es-ES_tradnl" b="1" dirty="0" smtClean="0"/>
              <a:t>El </a:t>
            </a:r>
            <a:r>
              <a:rPr lang="es-ES_tradnl" b="1" dirty="0" smtClean="0">
                <a:sym typeface="Wingdings 3"/>
              </a:rPr>
              <a:t></a:t>
            </a:r>
            <a:r>
              <a:rPr lang="es-ES_tradnl" b="1" dirty="0" smtClean="0">
                <a:hlinkClick r:id="rId2" action="ppaction://hlinkpres?slideindex=1&amp;slidetitle="/>
              </a:rPr>
              <a:t>SÁBADO</a:t>
            </a:r>
            <a:r>
              <a:rPr lang="es-ES_tradnl" b="1" dirty="0" smtClean="0"/>
              <a:t> es para el pueblo de Israel el gran signo que le recuerda a Dios, el Creador y el liberador. [2168-2172,2189]</a:t>
            </a:r>
          </a:p>
          <a:p>
            <a:pPr marL="421200" indent="0">
              <a:buSzPct val="71000"/>
              <a:buNone/>
            </a:pPr>
            <a:r>
              <a:rPr lang="es-ES_tradnl" dirty="0" smtClean="0"/>
              <a:t>El </a:t>
            </a:r>
            <a:r>
              <a:rPr lang="es-ES_tradnl" b="1" dirty="0" smtClean="0">
                <a:sym typeface="Wingdings 3"/>
              </a:rPr>
              <a:t></a:t>
            </a:r>
            <a:r>
              <a:rPr lang="es-ES_tradnl" dirty="0" smtClean="0">
                <a:hlinkClick r:id="rId2" action="ppaction://hlinkpres?slideindex=1&amp;slidetitle="/>
              </a:rPr>
              <a:t>SÁBADO</a:t>
            </a:r>
            <a:r>
              <a:rPr lang="es-ES_tradnl" dirty="0" smtClean="0"/>
              <a:t> recuerda, por un lado, el séptimo día de la Creación en el que se dice que Dios «descansó y tomó respiro» (</a:t>
            </a:r>
            <a:r>
              <a:rPr lang="es-ES_tradnl" dirty="0" err="1" smtClean="0"/>
              <a:t>Éx</a:t>
            </a:r>
            <a:r>
              <a:rPr lang="es-ES_tradnl" dirty="0" smtClean="0"/>
              <a:t> 31,17), en cierto modo como autorización a todos los hombres para interrumpir el trabajo y recobrar el aliento. Incluso a los siervos se les debe permitir celebrar el sábado. Esto recuerda el otro gran memorial, la liberación de Israel de la esclavitud de Egipto: «Recuerda que fuiste esclavo en la tierra de Egipto» (</a:t>
            </a:r>
            <a:r>
              <a:rPr lang="es-ES_tradnl" dirty="0" err="1" smtClean="0"/>
              <a:t>Dt</a:t>
            </a:r>
            <a:r>
              <a:rPr lang="es-ES_tradnl" dirty="0" smtClean="0"/>
              <a:t> 5,15). El sábado es por tanto una fiesta de la liberación humana, el sábado se puede tomar respiro, en él se suspende la división del mundo en señores y siervos. En el judaísmo tradicional este día de la libertad y del descanso es considerado también como una especie de anticipo del mundo futuro. </a:t>
            </a:r>
            <a:r>
              <a:rPr lang="es-ES_tradnl" dirty="0" smtClean="0">
                <a:sym typeface="Wingdings 3"/>
              </a:rPr>
              <a:t></a:t>
            </a:r>
            <a:r>
              <a:rPr lang="es-ES_tradnl" dirty="0" smtClean="0">
                <a:hlinkClick r:id="rId3" action="ppaction://hlinksldjump"/>
              </a:rPr>
              <a:t>47</a:t>
            </a: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367</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Tercer mandamiento: Santificarás las fiestas</a:t>
            </a:r>
            <a:endParaRPr lang="es-ES" sz="2600" dirty="0"/>
          </a:p>
        </p:txBody>
      </p:sp>
      <p:sp>
        <p:nvSpPr>
          <p:cNvPr id="3" name="2 Marcador de contenido"/>
          <p:cNvSpPr>
            <a:spLocks noGrp="1"/>
          </p:cNvSpPr>
          <p:nvPr>
            <p:ph sz="quarter" idx="1"/>
          </p:nvPr>
        </p:nvSpPr>
        <p:spPr>
          <a:xfrm>
            <a:off x="395536" y="1340768"/>
            <a:ext cx="7643192" cy="4968552"/>
          </a:xfrm>
          <a:solidFill>
            <a:srgbClr val="FFFF78"/>
          </a:solidFill>
        </p:spPr>
        <p:txBody>
          <a:bodyPr>
            <a:normAutofit lnSpcReduction="10000"/>
          </a:bodyPr>
          <a:lstStyle/>
          <a:p>
            <a:pPr marL="457200" indent="-457200">
              <a:buFont typeface="+mj-lt"/>
              <a:buAutoNum type="arabicPeriod" startAt="363"/>
            </a:pPr>
            <a:r>
              <a:rPr lang="es-ES_tradnl" i="1" dirty="0" smtClean="0"/>
              <a:t>¿Cómo trata Jesús el sábado?</a:t>
            </a:r>
          </a:p>
          <a:p>
            <a:pPr marL="421200" indent="0">
              <a:buSzPct val="71000"/>
              <a:buNone/>
            </a:pPr>
            <a:r>
              <a:rPr lang="es-ES_tradnl" b="1" dirty="0" smtClean="0"/>
              <a:t>Jesús respeta el </a:t>
            </a:r>
            <a:r>
              <a:rPr lang="es-ES_tradnl" b="1" dirty="0" smtClean="0">
                <a:sym typeface="Wingdings 3"/>
              </a:rPr>
              <a:t></a:t>
            </a:r>
            <a:r>
              <a:rPr lang="es-ES_tradnl" b="1" dirty="0" smtClean="0">
                <a:hlinkClick r:id="rId2" action="ppaction://hlinkpres?slideindex=1&amp;slidetitle="/>
              </a:rPr>
              <a:t>SÁBADO</a:t>
            </a:r>
            <a:r>
              <a:rPr lang="es-ES_tradnl" b="1" dirty="0" smtClean="0"/>
              <a:t>, pero al mismo tiempo se comporta de un modo extremadamente libre y soberano ante él: «El sábado se hizo para el hombre y no el hombre para el sábado» (Mc 2,27). [2173]</a:t>
            </a:r>
          </a:p>
          <a:p>
            <a:pPr marL="421200" indent="0">
              <a:buSzPct val="71000"/>
              <a:buNone/>
            </a:pPr>
            <a:r>
              <a:rPr lang="es-ES_tradnl" dirty="0" smtClean="0"/>
              <a:t>El hecho de que Jesús reivindique poder curar en sábado e interpretar el mandato del sábado de forma misericordiosa pone a sus contemporáneos judíos ante la opción: o bien Jesús es el Mesías enviado por Dios, y entonces es el «señor del sábado» (Mc 2,28), o bien es sólo un hombre más, entonces su comportamiento ante el sábado es un pecado contra la ley.</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368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Tercer mandamiento: Santificarás las fiestas</a:t>
            </a:r>
            <a:endParaRPr lang="es-ES" sz="2600" dirty="0"/>
          </a:p>
        </p:txBody>
      </p:sp>
      <p:sp>
        <p:nvSpPr>
          <p:cNvPr id="3" name="2 Marcador de contenido"/>
          <p:cNvSpPr>
            <a:spLocks noGrp="1"/>
          </p:cNvSpPr>
          <p:nvPr>
            <p:ph sz="quarter" idx="1"/>
          </p:nvPr>
        </p:nvSpPr>
        <p:spPr>
          <a:xfrm>
            <a:off x="395536" y="1340768"/>
            <a:ext cx="7643192" cy="5112568"/>
          </a:xfrm>
          <a:solidFill>
            <a:srgbClr val="FFFF78"/>
          </a:solidFill>
        </p:spPr>
        <p:txBody>
          <a:bodyPr>
            <a:normAutofit fontScale="85000" lnSpcReduction="20000"/>
          </a:bodyPr>
          <a:lstStyle/>
          <a:p>
            <a:pPr marL="457200" indent="-457200">
              <a:buFont typeface="+mj-lt"/>
              <a:buAutoNum type="arabicPeriod" startAt="364"/>
            </a:pPr>
            <a:r>
              <a:rPr lang="es-ES_tradnl" i="1" dirty="0" smtClean="0"/>
              <a:t>¿Por qué los cristianos sustituyeron el sábado por el domingo?</a:t>
            </a:r>
          </a:p>
          <a:p>
            <a:pPr marL="421200" indent="0">
              <a:buSzPct val="71000"/>
              <a:buNone/>
            </a:pPr>
            <a:r>
              <a:rPr lang="es-ES_tradnl" b="1" dirty="0" smtClean="0"/>
              <a:t>Los cristianos han reemplazado la fiesta del </a:t>
            </a:r>
            <a:r>
              <a:rPr lang="es-ES_tradnl" b="1" dirty="0" smtClean="0">
                <a:sym typeface="Wingdings 3"/>
              </a:rPr>
              <a:t></a:t>
            </a:r>
            <a:r>
              <a:rPr lang="es-ES_tradnl" b="1" dirty="0" smtClean="0">
                <a:hlinkClick r:id="rId2" action="ppaction://hlinkpres?slideindex=1&amp;slidetitle="/>
              </a:rPr>
              <a:t>SÁBADO</a:t>
            </a:r>
            <a:r>
              <a:rPr lang="es-ES_tradnl" b="1" dirty="0" smtClean="0"/>
              <a:t> por la fiesta del domingo porque Jesucristo resucitó de entre los muertos en domingo. Pero el «día del Señor» asume en sí elementos del sábado. [2174-2176,2190-2191]</a:t>
            </a:r>
          </a:p>
          <a:p>
            <a:pPr marL="421200" indent="0">
              <a:buSzPct val="71000"/>
              <a:buNone/>
            </a:pPr>
            <a:r>
              <a:rPr lang="es-ES_tradnl" dirty="0" smtClean="0"/>
              <a:t>De este modo el domingo cristiano tiene tres elementos esenciales:</a:t>
            </a:r>
          </a:p>
          <a:p>
            <a:pPr marL="421200" indent="0">
              <a:buSzPct val="71000"/>
              <a:buNone/>
            </a:pPr>
            <a:r>
              <a:rPr lang="es-ES_tradnl" dirty="0" smtClean="0"/>
              <a:t>1. Nos recuerda la Creación del mundo e introduce el resplandor festivo de la bondad de Dios en el tiempo;</a:t>
            </a:r>
          </a:p>
          <a:p>
            <a:pPr marL="421200" indent="0">
              <a:buSzPct val="71000"/>
              <a:buNone/>
            </a:pPr>
            <a:r>
              <a:rPr lang="es-ES_tradnl" dirty="0" smtClean="0"/>
              <a:t>2. Nos recuerda el «octavo día de la Creación», cuando el mundo se renovó en Cristo (como dice una oración de la noche de Pascua, «oh Dios, que con acción maravillosa creaste al hombre y con mayor maravilla lo redimiste»);</a:t>
            </a:r>
          </a:p>
          <a:p>
            <a:pPr marL="421200" indent="0">
              <a:buSzPct val="71000"/>
              <a:buNone/>
            </a:pPr>
            <a:r>
              <a:rPr lang="es-ES_tradnl" dirty="0" smtClean="0"/>
              <a:t>3. Retoma el motivo del descanso, pero no sólo para santificar la interrupción del trabajo, sino para indicar ya desde ahora el descanso eterno del hombre en Dios.</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369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72608"/>
          </a:xfrm>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Font typeface="+mj-lt"/>
              <a:buAutoNum type="arabicPeriod" startAt="35"/>
            </a:pPr>
            <a:r>
              <a:rPr lang="es-ES_tradnl" i="1" dirty="0" smtClean="0"/>
              <a:t>¿Creemos en un solo Dios </a:t>
            </a:r>
            <a:r>
              <a:rPr lang="es-ES_tradnl" dirty="0" smtClean="0"/>
              <a:t>o </a:t>
            </a:r>
            <a:r>
              <a:rPr lang="es-ES_tradnl" i="1" dirty="0" smtClean="0"/>
              <a:t>en tres dioses?</a:t>
            </a:r>
          </a:p>
          <a:p>
            <a:pPr marL="421200" indent="0">
              <a:buNone/>
            </a:pPr>
            <a:r>
              <a:rPr lang="es-ES_tradnl" b="1" dirty="0" smtClean="0"/>
              <a:t>Creemos en un solo Dios en tres personas (</a:t>
            </a:r>
            <a:r>
              <a:rPr lang="es-ES_tradnl" b="1" dirty="0" smtClean="0">
                <a:sym typeface="Wingdings 3"/>
              </a:rPr>
              <a:t></a:t>
            </a:r>
            <a:r>
              <a:rPr lang="es-ES_tradnl" b="1" dirty="0" smtClean="0"/>
              <a:t>TRINIDAD). «Dios no es soledad, sino comunión perfecta» (Benedicto XVI, 22.05.2005). [232-236,249-256,261,265-266]</a:t>
            </a:r>
          </a:p>
          <a:p>
            <a:pPr marL="421200" indent="0">
              <a:buNone/>
            </a:pPr>
            <a:r>
              <a:rPr lang="es-ES_tradnl" dirty="0" smtClean="0"/>
              <a:t>Los cristianos no adoran a tres dioses diferentes, sino a un único ser, que es trino (Padre, Hijo y Espíritu Santo) y sin embargo uno. Que Dios es trino lo sabemos por Jesucristo: Él, el Hijo, habla de su Padre del Cielo («Yo y el Padre somos uno», </a:t>
            </a:r>
            <a:r>
              <a:rPr lang="es-ES_tradnl" dirty="0" err="1" smtClean="0"/>
              <a:t>Jn</a:t>
            </a:r>
            <a:r>
              <a:rPr lang="es-ES_tradnl" dirty="0" smtClean="0"/>
              <a:t> 10,30). Él ora al Padre y nos envía el Espíritu Santo, que es el amor del Padre y del Hijo. Por eso somos bautizados «en el nombre del Padre y del Hijo y del Espíritu Santo» (Mt 28,19).</a:t>
            </a:r>
            <a:endParaRPr lang="es-ES_tradnl" i="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37</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Tercer mandamiento: Santificarás las fiestas</a:t>
            </a:r>
            <a:endParaRPr lang="es-ES" sz="2600" dirty="0"/>
          </a:p>
        </p:txBody>
      </p:sp>
      <p:sp>
        <p:nvSpPr>
          <p:cNvPr id="3" name="2 Marcador de contenido"/>
          <p:cNvSpPr>
            <a:spLocks noGrp="1"/>
          </p:cNvSpPr>
          <p:nvPr>
            <p:ph sz="quarter" idx="1"/>
          </p:nvPr>
        </p:nvSpPr>
        <p:spPr>
          <a:xfrm>
            <a:off x="395536" y="1340768"/>
            <a:ext cx="7643192" cy="5112568"/>
          </a:xfrm>
          <a:solidFill>
            <a:srgbClr val="FFFF78"/>
          </a:solidFill>
        </p:spPr>
        <p:txBody>
          <a:bodyPr>
            <a:normAutofit fontScale="85000" lnSpcReduction="20000"/>
          </a:bodyPr>
          <a:lstStyle/>
          <a:p>
            <a:pPr marL="457200" indent="-457200">
              <a:buFont typeface="+mj-lt"/>
              <a:buAutoNum type="arabicPeriod" startAt="365"/>
            </a:pPr>
            <a:r>
              <a:rPr lang="es-ES_tradnl" i="1" dirty="0" smtClean="0"/>
              <a:t>¿Cómo convierten los cristianos el domingo en el «día del Señor»?</a:t>
            </a:r>
          </a:p>
          <a:p>
            <a:pPr marL="421200" indent="0">
              <a:buSzPct val="71000"/>
              <a:buNone/>
            </a:pPr>
            <a:r>
              <a:rPr lang="es-ES_tradnl" b="1" dirty="0" smtClean="0"/>
              <a:t>Un católico asiste el domingo o la víspera del domingo a la Santa Misa. En ese día se abstiene de todas la tareas que le impiden la adoración de Dios y que perturben al carácter de la fiesta, la alegría, la paz y el descanso. [2177-2186, 2192-2193]</a:t>
            </a:r>
          </a:p>
          <a:p>
            <a:pPr marL="421200" indent="0">
              <a:buSzPct val="71000"/>
              <a:buNone/>
            </a:pPr>
            <a:r>
              <a:rPr lang="es-ES_tradnl" dirty="0" smtClean="0"/>
              <a:t>Dado que el domingo es una fiesta de Pascua que se repite cada semana, desde los primeros tiempos los cristianos se reúnen en ese día para celebrar a su Redentor, darle gracias y unirse con él y con los demás redimidos. Por eso es un objetivo central de todo cristiano consciente el «santificar» el domingo y las demás fiestas de la Iglesia. Sólo está dispensado quien tiene necesidades familiares urgentes o está obligado por tareas de importancia social. Puesto que la participación en la </a:t>
            </a:r>
            <a:r>
              <a:rPr lang="es-ES_tradnl" b="1" dirty="0" smtClean="0">
                <a:sym typeface="Wingdings 3"/>
              </a:rPr>
              <a:t></a:t>
            </a:r>
            <a:r>
              <a:rPr lang="es-ES_tradnl" dirty="0" smtClean="0">
                <a:hlinkClick r:id="rId2" action="ppaction://hlinkpres?slideindex=1&amp;slidetitle="/>
              </a:rPr>
              <a:t>EUCARISTÍA</a:t>
            </a:r>
            <a:r>
              <a:rPr lang="es-ES_tradnl" dirty="0" smtClean="0"/>
              <a:t> dominical es fundamental para la vida cristiana, la Iglesia declara como pecado grave el hecho de no asistir a misa sin tener un motivo justificado. </a:t>
            </a:r>
            <a:r>
              <a:rPr lang="es-ES_tradnl" dirty="0" smtClean="0">
                <a:sym typeface="Wingdings 3"/>
              </a:rPr>
              <a:t></a:t>
            </a:r>
            <a:r>
              <a:rPr lang="es-ES_tradnl" dirty="0" smtClean="0">
                <a:hlinkClick r:id="rId3" action="ppaction://hlinksldjump"/>
              </a:rPr>
              <a:t>219</a:t>
            </a:r>
            <a:r>
              <a:rPr lang="es-ES_tradnl" dirty="0" smtClean="0"/>
              <a:t>,</a:t>
            </a:r>
            <a:r>
              <a:rPr lang="es-ES_tradnl" dirty="0" smtClean="0">
                <a:hlinkClick r:id="rId4" action="ppaction://hlinksldjump"/>
              </a:rPr>
              <a:t>345</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370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Tercer mandamiento: Santificarás las fiestas</a:t>
            </a:r>
            <a:endParaRPr lang="es-ES" sz="2600" dirty="0"/>
          </a:p>
        </p:txBody>
      </p:sp>
      <p:sp>
        <p:nvSpPr>
          <p:cNvPr id="3" name="2 Marcador de contenido"/>
          <p:cNvSpPr>
            <a:spLocks noGrp="1"/>
          </p:cNvSpPr>
          <p:nvPr>
            <p:ph sz="quarter" idx="1"/>
          </p:nvPr>
        </p:nvSpPr>
        <p:spPr>
          <a:xfrm>
            <a:off x="395536" y="1340768"/>
            <a:ext cx="7643192" cy="5112568"/>
          </a:xfrm>
          <a:solidFill>
            <a:srgbClr val="FFFF78"/>
          </a:solidFill>
        </p:spPr>
        <p:txBody>
          <a:bodyPr>
            <a:normAutofit/>
          </a:bodyPr>
          <a:lstStyle/>
          <a:p>
            <a:pPr marL="457200" indent="-457200">
              <a:buFont typeface="+mj-lt"/>
              <a:buAutoNum type="arabicPeriod" startAt="366"/>
            </a:pPr>
            <a:r>
              <a:rPr lang="es-ES_tradnl" i="1" dirty="0" smtClean="0"/>
              <a:t>¿Por qué es importante que el Estado proteja el domingo?</a:t>
            </a:r>
          </a:p>
          <a:p>
            <a:pPr marL="421200" indent="0">
              <a:buSzPct val="71000"/>
              <a:buNone/>
            </a:pPr>
            <a:r>
              <a:rPr lang="es-ES_tradnl" b="1" dirty="0" smtClean="0"/>
              <a:t>El domingo es un verdadero servicio para el bienestar de la sociedad, porque es un signo de la resistencia a que el hombre sea totalmente acaparado por el mundo del trabajo. [2188,2192-2193]</a:t>
            </a:r>
          </a:p>
          <a:p>
            <a:pPr marL="421200" indent="0">
              <a:buSzPct val="71000"/>
              <a:buNone/>
            </a:pPr>
            <a:r>
              <a:rPr lang="es-ES_tradnl" dirty="0" smtClean="0"/>
              <a:t>Por ello los cristianos, en los países de tradición cristiana, no sólo reclaman la protección estatal del domingo, sino que no exigen a otros que realicen el trabajo que ellos no quieren hacer en domingo. Todos deben tomar parte en el «respiro» de la Creación.</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371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cuarto mandamiento: Honrarás a tu padre y a tu madre</a:t>
            </a:r>
            <a:endParaRPr lang="es-ES" sz="2600" dirty="0"/>
          </a:p>
        </p:txBody>
      </p:sp>
      <p:sp>
        <p:nvSpPr>
          <p:cNvPr id="3" name="2 Marcador de contenido"/>
          <p:cNvSpPr>
            <a:spLocks noGrp="1"/>
          </p:cNvSpPr>
          <p:nvPr>
            <p:ph sz="quarter" idx="1"/>
          </p:nvPr>
        </p:nvSpPr>
        <p:spPr>
          <a:xfrm>
            <a:off x="395536" y="1340768"/>
            <a:ext cx="7643192" cy="4968552"/>
          </a:xfrm>
          <a:solidFill>
            <a:srgbClr val="FFFF78"/>
          </a:solidFill>
        </p:spPr>
        <p:txBody>
          <a:bodyPr>
            <a:normAutofit fontScale="85000" lnSpcReduction="10000"/>
          </a:bodyPr>
          <a:lstStyle/>
          <a:p>
            <a:pPr marL="457200" indent="-457200">
              <a:buFont typeface="+mj-lt"/>
              <a:buAutoNum type="arabicPeriod" startAt="367"/>
            </a:pPr>
            <a:r>
              <a:rPr lang="es-ES_tradnl" i="1" dirty="0" smtClean="0"/>
              <a:t>¿A quién se refiere el cuarto mandamiento y qué nos exige?</a:t>
            </a:r>
          </a:p>
          <a:p>
            <a:pPr marL="421200" indent="0">
              <a:buSzPct val="71000"/>
              <a:buNone/>
            </a:pPr>
            <a:r>
              <a:rPr lang="es-ES_tradnl" b="1" dirty="0" smtClean="0"/>
              <a:t>El cuarto mandamiento se refiere en primer lugar a los padres, pero también a las personas a quienes debemos nuestro bienestar, nuestra seguridad y nuestra fe. [2196-2200,2247-2248]</a:t>
            </a:r>
          </a:p>
          <a:p>
            <a:pPr marL="421200" indent="0">
              <a:buSzPct val="71000"/>
              <a:buNone/>
            </a:pPr>
            <a:r>
              <a:rPr lang="es-ES_tradnl" dirty="0" smtClean="0"/>
              <a:t>Lo que debemos en primer lugar a nuestros padres, es decir, amor, agradecimiento y respeto, tiene que regular también nuestra relación con las personas que nos dirigen y están a nuestro servicio. Hay muchas personas que representan para nosotros una autoridad natural y buena, otorgada por Dios: padres adoptivos o de acogida, parientes mayores y antepasados, educadores, maestros, empleadores, superiores. A ellos debemos honrarlos justamente en el cuarto mandamiento. Este mandamiento nos indica incluso, en un sentido más amplio, nuestras obligaciones ciudadanas frente al Estado. </a:t>
            </a:r>
            <a:r>
              <a:rPr lang="es-ES_tradnl" dirty="0" smtClean="0">
                <a:sym typeface="Wingdings 3"/>
              </a:rPr>
              <a:t></a:t>
            </a:r>
            <a:r>
              <a:rPr lang="es-ES_tradnl" dirty="0" smtClean="0">
                <a:hlinkClick r:id="rId2" action="ppaction://hlinksldjump"/>
              </a:rPr>
              <a:t>325</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372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cuarto mandamiento: Honrarás a tu padre y a tu madre</a:t>
            </a:r>
            <a:endParaRPr lang="es-ES" sz="2600" dirty="0"/>
          </a:p>
        </p:txBody>
      </p:sp>
      <p:sp>
        <p:nvSpPr>
          <p:cNvPr id="3" name="2 Marcador de contenido"/>
          <p:cNvSpPr>
            <a:spLocks noGrp="1"/>
          </p:cNvSpPr>
          <p:nvPr>
            <p:ph sz="quarter" idx="1"/>
          </p:nvPr>
        </p:nvSpPr>
        <p:spPr>
          <a:xfrm>
            <a:off x="395536" y="1340768"/>
            <a:ext cx="7643192" cy="5040560"/>
          </a:xfrm>
          <a:solidFill>
            <a:srgbClr val="FFFF78"/>
          </a:solidFill>
        </p:spPr>
        <p:txBody>
          <a:bodyPr>
            <a:normAutofit fontScale="85000" lnSpcReduction="10000"/>
          </a:bodyPr>
          <a:lstStyle/>
          <a:p>
            <a:pPr marL="457200" indent="-457200">
              <a:buFont typeface="+mj-lt"/>
              <a:buAutoNum type="arabicPeriod" startAt="368"/>
            </a:pPr>
            <a:r>
              <a:rPr lang="es-ES_tradnl" dirty="0" smtClean="0"/>
              <a:t>¿Qué lugar ocupa la familia en el plan creador de Dios?</a:t>
            </a:r>
            <a:endParaRPr lang="es-ES_tradnl" i="1" dirty="0" smtClean="0"/>
          </a:p>
          <a:p>
            <a:pPr marL="421200" indent="0">
              <a:buSzPct val="71000"/>
              <a:buNone/>
            </a:pPr>
            <a:r>
              <a:rPr lang="es-ES_tradnl" b="1" dirty="0" smtClean="0"/>
              <a:t>Un hombre y una mujer unidos en matrimonio forman con sus hijos una familia. Dios quiere que del amor de los padres, en la medida de lo posible, procedan los hijos. Los hijos, que están confiados a la protección y cuidado de sus padres, tienen la misma dignidad que sus padres. [2201-2206, 2249]</a:t>
            </a:r>
          </a:p>
          <a:p>
            <a:pPr marL="421200" indent="0">
              <a:buSzPct val="71000"/>
              <a:buNone/>
            </a:pPr>
            <a:r>
              <a:rPr lang="es-ES_tradnl" dirty="0" smtClean="0"/>
              <a:t>Dios mismo es comunidad en su interior. En el ámbito humano la familia es el prototipo de la comunidad. La familia es una escuela única de una vida plena de relaciones. Los niños no crecen en ningún otro lugar mejor que en una familia intacta, en la que se viven el afecto cordial, el respeto mutuo y la responsabilidad recíproca. Finalmente en la familia también crece la fe; la familia, como dice la Iglesia, es una Iglesia en pequeño, una «iglesia doméstica», cuya irradiación debe invitar a otros a la comunión de la fe, la esperanza y la caridad. </a:t>
            </a:r>
            <a:r>
              <a:rPr lang="es-ES_tradnl" dirty="0" smtClean="0">
                <a:sym typeface="Wingdings 3"/>
              </a:rPr>
              <a:t></a:t>
            </a:r>
            <a:r>
              <a:rPr lang="es-ES_tradnl" dirty="0" smtClean="0">
                <a:hlinkClick r:id="rId2" action="ppaction://hlinksldjump"/>
              </a:rPr>
              <a:t>271</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373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cuarto mandamiento: Honrarás a tu padre y a tu madre</a:t>
            </a:r>
            <a:endParaRPr lang="es-ES" sz="2600" dirty="0"/>
          </a:p>
        </p:txBody>
      </p:sp>
      <p:sp>
        <p:nvSpPr>
          <p:cNvPr id="3" name="2 Marcador de contenido"/>
          <p:cNvSpPr>
            <a:spLocks noGrp="1"/>
          </p:cNvSpPr>
          <p:nvPr>
            <p:ph sz="quarter" idx="1"/>
          </p:nvPr>
        </p:nvSpPr>
        <p:spPr>
          <a:xfrm>
            <a:off x="395536" y="1340768"/>
            <a:ext cx="7643192" cy="4752528"/>
          </a:xfrm>
          <a:solidFill>
            <a:srgbClr val="FFFF78"/>
          </a:solidFill>
        </p:spPr>
        <p:txBody>
          <a:bodyPr>
            <a:normAutofit/>
          </a:bodyPr>
          <a:lstStyle/>
          <a:p>
            <a:pPr marL="457200" indent="-457200">
              <a:buFont typeface="+mj-lt"/>
              <a:buAutoNum type="arabicPeriod" startAt="369"/>
            </a:pPr>
            <a:r>
              <a:rPr lang="es-ES_tradnl" i="1" dirty="0" smtClean="0"/>
              <a:t>¿Por qué son insustituibles las familias?</a:t>
            </a:r>
          </a:p>
          <a:p>
            <a:pPr marL="421200" indent="0">
              <a:buSzPct val="71000"/>
              <a:buNone/>
            </a:pPr>
            <a:r>
              <a:rPr lang="es-ES_tradnl" b="1" dirty="0" smtClean="0"/>
              <a:t>Todo hijo proviene de un padre y una madre y necesita el calor y la seguridad de una familia para crecer protegido y feliz. [2207-2208]</a:t>
            </a:r>
          </a:p>
          <a:p>
            <a:pPr marL="421200" indent="0">
              <a:buSzPct val="71000"/>
              <a:buNone/>
            </a:pPr>
            <a:r>
              <a:rPr lang="es-ES_tradnl" dirty="0" smtClean="0"/>
              <a:t>La familia es la célula original de la sociedad humana. Los valores y principios que se viven en el pequeño ámbito familiar hacen posible la vida social solidaria en un ámbito mayor. </a:t>
            </a:r>
            <a:r>
              <a:rPr lang="es-ES_tradnl" dirty="0" smtClean="0">
                <a:sym typeface="Wingdings 3"/>
              </a:rPr>
              <a:t></a:t>
            </a:r>
            <a:r>
              <a:rPr lang="es-ES_tradnl" dirty="0" smtClean="0">
                <a:hlinkClick r:id="rId2" action="ppaction://hlinksldjump"/>
              </a:rPr>
              <a:t>516</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374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cuarto mandamiento: Honrarás a tu padre y a tu madre</a:t>
            </a:r>
            <a:endParaRPr lang="es-ES" sz="2600" dirty="0"/>
          </a:p>
        </p:txBody>
      </p:sp>
      <p:sp>
        <p:nvSpPr>
          <p:cNvPr id="3" name="2 Marcador de contenido"/>
          <p:cNvSpPr>
            <a:spLocks noGrp="1"/>
          </p:cNvSpPr>
          <p:nvPr>
            <p:ph sz="quarter" idx="1"/>
          </p:nvPr>
        </p:nvSpPr>
        <p:spPr>
          <a:xfrm>
            <a:off x="395536" y="1340768"/>
            <a:ext cx="7643192" cy="4896544"/>
          </a:xfrm>
          <a:solidFill>
            <a:srgbClr val="FFFF78"/>
          </a:solidFill>
        </p:spPr>
        <p:txBody>
          <a:bodyPr>
            <a:normAutofit fontScale="85000" lnSpcReduction="10000"/>
          </a:bodyPr>
          <a:lstStyle/>
          <a:p>
            <a:pPr marL="457200" indent="-457200">
              <a:buFont typeface="+mj-lt"/>
              <a:buAutoNum type="arabicPeriod" startAt="370"/>
            </a:pPr>
            <a:r>
              <a:rPr lang="es-ES_tradnl" i="1" dirty="0" smtClean="0"/>
              <a:t>¿Por qué debe el Estado proteger y potenciar a las familias?</a:t>
            </a:r>
          </a:p>
          <a:p>
            <a:pPr marL="421200" indent="0">
              <a:buSzPct val="71000"/>
              <a:buNone/>
            </a:pPr>
            <a:r>
              <a:rPr lang="es-ES_tradnl" b="1" dirty="0" smtClean="0"/>
              <a:t>El bienestar y el futuro de un Estado dependen de que la unidad más pequeña que existe dentro de él, la familia, pueda vivir y desarrollarse. [2209-2213, 2250]</a:t>
            </a:r>
          </a:p>
          <a:p>
            <a:pPr marL="421200" indent="0">
              <a:buSzPct val="71000"/>
              <a:buNone/>
            </a:pPr>
            <a:r>
              <a:rPr lang="es-ES_tradnl" dirty="0" smtClean="0"/>
              <a:t>Ningún Estado tiene derecho a inmiscuirse en la célula originaria de la sociedad, la familia, y negarle el derecho a la existencia.</a:t>
            </a:r>
          </a:p>
          <a:p>
            <a:pPr marL="421200" indent="0">
              <a:buSzPct val="71000"/>
              <a:buNone/>
            </a:pPr>
            <a:r>
              <a:rPr lang="es-ES_tradnl" dirty="0" smtClean="0"/>
              <a:t>Ningún Estado tiene derecho a definir la familia de forma diferente a la que corresponde a su misión </a:t>
            </a:r>
            <a:r>
              <a:rPr lang="es-ES_tradnl" dirty="0" err="1" smtClean="0"/>
              <a:t>creatural</a:t>
            </a:r>
            <a:r>
              <a:rPr lang="es-ES_tradnl" dirty="0" smtClean="0"/>
              <a:t>.</a:t>
            </a:r>
          </a:p>
          <a:p>
            <a:pPr marL="421200" indent="0">
              <a:buSzPct val="71000"/>
              <a:buNone/>
            </a:pPr>
            <a:r>
              <a:rPr lang="es-ES_tradnl" dirty="0" smtClean="0"/>
              <a:t>Ningún Estado tiene derecho a privar a la familia de sus derechos fundamentales, especialmente en el ámbito de la educación.</a:t>
            </a:r>
          </a:p>
          <a:p>
            <a:pPr marL="421200" indent="0">
              <a:buSzPct val="71000"/>
              <a:buNone/>
            </a:pPr>
            <a:r>
              <a:rPr lang="es-ES_tradnl" dirty="0" smtClean="0"/>
              <a:t>Por el contrario, el Estado tiene la obligación de apoyar de manera eficaz a las familias y protegerlas en lo tocante a sus necesidades materiales.</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375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cuarto mandamiento: Honrarás a tu padre y a tu madre</a:t>
            </a:r>
            <a:endParaRPr lang="es-ES" sz="2600" dirty="0"/>
          </a:p>
        </p:txBody>
      </p:sp>
      <p:sp>
        <p:nvSpPr>
          <p:cNvPr id="3" name="2 Marcador de contenido"/>
          <p:cNvSpPr>
            <a:spLocks noGrp="1"/>
          </p:cNvSpPr>
          <p:nvPr>
            <p:ph sz="quarter" idx="1"/>
          </p:nvPr>
        </p:nvSpPr>
        <p:spPr>
          <a:xfrm>
            <a:off x="395536" y="1340768"/>
            <a:ext cx="7643192" cy="4896544"/>
          </a:xfrm>
          <a:solidFill>
            <a:srgbClr val="FFFF78"/>
          </a:solidFill>
        </p:spPr>
        <p:txBody>
          <a:bodyPr>
            <a:normAutofit lnSpcReduction="10000"/>
          </a:bodyPr>
          <a:lstStyle/>
          <a:p>
            <a:pPr marL="457200" indent="-457200">
              <a:buFont typeface="+mj-lt"/>
              <a:buAutoNum type="arabicPeriod" startAt="371"/>
            </a:pPr>
            <a:r>
              <a:rPr lang="es-ES_tradnl" i="1" dirty="0" smtClean="0"/>
              <a:t>¿Cómo respeta un hijo a sus padres?</a:t>
            </a:r>
          </a:p>
          <a:p>
            <a:pPr marL="421200" indent="0">
              <a:buSzPct val="71000"/>
              <a:buNone/>
            </a:pPr>
            <a:r>
              <a:rPr lang="es-ES_tradnl" b="1" dirty="0" smtClean="0"/>
              <a:t>Un hijo respeta y honra a sus padres manifestándoles amor y agradecimiento. [2214-2220,2251]</a:t>
            </a:r>
          </a:p>
          <a:p>
            <a:pPr marL="421200" indent="0">
              <a:buSzPct val="71000"/>
              <a:buNone/>
            </a:pPr>
            <a:r>
              <a:rPr lang="es-ES_tradnl" dirty="0" smtClean="0"/>
              <a:t>Los hijos deben estar agradecidos a sus padres ya sólo por el hecho de haber recibido la vida por medio del amor de sus padres. Este agradecimiento establece una relación de amor, respeto, responsabilidad y obediencia rectamente entendida, a lo largo de la vida. Especialmente en momentos de necesidad, enfermedad y vejez, deben los hijos prestar ayuda a sus padres con cariño y fidelidad.</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376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cuarto mandamiento: Honrarás a tu padre y a tu madre</a:t>
            </a:r>
            <a:endParaRPr lang="es-ES" sz="2600" dirty="0"/>
          </a:p>
        </p:txBody>
      </p:sp>
      <p:sp>
        <p:nvSpPr>
          <p:cNvPr id="3" name="2 Marcador de contenido"/>
          <p:cNvSpPr>
            <a:spLocks noGrp="1"/>
          </p:cNvSpPr>
          <p:nvPr>
            <p:ph sz="quarter" idx="1"/>
          </p:nvPr>
        </p:nvSpPr>
        <p:spPr>
          <a:xfrm>
            <a:off x="395536" y="1340768"/>
            <a:ext cx="7643192" cy="4968552"/>
          </a:xfrm>
          <a:solidFill>
            <a:srgbClr val="FFFF78"/>
          </a:solidFill>
        </p:spPr>
        <p:txBody>
          <a:bodyPr>
            <a:normAutofit/>
          </a:bodyPr>
          <a:lstStyle/>
          <a:p>
            <a:pPr marL="457200" indent="-457200">
              <a:buFont typeface="+mj-lt"/>
              <a:buAutoNum type="arabicPeriod" startAt="372"/>
            </a:pPr>
            <a:r>
              <a:rPr lang="es-ES_tradnl" i="1" dirty="0" smtClean="0"/>
              <a:t>¿Cómo respetan los padres a sus hijos?</a:t>
            </a:r>
          </a:p>
          <a:p>
            <a:pPr marL="421200" indent="0">
              <a:buSzPct val="71000"/>
              <a:buNone/>
            </a:pPr>
            <a:r>
              <a:rPr lang="es-ES_tradnl" b="1" dirty="0" smtClean="0"/>
              <a:t>Dios ha confiado los hijos a sus padres, para que sean modelos estables y justos para ellos, los amen, los respeten y hagan todo lo necesario para que puedan desarrollarse corporal y espiritualmente. [2221-2231]</a:t>
            </a:r>
          </a:p>
          <a:p>
            <a:pPr marL="421200" indent="0">
              <a:buSzPct val="71000"/>
              <a:buNone/>
            </a:pPr>
            <a:r>
              <a:rPr lang="es-ES_tradnl" dirty="0" smtClean="0"/>
              <a:t>Los hijos son don de Dios y no propiedad de los padres. Antes de ser hijos de sus padres, son hijos de Dios. La obligación más noble de los padres es regalar a sus hijos la Buena Nueva y transmitirles la fe cristiana. </a:t>
            </a:r>
            <a:r>
              <a:rPr lang="es-ES_tradnl" dirty="0" smtClean="0">
                <a:sym typeface="Wingdings 3"/>
              </a:rPr>
              <a:t></a:t>
            </a:r>
            <a:r>
              <a:rPr lang="es-ES_tradnl" dirty="0" smtClean="0">
                <a:sym typeface="Wingdings 3"/>
                <a:hlinkClick r:id="rId2" action="ppaction://hlinksldjump"/>
              </a:rPr>
              <a:t>374</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377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cuarto mandamiento: Honrarás a tu padre y a tu madre</a:t>
            </a:r>
            <a:endParaRPr lang="es-ES" sz="2600" dirty="0"/>
          </a:p>
        </p:txBody>
      </p:sp>
      <p:sp>
        <p:nvSpPr>
          <p:cNvPr id="3" name="2 Marcador de contenido"/>
          <p:cNvSpPr>
            <a:spLocks noGrp="1"/>
          </p:cNvSpPr>
          <p:nvPr>
            <p:ph sz="quarter" idx="1"/>
          </p:nvPr>
        </p:nvSpPr>
        <p:spPr>
          <a:xfrm>
            <a:off x="395536" y="1340768"/>
            <a:ext cx="7643192" cy="5040560"/>
          </a:xfrm>
          <a:solidFill>
            <a:srgbClr val="FFFF78"/>
          </a:solidFill>
        </p:spPr>
        <p:txBody>
          <a:bodyPr lIns="0" tIns="0" rIns="0" bIns="0">
            <a:normAutofit fontScale="85000" lnSpcReduction="10000"/>
          </a:bodyPr>
          <a:lstStyle/>
          <a:p>
            <a:pPr marL="457200" indent="-457200">
              <a:buFont typeface="+mj-lt"/>
              <a:buAutoNum type="arabicPeriod" startAt="373"/>
            </a:pPr>
            <a:r>
              <a:rPr lang="es-ES_tradnl" i="1" dirty="0" smtClean="0"/>
              <a:t>¿Cómo debe una familia vivir la fe en común?</a:t>
            </a:r>
          </a:p>
          <a:p>
            <a:pPr marL="421200" indent="0">
              <a:buSzPct val="71000"/>
              <a:buNone/>
            </a:pPr>
            <a:r>
              <a:rPr lang="es-ES_tradnl" b="1" dirty="0" smtClean="0"/>
              <a:t>Una familia cristiana debe ser una Iglesia en pequeño. Todos los miembros cristianos de una familia están invitados a fortalecerse mutuamente en la fe y a aventajarse unos a otros en el celo por Dios. Deben rezar unos por otros y conjuntamente y realizar en común obras de amor al prójimo. [2226-2227]</a:t>
            </a:r>
          </a:p>
          <a:p>
            <a:pPr marL="421200" indent="0">
              <a:buSzPct val="71000"/>
              <a:buNone/>
            </a:pPr>
            <a:r>
              <a:rPr lang="es-ES_tradnl" dirty="0" smtClean="0"/>
              <a:t>Los padres responden con su fe por sus hijos, los llevan a bautizar y les sirven como modelos en la fe. Esto significa que los padres deben hacer todo lo posible para que los hijos experimenten que vivir en la presencia y cercanía de Dios es valioso y benéfico. Ciertamente, en algún momento, los padres aprenderán de la fe de sus hijos y escucharán cómo Dios habla por medio de ellos, porque con frecuencia la fe de las personas jóvenes se caracteriza por una mayor entrega y «porque muchas veces el Señor revela al más joven lo que es mejor» (san Benito, </a:t>
            </a:r>
            <a:r>
              <a:rPr lang="es-ES_tradnl" i="1" dirty="0" smtClean="0"/>
              <a:t>Regula</a:t>
            </a:r>
            <a:r>
              <a:rPr lang="es-ES_tradnl" dirty="0" smtClean="0"/>
              <a:t>, cap. 3,3).</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378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cuarto mandamiento: Honrarás a tu padre y a tu madre</a:t>
            </a:r>
            <a:endParaRPr lang="es-ES" sz="2600" dirty="0"/>
          </a:p>
        </p:txBody>
      </p:sp>
      <p:sp>
        <p:nvSpPr>
          <p:cNvPr id="3" name="2 Marcador de contenido"/>
          <p:cNvSpPr>
            <a:spLocks noGrp="1"/>
          </p:cNvSpPr>
          <p:nvPr>
            <p:ph sz="quarter" idx="1"/>
          </p:nvPr>
        </p:nvSpPr>
        <p:spPr>
          <a:xfrm>
            <a:off x="395536" y="1340768"/>
            <a:ext cx="7643192" cy="5040560"/>
          </a:xfrm>
          <a:solidFill>
            <a:srgbClr val="FFFF78"/>
          </a:solidFill>
        </p:spPr>
        <p:txBody>
          <a:bodyPr>
            <a:normAutofit fontScale="92500" lnSpcReduction="20000"/>
          </a:bodyPr>
          <a:lstStyle/>
          <a:p>
            <a:pPr marL="457200" indent="-457200">
              <a:buFont typeface="+mj-lt"/>
              <a:buAutoNum type="arabicPeriod" startAt="374"/>
            </a:pPr>
            <a:r>
              <a:rPr lang="es-ES_tradnl" i="1" dirty="0" smtClean="0"/>
              <a:t>¿Por qué es Dios más importante que la familia?</a:t>
            </a:r>
          </a:p>
          <a:p>
            <a:pPr marL="421200" indent="0">
              <a:buSzPct val="71000"/>
              <a:buNone/>
            </a:pPr>
            <a:r>
              <a:rPr lang="es-ES_tradnl" b="1" dirty="0" smtClean="0"/>
              <a:t>El hombre no puede vivir sin relaciones. La relación más importante del hombre es la que tiene con Dios. Tiene prioridad sobre todas las relaciones humanas, incluidas las familiares. [2232-2233]</a:t>
            </a:r>
          </a:p>
          <a:p>
            <a:pPr marL="421200" indent="0">
              <a:buSzPct val="71000"/>
              <a:buNone/>
            </a:pPr>
            <a:r>
              <a:rPr lang="es-ES_tradnl" dirty="0" smtClean="0"/>
              <a:t>Los hijos no pertenecen a sus padres ni los padres a sus hijos. Toda persona pertenece directamente a Dios. Sólo con Dios existe un vínculo absoluto y perpetuo. Así se comprende la palabra de Jesús a quienes son llamados: «El que quiere a su padre o a su madre más que a mí, no es digno de mí; el que quiere a su hijo o a su hija más que a mí, no es digno de mí» (Mt 10,37). Por ello los padres deben poner a sus hijos en manos de Dios, llenos de confianza. Cuando el Señor los llame a una vida de entrega en una comunidad religiosa o </a:t>
            </a:r>
            <a:r>
              <a:rPr lang="es-ES_tradnl" smtClean="0"/>
              <a:t>como </a:t>
            </a:r>
            <a:r>
              <a:rPr lang="es-ES_tradnl" smtClean="0">
                <a:sym typeface="Wingdings 3"/>
              </a:rPr>
              <a:t></a:t>
            </a:r>
            <a:r>
              <a:rPr lang="es-ES_tradnl" b="1" smtClean="0">
                <a:hlinkClick r:id="rId2" action="ppaction://hlinkpres?slideindex=1&amp;slidetitle="/>
              </a:rPr>
              <a:t>PRESBÍTEROS</a:t>
            </a:r>
            <a:r>
              <a:rPr lang="es-ES_tradnl" smtClean="0"/>
              <a:t>. </a:t>
            </a:r>
            <a:r>
              <a:rPr lang="es-ES_tradnl" dirty="0" smtClean="0">
                <a:sym typeface="Wingdings 3"/>
              </a:rPr>
              <a:t></a:t>
            </a:r>
            <a:r>
              <a:rPr lang="es-ES_tradnl" dirty="0" smtClean="0">
                <a:hlinkClick r:id="rId3" action="ppaction://hlinksldjump"/>
              </a:rPr>
              <a:t>145</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379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544616"/>
          </a:xfrm>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Font typeface="+mj-lt"/>
              <a:buAutoNum type="arabicPeriod" startAt="36"/>
            </a:pPr>
            <a:r>
              <a:rPr lang="es-ES_tradnl" i="1" dirty="0" smtClean="0"/>
              <a:t>¿Se puede deducir por lógica que Dios </a:t>
            </a:r>
            <a:r>
              <a:rPr lang="es-ES_tradnl" dirty="0" smtClean="0"/>
              <a:t>es </a:t>
            </a:r>
            <a:r>
              <a:rPr lang="es-ES_tradnl" i="1" dirty="0" smtClean="0"/>
              <a:t>trino?</a:t>
            </a:r>
          </a:p>
          <a:p>
            <a:pPr marL="421200" indent="0">
              <a:buNone/>
            </a:pPr>
            <a:r>
              <a:rPr lang="es-ES_tradnl" b="1" dirty="0" smtClean="0"/>
              <a:t>No. La Trinidad (</a:t>
            </a:r>
            <a:r>
              <a:rPr lang="es-ES_tradnl" b="1" dirty="0" smtClean="0">
                <a:sym typeface="Wingdings 3"/>
              </a:rPr>
              <a:t></a:t>
            </a:r>
            <a:r>
              <a:rPr lang="es-ES_tradnl" b="1" dirty="0" smtClean="0">
                <a:hlinkClick r:id="rId2" action="ppaction://hlinkpres?slideindex=1&amp;slidetitle="/>
              </a:rPr>
              <a:t>TRINIDAD</a:t>
            </a:r>
            <a:r>
              <a:rPr lang="es-ES_tradnl" b="1" dirty="0" smtClean="0"/>
              <a:t>) de Dios es un misterio. Sólo por Jesucristo sabemos que Dios es Trinidad.  [237]</a:t>
            </a:r>
          </a:p>
          <a:p>
            <a:pPr marL="421200" indent="0">
              <a:buNone/>
            </a:pPr>
            <a:r>
              <a:rPr lang="es-ES_tradnl" dirty="0" smtClean="0"/>
              <a:t>Los hombres no pueden deducir por medio de su propia razón el misterio de la Trinidad. Pero pueden reconocer la razonabilidad de este misterio, cuando aceptan la </a:t>
            </a:r>
            <a:r>
              <a:rPr lang="es-ES_tradnl" dirty="0" smtClean="0">
                <a:sym typeface="Wingdings 3"/>
              </a:rPr>
              <a:t></a:t>
            </a:r>
            <a:r>
              <a:rPr lang="es-ES_tradnl" dirty="0" smtClean="0">
                <a:hlinkClick r:id="rId2" action="ppaction://hlinkpres?slideindex=1&amp;slidetitle="/>
              </a:rPr>
              <a:t>REVELACIÓN</a:t>
            </a:r>
            <a:r>
              <a:rPr lang="es-ES_tradnl" dirty="0" smtClean="0"/>
              <a:t> de Dios en Jesucristo. Si Dios estuviera solo y fuera solitario, no podría amar desde toda la eternidad. Iluminados por Jesucristo, podemos encontrar ya en el </a:t>
            </a:r>
            <a:r>
              <a:rPr lang="es-ES_tradnl" dirty="0" smtClean="0">
                <a:sym typeface="Wingdings 3"/>
              </a:rPr>
              <a:t></a:t>
            </a:r>
            <a:r>
              <a:rPr lang="es-ES_tradnl" dirty="0" smtClean="0">
                <a:hlinkClick r:id="rId2" action="ppaction://hlinkpres?slideindex=1&amp;slidetitle="/>
              </a:rPr>
              <a:t>ANTIGUO TESTAMENTO</a:t>
            </a:r>
            <a:r>
              <a:rPr lang="es-ES_tradnl" dirty="0" smtClean="0"/>
              <a:t> (por ejemplo, </a:t>
            </a:r>
            <a:r>
              <a:rPr lang="es-ES_tradnl" dirty="0" err="1" smtClean="0"/>
              <a:t>Gén</a:t>
            </a:r>
            <a:r>
              <a:rPr lang="es-ES_tradnl" dirty="0" smtClean="0"/>
              <a:t> 1,2; 18,2; 2 Sam 23,2) e incluso en toda la creación huellas de la Trinidad.</a:t>
            </a:r>
            <a:endParaRPr lang="es-ES_tradnl" i="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38</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cuarto mandamiento: Honrarás a tu padre y a tu madre</a:t>
            </a:r>
            <a:endParaRPr lang="es-ES" sz="2600" dirty="0"/>
          </a:p>
        </p:txBody>
      </p:sp>
      <p:sp>
        <p:nvSpPr>
          <p:cNvPr id="3" name="2 Marcador de contenido"/>
          <p:cNvSpPr>
            <a:spLocks noGrp="1"/>
          </p:cNvSpPr>
          <p:nvPr>
            <p:ph sz="quarter" idx="1"/>
          </p:nvPr>
        </p:nvSpPr>
        <p:spPr>
          <a:xfrm>
            <a:off x="395536" y="1340768"/>
            <a:ext cx="7643192" cy="5040560"/>
          </a:xfrm>
          <a:solidFill>
            <a:srgbClr val="FFFF78"/>
          </a:solidFill>
        </p:spPr>
        <p:txBody>
          <a:bodyPr>
            <a:normAutofit lnSpcReduction="10000"/>
          </a:bodyPr>
          <a:lstStyle/>
          <a:p>
            <a:pPr marL="457200" indent="-457200">
              <a:buFont typeface="+mj-lt"/>
              <a:buAutoNum type="arabicPeriod" startAt="375"/>
            </a:pPr>
            <a:r>
              <a:rPr lang="es-ES_tradnl" i="1" dirty="0" smtClean="0"/>
              <a:t>¿Cómo se ejerce correctamente la autoridad?</a:t>
            </a:r>
          </a:p>
          <a:p>
            <a:pPr marL="421200" indent="0">
              <a:buSzPct val="71000"/>
              <a:buNone/>
            </a:pPr>
            <a:r>
              <a:rPr lang="es-ES_tradnl" b="1" dirty="0" smtClean="0"/>
              <a:t>La autoridad se ejerce correctamente cuando, siguiendo el ejemplo de Jesús, se entiende como servicio. Jamás debe ser arbitraria. [2234-2237, 2254]</a:t>
            </a:r>
          </a:p>
          <a:p>
            <a:pPr marL="421200" indent="0">
              <a:buSzPct val="71000"/>
              <a:buNone/>
            </a:pPr>
            <a:r>
              <a:rPr lang="es-ES_tradnl" dirty="0" smtClean="0"/>
              <a:t>Jesús nos ha mostrado de una vez para siempre cómo se debe ejercer la autoridad. Él, la mayor autoridad, sirvió y se colocó en el último lugar. Incluso lavó los pies a sus discípulos (</a:t>
            </a:r>
            <a:r>
              <a:rPr lang="es-ES_tradnl" dirty="0" err="1" smtClean="0"/>
              <a:t>Jn</a:t>
            </a:r>
            <a:r>
              <a:rPr lang="es-ES_tradnl" dirty="0" smtClean="0"/>
              <a:t> 13,1-20). A los padres, sacerdotes, profesores, educadores y superiores, su autoridad les viene de Dios, no para dominar a los que les están confiados. sino para que entiendan y ejerzan su tarea de dirección y educación como servicio. </a:t>
            </a:r>
            <a:r>
              <a:rPr lang="es-ES_tradnl" dirty="0" smtClean="0">
                <a:sym typeface="Wingdings 3"/>
              </a:rPr>
              <a:t></a:t>
            </a:r>
            <a:r>
              <a:rPr lang="es-ES_tradnl" dirty="0" smtClean="0">
                <a:hlinkClick r:id="rId2" action="ppaction://hlinksldjump"/>
              </a:rPr>
              <a:t>325</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380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cuarto mandamiento: Honrarás a tu padre y a tu madre</a:t>
            </a:r>
            <a:endParaRPr lang="es-ES" sz="2600" dirty="0"/>
          </a:p>
        </p:txBody>
      </p:sp>
      <p:sp>
        <p:nvSpPr>
          <p:cNvPr id="3" name="2 Marcador de contenido"/>
          <p:cNvSpPr>
            <a:spLocks noGrp="1"/>
          </p:cNvSpPr>
          <p:nvPr>
            <p:ph sz="quarter" idx="1"/>
          </p:nvPr>
        </p:nvSpPr>
        <p:spPr>
          <a:xfrm>
            <a:off x="395536" y="1340768"/>
            <a:ext cx="7643192" cy="5184576"/>
          </a:xfrm>
          <a:solidFill>
            <a:srgbClr val="FFFF78"/>
          </a:solidFill>
        </p:spPr>
        <p:txBody>
          <a:bodyPr>
            <a:normAutofit fontScale="92500" lnSpcReduction="20000"/>
          </a:bodyPr>
          <a:lstStyle/>
          <a:p>
            <a:pPr marL="457200" indent="-457200">
              <a:buFont typeface="+mj-lt"/>
              <a:buAutoNum type="arabicPeriod" startAt="376"/>
            </a:pPr>
            <a:r>
              <a:rPr lang="es-ES_tradnl" i="1" dirty="0" smtClean="0"/>
              <a:t>¿Qué obligaciones tienen los ciudadanos con el Estado?</a:t>
            </a:r>
          </a:p>
          <a:p>
            <a:pPr marL="421200" indent="0">
              <a:buSzPct val="71000"/>
              <a:buNone/>
            </a:pPr>
            <a:r>
              <a:rPr lang="es-ES_tradnl" b="1" dirty="0" smtClean="0"/>
              <a:t>Todo ciudadano tiene la obligación de cooperar lealmente con los organismos estatales y contribuir al </a:t>
            </a:r>
            <a:r>
              <a:rPr lang="es-ES_tradnl" b="1" dirty="0" smtClean="0">
                <a:sym typeface="Wingdings 3"/>
              </a:rPr>
              <a:t></a:t>
            </a:r>
            <a:r>
              <a:rPr lang="es-ES_tradnl" b="1" dirty="0" smtClean="0">
                <a:hlinkClick r:id="rId2" action="ppaction://hlinkpres?slideindex=1&amp;slidetitle="/>
              </a:rPr>
              <a:t>BIEN COMÚN</a:t>
            </a:r>
            <a:r>
              <a:rPr lang="es-ES_tradnl" b="1" dirty="0" smtClean="0"/>
              <a:t> en verdad, justicia, libertad y solidaridad. [2238-2246]</a:t>
            </a:r>
          </a:p>
          <a:p>
            <a:pPr marL="421200" indent="0">
              <a:buSzPct val="71000"/>
              <a:buNone/>
            </a:pPr>
            <a:r>
              <a:rPr lang="es-ES_tradnl" dirty="0" smtClean="0"/>
              <a:t>Un cristiano debe también amar a su patria, defenderla de formas diversas en caso de necesidad y ponerse con gusto al servicio de las instituciones estatales. Debe ejercer el derecho activo y pasivo al voto y no sustraerse al pago justo de impuestos. Sin embargo, al ciudadano individual le queda un ámbito libre dentro del Estado, contemplado por los derechos fundamentales elementales: tiene derecho a ejercer una crítica constructiva del Estado y de sus organismos. El Estado existe para los hombres, no el hombre para el Estado.</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381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cuarto mandamiento: Honrarás a tu padre y a tu madre</a:t>
            </a:r>
            <a:endParaRPr lang="es-ES" sz="2600" dirty="0"/>
          </a:p>
        </p:txBody>
      </p:sp>
      <p:sp>
        <p:nvSpPr>
          <p:cNvPr id="3" name="2 Marcador de contenido"/>
          <p:cNvSpPr>
            <a:spLocks noGrp="1"/>
          </p:cNvSpPr>
          <p:nvPr>
            <p:ph sz="quarter" idx="1"/>
          </p:nvPr>
        </p:nvSpPr>
        <p:spPr>
          <a:xfrm>
            <a:off x="395536" y="1340768"/>
            <a:ext cx="7643192" cy="4968552"/>
          </a:xfrm>
          <a:solidFill>
            <a:srgbClr val="FFFF78"/>
          </a:solidFill>
        </p:spPr>
        <p:txBody>
          <a:bodyPr>
            <a:normAutofit/>
          </a:bodyPr>
          <a:lstStyle/>
          <a:p>
            <a:pPr marL="457200" indent="-457200">
              <a:buFont typeface="+mj-lt"/>
              <a:buAutoNum type="arabicPeriod" startAt="377"/>
            </a:pPr>
            <a:r>
              <a:rPr lang="es-ES_tradnl" i="1" dirty="0" smtClean="0"/>
              <a:t>¿Cuándo hay que negar la obediencia al Estado?</a:t>
            </a:r>
          </a:p>
          <a:p>
            <a:pPr marL="421200" indent="0">
              <a:buSzPct val="71000"/>
              <a:buNone/>
            </a:pPr>
            <a:r>
              <a:rPr lang="es-ES_tradnl" b="1" dirty="0" smtClean="0"/>
              <a:t>Nadie debe seguir las prescripciones de las autoridades civiles que son contrarias a las leyes de Dios. [2242-2246, 2256-2257]</a:t>
            </a:r>
          </a:p>
          <a:p>
            <a:pPr marL="421200" indent="0">
              <a:buSzPct val="71000"/>
              <a:buNone/>
            </a:pPr>
            <a:r>
              <a:rPr lang="es-ES_tradnl" dirty="0" smtClean="0"/>
              <a:t>Fue el </a:t>
            </a:r>
            <a:r>
              <a:rPr lang="es-ES_tradnl" dirty="0" smtClean="0">
                <a:sym typeface="Wingdings 3"/>
              </a:rPr>
              <a:t></a:t>
            </a:r>
            <a:r>
              <a:rPr lang="es-ES_tradnl" dirty="0" smtClean="0">
                <a:hlinkClick r:id="rId2" action="ppaction://hlinkpres?slideindex=1&amp;slidetitle="/>
              </a:rPr>
              <a:t>APÓSTOL</a:t>
            </a:r>
            <a:r>
              <a:rPr lang="es-ES_tradnl" dirty="0" smtClean="0"/>
              <a:t> Pedro quien llamó a una obediencia sólo relativa frente al Estado: «Hay que obedecer a Dios antes que a los hombres» (</a:t>
            </a:r>
            <a:r>
              <a:rPr lang="es-ES_tradnl" dirty="0" err="1" smtClean="0"/>
              <a:t>Hch</a:t>
            </a:r>
            <a:r>
              <a:rPr lang="es-ES_tradnl" dirty="0" smtClean="0"/>
              <a:t> 5,29). Si, por ejemplo, un Estado impone regulaciones racistas, sexistas o que destruyen la vida, un cristiano está obligado en conciencia a rechazar la obediencia, a negarse a participar y a oponer resistencia. </a:t>
            </a:r>
            <a:r>
              <a:rPr lang="es-ES_tradnl" dirty="0" smtClean="0">
                <a:sym typeface="Wingdings 3"/>
              </a:rPr>
              <a:t></a:t>
            </a:r>
            <a:r>
              <a:rPr lang="es-ES_tradnl" dirty="0" smtClean="0"/>
              <a:t> </a:t>
            </a:r>
            <a:r>
              <a:rPr lang="es-ES_tradnl" dirty="0" smtClean="0">
                <a:hlinkClick r:id="rId3" action="ppaction://hlinksldjump"/>
              </a:rPr>
              <a:t>379</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382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Quinto mandamiento: No matarás</a:t>
            </a:r>
            <a:endParaRPr lang="es-ES" sz="2600" dirty="0"/>
          </a:p>
        </p:txBody>
      </p:sp>
      <p:sp>
        <p:nvSpPr>
          <p:cNvPr id="3" name="2 Marcador de contenido"/>
          <p:cNvSpPr>
            <a:spLocks noGrp="1"/>
          </p:cNvSpPr>
          <p:nvPr>
            <p:ph sz="quarter" idx="1"/>
          </p:nvPr>
        </p:nvSpPr>
        <p:spPr>
          <a:xfrm>
            <a:off x="395536" y="1340768"/>
            <a:ext cx="7643192" cy="5040560"/>
          </a:xfrm>
          <a:solidFill>
            <a:srgbClr val="FFFF78"/>
          </a:solidFill>
        </p:spPr>
        <p:txBody>
          <a:bodyPr>
            <a:normAutofit/>
          </a:bodyPr>
          <a:lstStyle/>
          <a:p>
            <a:pPr marL="457200" indent="-457200">
              <a:buFont typeface="+mj-lt"/>
              <a:buAutoNum type="arabicPeriod" startAt="378"/>
            </a:pPr>
            <a:r>
              <a:rPr lang="es-ES_tradnl" i="1" dirty="0" smtClean="0"/>
              <a:t>¿Por qué no se puede disponer de la propia vida ni de la de los demás?</a:t>
            </a:r>
          </a:p>
          <a:p>
            <a:pPr marL="421200" indent="0">
              <a:buSzPct val="71000"/>
              <a:buNone/>
            </a:pPr>
            <a:r>
              <a:rPr lang="es-ES_tradnl" b="1" dirty="0" smtClean="0"/>
              <a:t>Sólo Dios es señor de la vida y de la muerte. Excepto en caso de legítima defensa o de auxilio necesario nadie puede matar a una persona. [2258-2262, 2318-2320]</a:t>
            </a:r>
          </a:p>
          <a:p>
            <a:pPr marL="421200" indent="0">
              <a:buSzPct val="71000"/>
              <a:buNone/>
            </a:pPr>
            <a:r>
              <a:rPr lang="es-ES_tradnl" dirty="0" smtClean="0"/>
              <a:t>Atentar contra la vida es un crimen ante Dios. La vida humana es sagrada, es decir, pertenece a Dios, es su propiedad. Incluso nuestra propia vida únicamente nos está confiada. Dios mismo nos ha dado la vida; sólo él puede tomarla de nuevo. En el libro del Éxodo se dice literalmente: «No matarás» (</a:t>
            </a:r>
            <a:r>
              <a:rPr lang="es-ES_tradnl" dirty="0" err="1" smtClean="0"/>
              <a:t>Éx</a:t>
            </a:r>
            <a:r>
              <a:rPr lang="es-ES_tradnl" dirty="0" smtClean="0"/>
              <a:t> 20,13).</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383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Quinto mandamiento: No matarás</a:t>
            </a:r>
            <a:endParaRPr lang="es-ES" sz="2600" dirty="0"/>
          </a:p>
        </p:txBody>
      </p:sp>
      <p:sp>
        <p:nvSpPr>
          <p:cNvPr id="3" name="2 Marcador de contenido"/>
          <p:cNvSpPr>
            <a:spLocks noGrp="1"/>
          </p:cNvSpPr>
          <p:nvPr>
            <p:ph sz="quarter" idx="1"/>
          </p:nvPr>
        </p:nvSpPr>
        <p:spPr>
          <a:xfrm>
            <a:off x="395536" y="1340768"/>
            <a:ext cx="7643192" cy="5112568"/>
          </a:xfrm>
          <a:solidFill>
            <a:srgbClr val="FFFF78"/>
          </a:solidFill>
        </p:spPr>
        <p:txBody>
          <a:bodyPr>
            <a:normAutofit fontScale="85000" lnSpcReduction="20000"/>
          </a:bodyPr>
          <a:lstStyle/>
          <a:p>
            <a:pPr marL="457200" indent="-457200">
              <a:buFont typeface="+mj-lt"/>
              <a:buAutoNum type="arabicPeriod" startAt="379"/>
            </a:pPr>
            <a:r>
              <a:rPr lang="es-ES_tradnl" i="1" dirty="0" smtClean="0"/>
              <a:t>¿Qué acciones están prohibidas por el precepto de no matar?</a:t>
            </a:r>
          </a:p>
          <a:p>
            <a:pPr marL="421200" indent="0">
              <a:buSzPct val="71000"/>
              <a:buNone/>
            </a:pPr>
            <a:r>
              <a:rPr lang="es-ES_tradnl" b="1" dirty="0" smtClean="0"/>
              <a:t>Están prohibidos el asesinato y la cooperación en el mismo. Está prohibido el asesinato en la guerra. Está prohibido el aborto de un ser humano desde su concepción. Están prohibidos el suicidio, la automutilación y la autodestrucción. También está prohibida la eutanasia, es decir, poner fin a la vida de personas disminuidas, enfermas o moribundas. [2268-2283,2322-2325]</a:t>
            </a:r>
          </a:p>
          <a:p>
            <a:pPr marL="421200" indent="0">
              <a:buSzPct val="71000"/>
              <a:buNone/>
            </a:pPr>
            <a:r>
              <a:rPr lang="es-ES_tradnl" dirty="0" smtClean="0"/>
              <a:t>Hoy se infringe a menudo la prohibición de matar por motivos aparentemente humanos. Pero ni la eutanasia ni el aborto son soluciones humanas. Por eso la postura de la Iglesia ante estas cuestiones es de una claridad meridiana. Todo aquel que procure un aborto, ejecutándolo directamente o prestando su colaboración necesaria, si el aborto se produce, está automáticamente excomulgado. Cuando se suicida una persona mentalmente enferma, su responsabilidad está no pocas veces disminuida y con mucha frecuencia totalmente anulada. </a:t>
            </a:r>
            <a:r>
              <a:rPr lang="es-ES_tradnl" dirty="0" smtClean="0">
                <a:sym typeface="Wingdings 3"/>
              </a:rPr>
              <a:t></a:t>
            </a:r>
            <a:r>
              <a:rPr lang="es-ES_tradnl" dirty="0" smtClean="0"/>
              <a:t> </a:t>
            </a:r>
            <a:r>
              <a:rPr lang="es-ES_tradnl" dirty="0" smtClean="0">
                <a:hlinkClick r:id="rId2" action="ppaction://hlinksldjump"/>
              </a:rPr>
              <a:t>288</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384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Quinto mandamiento: No matarás</a:t>
            </a:r>
            <a:endParaRPr lang="es-ES" sz="2600" dirty="0"/>
          </a:p>
        </p:txBody>
      </p:sp>
      <p:sp>
        <p:nvSpPr>
          <p:cNvPr id="3" name="2 Marcador de contenido"/>
          <p:cNvSpPr>
            <a:spLocks noGrp="1"/>
          </p:cNvSpPr>
          <p:nvPr>
            <p:ph sz="quarter" idx="1"/>
          </p:nvPr>
        </p:nvSpPr>
        <p:spPr>
          <a:xfrm>
            <a:off x="395536" y="1340768"/>
            <a:ext cx="7643192" cy="4752528"/>
          </a:xfrm>
          <a:solidFill>
            <a:srgbClr val="FFFF78"/>
          </a:solidFill>
        </p:spPr>
        <p:txBody>
          <a:bodyPr>
            <a:normAutofit/>
          </a:bodyPr>
          <a:lstStyle/>
          <a:p>
            <a:pPr marL="457200" indent="-457200">
              <a:buFont typeface="+mj-lt"/>
              <a:buAutoNum type="arabicPeriod" startAt="380"/>
            </a:pPr>
            <a:r>
              <a:rPr lang="es-ES_tradnl" i="1" dirty="0" smtClean="0"/>
              <a:t>¿Por qué, sin embargo, se debe aceptar la muerte del otro en el caso de legítima defensa?</a:t>
            </a:r>
          </a:p>
          <a:p>
            <a:pPr marL="421200" indent="0">
              <a:buSzPct val="71000"/>
              <a:buNone/>
            </a:pPr>
            <a:r>
              <a:rPr lang="es-ES_tradnl" b="1" dirty="0" smtClean="0"/>
              <a:t>Quien ataca la vida de otros puede y debe ser frenado, en caso necesario mediante la muerte del agresor. [2263-2265,2321]</a:t>
            </a:r>
          </a:p>
          <a:p>
            <a:pPr marL="421200" indent="0">
              <a:buSzPct val="71000"/>
              <a:buNone/>
            </a:pPr>
            <a:r>
              <a:rPr lang="es-ES_tradnl" dirty="0" smtClean="0"/>
              <a:t>La legítima defensa no es sólo un derecho; puede ser incluso un deber grave para quien es responsable de la vida de otros. No obstante, las medidas de legítima defensa no deben recurrir a medios abusivos ni ser desproporcionadamente violentas.</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385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Quinto mandamiento: No matarás</a:t>
            </a:r>
            <a:endParaRPr lang="es-ES" sz="2600" dirty="0"/>
          </a:p>
        </p:txBody>
      </p:sp>
      <p:sp>
        <p:nvSpPr>
          <p:cNvPr id="3" name="2 Marcador de contenido"/>
          <p:cNvSpPr>
            <a:spLocks noGrp="1"/>
          </p:cNvSpPr>
          <p:nvPr>
            <p:ph sz="quarter" idx="1"/>
          </p:nvPr>
        </p:nvSpPr>
        <p:spPr>
          <a:xfrm>
            <a:off x="395536" y="1340768"/>
            <a:ext cx="7643192" cy="5112568"/>
          </a:xfrm>
          <a:solidFill>
            <a:srgbClr val="FFFF78"/>
          </a:solidFill>
        </p:spPr>
        <p:txBody>
          <a:bodyPr>
            <a:normAutofit fontScale="92500" lnSpcReduction="10000"/>
          </a:bodyPr>
          <a:lstStyle/>
          <a:p>
            <a:pPr marL="457200" indent="-457200">
              <a:buFont typeface="+mj-lt"/>
              <a:buAutoNum type="arabicPeriod" startAt="381"/>
            </a:pPr>
            <a:r>
              <a:rPr lang="es-ES_tradnl" i="1" dirty="0" smtClean="0"/>
              <a:t>¿Por qué se opone la Iglesia a la pena de muerte?</a:t>
            </a:r>
          </a:p>
          <a:p>
            <a:pPr marL="421200" indent="0">
              <a:buSzPct val="71000"/>
              <a:buNone/>
            </a:pPr>
            <a:r>
              <a:rPr lang="es-ES_tradnl" b="1" dirty="0" smtClean="0"/>
              <a:t>La Iglesia es contraria a la pena de muerte porque es «tan cruel como innecesaria» (beato Juan Pablo 11, St. Louis, 27.01.1999). [2266-2267]</a:t>
            </a:r>
          </a:p>
          <a:p>
            <a:pPr marL="421200" indent="0">
              <a:buSzPct val="71000"/>
              <a:buNone/>
            </a:pPr>
            <a:r>
              <a:rPr lang="es-ES_tradnl" dirty="0" smtClean="0"/>
              <a:t>Todo Estado de derecho tiene por principio también el deber de castigar proporcionadamente. En la encíclica </a:t>
            </a:r>
            <a:r>
              <a:rPr lang="es-ES_tradnl" i="1" dirty="0" err="1" smtClean="0"/>
              <a:t>Evangelium</a:t>
            </a:r>
            <a:r>
              <a:rPr lang="es-ES_tradnl" i="1" dirty="0" smtClean="0"/>
              <a:t> Vitae </a:t>
            </a:r>
            <a:r>
              <a:rPr lang="es-ES_tradnl" dirty="0" smtClean="0"/>
              <a:t>(1995) el Papa no dice ciertamente que la aplicación de la pena de muerte sea en todos los casos una pena inaceptable y desproporcionada. Quitar la vida a un criminal es una medida extrema, a la que un Estado sólo debe recurrir en «casos de absoluta necesidad». Esta necesidad se da cuando la sociedad humana no se puede defender más que con la muerte del reo. Pero estos casos, dice beato Juan Pablo II, «son ya muy raros, por no decir prácticamente inexistentes».</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386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Quinto mandamiento: No matarás</a:t>
            </a:r>
            <a:endParaRPr lang="es-ES" sz="2600" dirty="0"/>
          </a:p>
        </p:txBody>
      </p:sp>
      <p:sp>
        <p:nvSpPr>
          <p:cNvPr id="3" name="2 Marcador de contenido"/>
          <p:cNvSpPr>
            <a:spLocks noGrp="1"/>
          </p:cNvSpPr>
          <p:nvPr>
            <p:ph sz="quarter" idx="1"/>
          </p:nvPr>
        </p:nvSpPr>
        <p:spPr>
          <a:xfrm>
            <a:off x="395536" y="1340768"/>
            <a:ext cx="7643192" cy="4968552"/>
          </a:xfrm>
          <a:solidFill>
            <a:srgbClr val="FFFF78"/>
          </a:solidFill>
        </p:spPr>
        <p:txBody>
          <a:bodyPr>
            <a:normAutofit fontScale="70000" lnSpcReduction="20000"/>
          </a:bodyPr>
          <a:lstStyle/>
          <a:p>
            <a:pPr marL="457200" indent="-457200">
              <a:buFont typeface="+mj-lt"/>
              <a:buAutoNum type="arabicPeriod" startAt="382"/>
            </a:pPr>
            <a:r>
              <a:rPr lang="es-ES_tradnl" i="1" dirty="0" smtClean="0"/>
              <a:t>¿Está permitida la eutanasia?</a:t>
            </a:r>
          </a:p>
          <a:p>
            <a:pPr marL="421200" indent="0">
              <a:buSzPct val="71000"/>
              <a:buNone/>
            </a:pPr>
            <a:r>
              <a:rPr lang="es-ES_tradnl" b="1" dirty="0" smtClean="0"/>
              <a:t>La eutanasia en sentido propio, es decir, toda acción u omisión que por su naturaleza y en la intención causa la muerte con el fin de eliminar cualquier dolor, constituye siempre un homicidio, gravemente contrario a la ley de Dios. [2277-2279]</a:t>
            </a:r>
          </a:p>
          <a:p>
            <a:pPr marL="421200" indent="0">
              <a:buSzPct val="71000"/>
              <a:buNone/>
            </a:pPr>
            <a:r>
              <a:rPr lang="es-ES_tradnl" dirty="0" smtClean="0"/>
              <a:t>En cambio, no son eutanasia propiamente dicha y, por tanto, son moralmente aceptables la administración adecuada de calmantes (aunque ello tenga como consecuencia el acortamiento de la vida) o la renuncia a terapias desproporcionadas (al llamado encarnizamiento terapéutico), que retrasan forzadamente la muerte a costa del sufrimiento del moribundo y de sus familiares. La muerte no debe ser causada, pero tampoco absurdamente retrasada. Aunque la muerte se considere inminente, los cuidados ordinarios debidos a una persona enferma no pueden ser legítimamente interrumpidos. La legalización de la eutanasia es inaceptable no sólo porque supondría la legitimación de un grave mal moral, sino porque crearía una intolerable presión social sobre los ancianos, discapacitados o incapacitados y todos aquellos cuyas vidas pudieran ser consideradas por alguien como de «baja calidad» y/o como una carga social. Los cuidados paliativos constituyen una forma privilegiada de la caridad desinteresada. Por eso, deben ser promovidos. </a:t>
            </a:r>
            <a:r>
              <a:rPr lang="es-ES_tradnl" dirty="0" smtClean="0">
                <a:sym typeface="Wingdings 3"/>
              </a:rPr>
              <a:t></a:t>
            </a:r>
            <a:r>
              <a:rPr lang="es-ES_tradnl" dirty="0" smtClean="0"/>
              <a:t> </a:t>
            </a:r>
            <a:r>
              <a:rPr lang="es-ES_tradnl" dirty="0" smtClean="0">
                <a:hlinkClick r:id="rId2" action="ppaction://hlinksldjump"/>
              </a:rPr>
              <a:t>393</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387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Quinto mandamiento: No matarás</a:t>
            </a:r>
            <a:endParaRPr lang="es-ES" sz="2600" dirty="0"/>
          </a:p>
        </p:txBody>
      </p:sp>
      <p:sp>
        <p:nvSpPr>
          <p:cNvPr id="3" name="2 Marcador de contenido"/>
          <p:cNvSpPr>
            <a:spLocks noGrp="1"/>
          </p:cNvSpPr>
          <p:nvPr>
            <p:ph sz="quarter" idx="1"/>
          </p:nvPr>
        </p:nvSpPr>
        <p:spPr>
          <a:xfrm>
            <a:off x="395536" y="1340768"/>
            <a:ext cx="7643192" cy="4968552"/>
          </a:xfrm>
          <a:solidFill>
            <a:srgbClr val="FFFF78"/>
          </a:solidFill>
        </p:spPr>
        <p:txBody>
          <a:bodyPr>
            <a:normAutofit fontScale="77500" lnSpcReduction="20000"/>
          </a:bodyPr>
          <a:lstStyle/>
          <a:p>
            <a:pPr marL="457200" indent="-457200">
              <a:buFont typeface="+mj-lt"/>
              <a:buAutoNum type="arabicPeriod" startAt="383"/>
            </a:pPr>
            <a:r>
              <a:rPr lang="es-ES_tradnl" i="1" dirty="0" smtClean="0"/>
              <a:t>¿Por qué no es aceptable el aborto en ninguna fase del desarrollo del embrión?</a:t>
            </a:r>
          </a:p>
          <a:p>
            <a:pPr marL="421200" indent="0">
              <a:buSzPct val="71000"/>
              <a:buNone/>
            </a:pPr>
            <a:r>
              <a:rPr lang="es-ES_tradnl" b="1" dirty="0" smtClean="0"/>
              <a:t>La vida donada por Dios es propiedad directa de Dios; es sagrada desde el primer momento y escapa a toda intervención humana. «Antes de formarte en el vientre, te elegí; antes de que salieses del seno materno, te consagré» (</a:t>
            </a:r>
            <a:r>
              <a:rPr lang="es-ES_tradnl" b="1" dirty="0" err="1" smtClean="0"/>
              <a:t>Jer</a:t>
            </a:r>
            <a:r>
              <a:rPr lang="es-ES_tradnl" b="1" dirty="0" smtClean="0"/>
              <a:t> 1,5). [2270-2274, 2322]</a:t>
            </a:r>
          </a:p>
          <a:p>
            <a:pPr marL="421200" indent="0">
              <a:buSzPct val="71000"/>
              <a:buNone/>
            </a:pPr>
            <a:r>
              <a:rPr lang="es-ES_tradnl" dirty="0" smtClean="0"/>
              <a:t>Sólo Dios es señor de la vida y de la muerte. Ni siquiera «mi» vida me pertenece en exclusiva. Todo niño tiene derecho a la vida desde su concepción. Desde el principio el ser humano que va a nacer es una persona independiente, cuyo ámbito de derechos no puede ser invadido por nadie externo a él, ni el Estado, ni un médico, ni siquiera su madre. La claridad de la Iglesia en este punto no es ausencia de misericordia; más bien quiere señalar el daño irreparable que se causa al niño inocente a quien se da muerte, a sus padres y a toda la sociedad. Proteger la vida humana inocente es uno de los deberes más nobles del Estado. Si el Estado se sustrae a esta obligación, socava él mismo los cimientos del Estado de derecho. </a:t>
            </a:r>
            <a:r>
              <a:rPr lang="es-ES_tradnl" dirty="0" smtClean="0">
                <a:sym typeface="Wingdings 3"/>
              </a:rPr>
              <a:t></a:t>
            </a:r>
            <a:r>
              <a:rPr lang="es-ES_tradnl" dirty="0" smtClean="0">
                <a:hlinkClick r:id="rId2" action="ppaction://hlinksldjump"/>
              </a:rPr>
              <a:t>237</a:t>
            </a:r>
            <a:r>
              <a:rPr lang="es-ES_tradnl" dirty="0" smtClean="0"/>
              <a:t>,</a:t>
            </a:r>
            <a:r>
              <a:rPr lang="es-ES_tradnl" dirty="0" smtClean="0">
                <a:hlinkClick r:id="rId3" action="ppaction://hlinksldjump"/>
              </a:rPr>
              <a:t>379</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388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Quinto mandamiento: No matarás</a:t>
            </a:r>
            <a:endParaRPr lang="es-ES" sz="2600" dirty="0"/>
          </a:p>
        </p:txBody>
      </p:sp>
      <p:sp>
        <p:nvSpPr>
          <p:cNvPr id="3" name="2 Marcador de contenido"/>
          <p:cNvSpPr>
            <a:spLocks noGrp="1"/>
          </p:cNvSpPr>
          <p:nvPr>
            <p:ph sz="quarter" idx="1"/>
          </p:nvPr>
        </p:nvSpPr>
        <p:spPr>
          <a:xfrm>
            <a:off x="395536" y="1340768"/>
            <a:ext cx="7643192" cy="4680520"/>
          </a:xfrm>
          <a:solidFill>
            <a:srgbClr val="FFFF78"/>
          </a:solidFill>
        </p:spPr>
        <p:txBody>
          <a:bodyPr>
            <a:normAutofit/>
          </a:bodyPr>
          <a:lstStyle/>
          <a:p>
            <a:pPr marL="457200" indent="-457200">
              <a:buFont typeface="+mj-lt"/>
              <a:buAutoNum type="arabicPeriod" startAt="384"/>
            </a:pPr>
            <a:r>
              <a:rPr lang="es-ES_tradnl" i="1" dirty="0" smtClean="0"/>
              <a:t>¿Se puede abortar a un niño con minusvalías?</a:t>
            </a:r>
          </a:p>
          <a:p>
            <a:pPr marL="421200" indent="0">
              <a:buSzPct val="71000"/>
              <a:buNone/>
            </a:pPr>
            <a:r>
              <a:rPr lang="es-ES_tradnl" b="1" dirty="0" smtClean="0"/>
              <a:t>No. Abortar a un niño con minusvalías es siempre un crimen grave, incluso cuando se aduce el motivo de ahorrarle a esta persona un sufrimiento en el futuro. </a:t>
            </a:r>
            <a:r>
              <a:rPr lang="es-ES_tradnl" b="1" dirty="0" smtClean="0">
                <a:sym typeface="Wingdings 3"/>
              </a:rPr>
              <a:t></a:t>
            </a:r>
            <a:r>
              <a:rPr lang="es-ES_tradnl" b="1" dirty="0" smtClean="0"/>
              <a:t> </a:t>
            </a:r>
            <a:r>
              <a:rPr lang="es-ES_tradnl" b="1" dirty="0" smtClean="0">
                <a:hlinkClick r:id="rId2" action="ppaction://hlinksldjump"/>
              </a:rPr>
              <a:t>280</a:t>
            </a: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389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72608"/>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a:buFont typeface="+mj-lt"/>
              <a:buAutoNum type="arabicPeriod" startAt="37"/>
            </a:pPr>
            <a:r>
              <a:rPr lang="es-ES_tradnl" i="1" dirty="0" smtClean="0"/>
              <a:t>¿Por qué </a:t>
            </a:r>
            <a:r>
              <a:rPr lang="es-ES_tradnl" dirty="0" smtClean="0"/>
              <a:t>es </a:t>
            </a:r>
            <a:r>
              <a:rPr lang="es-ES_tradnl" i="1" dirty="0" smtClean="0"/>
              <a:t>Dios «Padre»?</a:t>
            </a:r>
          </a:p>
          <a:p>
            <a:pPr marL="421200" indent="0">
              <a:buNone/>
            </a:pPr>
            <a:r>
              <a:rPr lang="es-ES_tradnl" b="1" dirty="0" smtClean="0"/>
              <a:t>Veneramos a Dios como padre por el hecho de que es el Creador y cuida con amor de sus criaturas. Jesús, el Hijo de Dios, nos ha enseñado además a considerar a su Padre como nuestro Padre y a dirigirnos a él como «Padre nuestro». [238-240]</a:t>
            </a:r>
          </a:p>
          <a:p>
            <a:pPr marL="421200" indent="0">
              <a:buNone/>
            </a:pPr>
            <a:r>
              <a:rPr lang="es-ES_tradnl" dirty="0" smtClean="0"/>
              <a:t>Muchas </a:t>
            </a:r>
            <a:r>
              <a:rPr lang="es-ES_tradnl" dirty="0" smtClean="0">
                <a:sym typeface="Wingdings 3"/>
              </a:rPr>
              <a:t></a:t>
            </a:r>
            <a:r>
              <a:rPr lang="es-ES_tradnl" dirty="0" smtClean="0"/>
              <a:t> </a:t>
            </a:r>
            <a:r>
              <a:rPr lang="es-ES_tradnl" dirty="0" smtClean="0">
                <a:hlinkClick r:id="rId2" action="ppaction://hlinkpres?slideindex=1&amp;slidetitle="/>
              </a:rPr>
              <a:t>RELIGIONES</a:t>
            </a:r>
            <a:r>
              <a:rPr lang="es-ES_tradnl" dirty="0" smtClean="0"/>
              <a:t> anteriores al cristianismo conocen ya el trato a Dios como «Padre». Ya antes de Jesús se hablaba en Israel de Dios como el Padre (</a:t>
            </a:r>
            <a:r>
              <a:rPr lang="es-ES_tradnl" dirty="0" err="1" smtClean="0"/>
              <a:t>Dt</a:t>
            </a:r>
            <a:r>
              <a:rPr lang="es-ES_tradnl" dirty="0" smtClean="0"/>
              <a:t> 32,6; Mal 2,10) y se sabía que es también como una madre (</a:t>
            </a:r>
            <a:r>
              <a:rPr lang="es-ES_tradnl" dirty="0" err="1" smtClean="0"/>
              <a:t>Is</a:t>
            </a:r>
            <a:r>
              <a:rPr lang="es-ES_tradnl" dirty="0" smtClean="0"/>
              <a:t> 66,13). El padre y la madre son en la experiencia humana la representación del origen y la autoridad, de aquello que protege y sostiene. Jesús nos muestra de qué modo es Dios realmente Padre: «Quien me ha visto a mí, ha visto al Padre» (</a:t>
            </a:r>
            <a:r>
              <a:rPr lang="es-ES_tradnl" dirty="0" err="1" smtClean="0"/>
              <a:t>Jn</a:t>
            </a:r>
            <a:r>
              <a:rPr lang="es-ES_tradnl" dirty="0" smtClean="0"/>
              <a:t> 14,9). En la parábola del hijo pródigo, Jesús responde al deseo más hondo que el ser humano tiene de un Padre misericordioso. </a:t>
            </a:r>
            <a:r>
              <a:rPr lang="es-ES_tradnl" dirty="0" smtClean="0">
                <a:sym typeface="Wingdings 3"/>
              </a:rPr>
              <a:t></a:t>
            </a:r>
            <a:r>
              <a:rPr lang="es-ES_tradnl" dirty="0" smtClean="0">
                <a:hlinkClick r:id="rId3" action="ppaction://hlinksldjump"/>
              </a:rPr>
              <a:t>511</a:t>
            </a:r>
            <a:r>
              <a:rPr lang="es-ES_tradnl" dirty="0" smtClean="0"/>
              <a:t>-</a:t>
            </a:r>
            <a:r>
              <a:rPr lang="es-ES_tradnl" dirty="0" smtClean="0">
                <a:hlinkClick r:id="rId4" action="ppaction://hlinksldjump"/>
              </a:rPr>
              <a:t>527</a:t>
            </a:r>
            <a:endParaRPr lang="es-ES_tradnl" i="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39</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Quinto mandamiento: No matarás</a:t>
            </a:r>
            <a:endParaRPr lang="es-ES" sz="2600" dirty="0"/>
          </a:p>
        </p:txBody>
      </p:sp>
      <p:sp>
        <p:nvSpPr>
          <p:cNvPr id="3" name="2 Marcador de contenido"/>
          <p:cNvSpPr>
            <a:spLocks noGrp="1"/>
          </p:cNvSpPr>
          <p:nvPr>
            <p:ph sz="quarter" idx="1"/>
          </p:nvPr>
        </p:nvSpPr>
        <p:spPr>
          <a:xfrm>
            <a:off x="395536" y="1340768"/>
            <a:ext cx="7643192" cy="5112568"/>
          </a:xfrm>
          <a:solidFill>
            <a:srgbClr val="FFFF78"/>
          </a:solidFill>
        </p:spPr>
        <p:txBody>
          <a:bodyPr>
            <a:normAutofit fontScale="92500" lnSpcReduction="20000"/>
          </a:bodyPr>
          <a:lstStyle/>
          <a:p>
            <a:pPr marL="457200" indent="-457200">
              <a:buFont typeface="+mj-lt"/>
              <a:buAutoNum type="arabicPeriod" startAt="385"/>
            </a:pPr>
            <a:r>
              <a:rPr lang="es-ES_tradnl" i="1" dirty="0" smtClean="0"/>
              <a:t>¿Se puede investigar con embriones vivos o con células madre embrionarias?</a:t>
            </a:r>
          </a:p>
          <a:p>
            <a:pPr marL="421200" indent="0">
              <a:buSzPct val="71000"/>
              <a:buNone/>
            </a:pPr>
            <a:r>
              <a:rPr lang="es-ES_tradnl" b="1" dirty="0" smtClean="0"/>
              <a:t>No. Los embriones son seres humanos, porque la vida humana comienza con la unión del espermatozoide y el óvulo. [2275, 2323]</a:t>
            </a:r>
          </a:p>
          <a:p>
            <a:pPr marL="421200" indent="0">
              <a:buSzPct val="71000"/>
              <a:buNone/>
            </a:pPr>
            <a:r>
              <a:rPr lang="es-ES_tradnl" dirty="0" smtClean="0"/>
              <a:t>Considerar a los embriones material biológico, «producirlos» y «consumir» sus células madre para fines de investigación es absolutamente inmoral y entra dentro de la prohibición de matar. Merecen un juicio diferente las investigaciones con células madre adultas. Porque éstas no provienen de incipientes seres humanos a los que se elimina. Las intervenciones médicas sobre un embrión sólo son responsables si tienen como fin la curación, mientras se garantice en ellas la vida y el desarrollo íntegro del niño, y si el riesgo que comporta la intervención no es desproporcionadamente alto. </a:t>
            </a:r>
            <a:r>
              <a:rPr lang="es-ES_tradnl" dirty="0" smtClean="0">
                <a:sym typeface="Wingdings 3"/>
              </a:rPr>
              <a:t></a:t>
            </a:r>
            <a:r>
              <a:rPr lang="es-ES_tradnl" dirty="0" smtClean="0"/>
              <a:t> </a:t>
            </a:r>
            <a:r>
              <a:rPr lang="es-ES_tradnl" dirty="0" smtClean="0">
                <a:hlinkClick r:id="rId2" action="ppaction://hlinksldjump"/>
              </a:rPr>
              <a:t>292</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390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Quinto mandamiento: No matarás</a:t>
            </a:r>
            <a:endParaRPr lang="es-ES" sz="2600" dirty="0"/>
          </a:p>
        </p:txBody>
      </p:sp>
      <p:sp>
        <p:nvSpPr>
          <p:cNvPr id="3" name="2 Marcador de contenido"/>
          <p:cNvSpPr>
            <a:spLocks noGrp="1"/>
          </p:cNvSpPr>
          <p:nvPr>
            <p:ph sz="quarter" idx="1"/>
          </p:nvPr>
        </p:nvSpPr>
        <p:spPr>
          <a:xfrm>
            <a:off x="395536" y="1340768"/>
            <a:ext cx="7643192" cy="5112568"/>
          </a:xfrm>
          <a:solidFill>
            <a:srgbClr val="FFFF78"/>
          </a:solidFill>
        </p:spPr>
        <p:txBody>
          <a:bodyPr>
            <a:normAutofit fontScale="92500" lnSpcReduction="20000"/>
          </a:bodyPr>
          <a:lstStyle/>
          <a:p>
            <a:pPr marL="457200" indent="-457200">
              <a:buFont typeface="+mj-lt"/>
              <a:buAutoNum type="arabicPeriod" startAt="386"/>
            </a:pPr>
            <a:r>
              <a:rPr lang="es-ES_tradnl" i="1" dirty="0" smtClean="0"/>
              <a:t>¿Por qué el quinto mandamiento protege también la integridad física y psíquica de la persona?</a:t>
            </a:r>
          </a:p>
          <a:p>
            <a:pPr marL="421200" indent="0">
              <a:buSzPct val="71000"/>
              <a:buNone/>
            </a:pPr>
            <a:r>
              <a:rPr lang="es-ES_tradnl" b="1" dirty="0" smtClean="0"/>
              <a:t>El derecho a la vida y la dignidad de una persona forman una unidad; están unidas de modo inseparable. También se puede llevar a una persona a la muerte psíquica. [2284-2287, 2326]</a:t>
            </a:r>
          </a:p>
          <a:p>
            <a:pPr marL="421200" indent="0">
              <a:buSzPct val="71000"/>
              <a:buNone/>
            </a:pPr>
            <a:r>
              <a:rPr lang="es-ES_tradnl" dirty="0" smtClean="0"/>
              <a:t>El mandamiento «No matarás» (</a:t>
            </a:r>
            <a:r>
              <a:rPr lang="es-ES_tradnl" dirty="0" err="1" smtClean="0"/>
              <a:t>Éx</a:t>
            </a:r>
            <a:r>
              <a:rPr lang="es-ES_tradnl" dirty="0" smtClean="0"/>
              <a:t> 20,13) se refiere a la integridad tanto física como psíquica. Toda tentación o incitación al mal, todo recurso a la violencia, es un pecado grave, especialmente si sucede en una relación de dependencia. Es especialmente grave el delito cuando son agredidos niños por los adultos que los tienen a su cargo. Esto se refiere no sólo a los abusos sexuales, sino también a la seducción mental por parte de padres, sacerdotes, profesores o educadores, a la desviación de valores morales. etc.</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391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Quinto mandamiento: No matarás</a:t>
            </a:r>
            <a:endParaRPr lang="es-ES" sz="2600" dirty="0"/>
          </a:p>
        </p:txBody>
      </p:sp>
      <p:sp>
        <p:nvSpPr>
          <p:cNvPr id="3" name="2 Marcador de contenido"/>
          <p:cNvSpPr>
            <a:spLocks noGrp="1"/>
          </p:cNvSpPr>
          <p:nvPr>
            <p:ph sz="quarter" idx="1"/>
          </p:nvPr>
        </p:nvSpPr>
        <p:spPr>
          <a:xfrm>
            <a:off x="395536" y="1340768"/>
            <a:ext cx="7643192" cy="5184576"/>
          </a:xfrm>
          <a:solidFill>
            <a:srgbClr val="FFFF78"/>
          </a:solidFill>
        </p:spPr>
        <p:txBody>
          <a:bodyPr>
            <a:normAutofit fontScale="92500"/>
          </a:bodyPr>
          <a:lstStyle/>
          <a:p>
            <a:pPr marL="457200" indent="-457200">
              <a:buFont typeface="+mj-lt"/>
              <a:buAutoNum type="arabicPeriod" startAt="387"/>
            </a:pPr>
            <a:r>
              <a:rPr lang="es-ES_tradnl" i="1" dirty="0" smtClean="0"/>
              <a:t>¿Cómo debemos tratar nuestro cuerpo?</a:t>
            </a:r>
          </a:p>
          <a:p>
            <a:pPr marL="421200" indent="0">
              <a:buSzPct val="71000"/>
              <a:buNone/>
            </a:pPr>
            <a:r>
              <a:rPr lang="es-ES_tradnl" b="1" dirty="0" smtClean="0"/>
              <a:t>El quinto mandamiento prohíbe también el uso de la violencia contra el propio cuerpo. Jesús nos exige expresamente que nos aceptemos y amemos a nosotros mismos: «Amarás a tu prójimo como a ti mismo» (Mt 22,39).</a:t>
            </a:r>
          </a:p>
          <a:p>
            <a:pPr marL="421200" indent="0">
              <a:buSzPct val="71000"/>
              <a:buNone/>
            </a:pPr>
            <a:r>
              <a:rPr lang="es-ES_tradnl" dirty="0" smtClean="0"/>
              <a:t>Acciones autodestructivas contra el propio cuerpo («incisiones», etc.) son en la mayoría de los casos reacciones psíquicas ante experiencias de abandono y de falta de amor; por eso, en primer lugar, reclaman todo nuestro amor a estas personas. No obstante, en este marco de cariño debe quedar claro que no existe un derecho humano a destruir el propio cuerpo recibido de Dios. </a:t>
            </a:r>
            <a:r>
              <a:rPr lang="es-ES_tradnl" dirty="0" smtClean="0">
                <a:sym typeface="Wingdings 3"/>
              </a:rPr>
              <a:t></a:t>
            </a:r>
            <a:r>
              <a:rPr lang="es-ES_tradnl" dirty="0" smtClean="0">
                <a:hlinkClick r:id="rId2" action="ppaction://hlinksldjump"/>
              </a:rPr>
              <a:t>379</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392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Quinto mandamiento: No matarás</a:t>
            </a:r>
            <a:endParaRPr lang="es-ES" sz="2600" dirty="0"/>
          </a:p>
        </p:txBody>
      </p:sp>
      <p:sp>
        <p:nvSpPr>
          <p:cNvPr id="3" name="2 Marcador de contenido"/>
          <p:cNvSpPr>
            <a:spLocks noGrp="1"/>
          </p:cNvSpPr>
          <p:nvPr>
            <p:ph sz="quarter" idx="1"/>
          </p:nvPr>
        </p:nvSpPr>
        <p:spPr>
          <a:xfrm>
            <a:off x="395536" y="1340768"/>
            <a:ext cx="7643192" cy="4752528"/>
          </a:xfrm>
          <a:solidFill>
            <a:srgbClr val="FFFF78"/>
          </a:solidFill>
        </p:spPr>
        <p:txBody>
          <a:bodyPr>
            <a:normAutofit/>
          </a:bodyPr>
          <a:lstStyle/>
          <a:p>
            <a:pPr marL="457200" indent="-457200">
              <a:buFont typeface="+mj-lt"/>
              <a:buAutoNum type="arabicPeriod" startAt="388"/>
            </a:pPr>
            <a:r>
              <a:rPr lang="es-ES_tradnl" i="1" dirty="0" smtClean="0"/>
              <a:t>¿Qué importancia tiene la salud?</a:t>
            </a:r>
          </a:p>
          <a:p>
            <a:pPr marL="421200" indent="0">
              <a:buSzPct val="71000"/>
              <a:buNone/>
            </a:pPr>
            <a:r>
              <a:rPr lang="es-ES_tradnl" b="1" dirty="0" smtClean="0"/>
              <a:t>La salud es un valor importante, pero no absoluto. Debemos tratar el cuerpo recibido de Dios con agradecimiento y cuidado, pero no caer en el culto al cuerpo. [2288-2291]</a:t>
            </a:r>
          </a:p>
          <a:p>
            <a:pPr marL="421200" indent="0">
              <a:buSzPct val="71000"/>
              <a:buNone/>
            </a:pPr>
            <a:r>
              <a:rPr lang="es-ES_tradnl" dirty="0" smtClean="0"/>
              <a:t>El cuidado adecuado de la salud pertenece también a las obligaciones fundamentales del Estado, que debe crear condiciones de vida que garanticen el alimento suficiente, viviendas limpias y una asistencia médica básica.</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393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Quinto mandamiento: No matarás</a:t>
            </a:r>
            <a:endParaRPr lang="es-ES" sz="2600" dirty="0"/>
          </a:p>
        </p:txBody>
      </p:sp>
      <p:sp>
        <p:nvSpPr>
          <p:cNvPr id="3" name="2 Marcador de contenido"/>
          <p:cNvSpPr>
            <a:spLocks noGrp="1"/>
          </p:cNvSpPr>
          <p:nvPr>
            <p:ph sz="quarter" idx="1"/>
          </p:nvPr>
        </p:nvSpPr>
        <p:spPr>
          <a:xfrm>
            <a:off x="395536" y="1340768"/>
            <a:ext cx="7643192" cy="4896544"/>
          </a:xfrm>
          <a:solidFill>
            <a:srgbClr val="FFFF78"/>
          </a:solidFill>
        </p:spPr>
        <p:txBody>
          <a:bodyPr>
            <a:normAutofit fontScale="92500" lnSpcReduction="20000"/>
          </a:bodyPr>
          <a:lstStyle/>
          <a:p>
            <a:pPr marL="457200" indent="-457200">
              <a:buFont typeface="+mj-lt"/>
              <a:buAutoNum type="arabicPeriod" startAt="389"/>
            </a:pPr>
            <a:r>
              <a:rPr lang="es-ES_tradnl" i="1" dirty="0" smtClean="0"/>
              <a:t>¿Por qué es pecado tomar drogas?</a:t>
            </a:r>
          </a:p>
          <a:p>
            <a:pPr marL="421200" indent="0">
              <a:buSzPct val="71000"/>
              <a:buNone/>
            </a:pPr>
            <a:r>
              <a:rPr lang="es-ES_tradnl" b="1" dirty="0" smtClean="0"/>
              <a:t>El consumo de drogas es pecado porque es un acto de autodestrucción y por ello un atentado contra la vida que Dios nos ha dado por amor. [2290-2291]</a:t>
            </a:r>
          </a:p>
          <a:p>
            <a:pPr marL="421200" indent="0">
              <a:buSzPct val="71000"/>
              <a:buNone/>
            </a:pPr>
            <a:r>
              <a:rPr lang="es-ES_tradnl" dirty="0" smtClean="0"/>
              <a:t>Toda adicción de una persona a drogas legales (alcohol, medicamentos, tabaco) y en mayor medida a drogas ilegales es cambiar libertad por esclavitud; perjudica a la salud y a la vida del afectado y también causa graves daños al prójimo. Todo intento de perderse u olvidarse de sí mismo en éxtasis, a lo que pueden añadirse excesos en la comida y en la bebida, la sexualidad desordenada o ir a lo loco con el coche, es una pérdida de la dignidad y la libertad humanas y por ello un pecado contra Dios. Hay que diferenciar de esto el uso razonable, consciente y moderado de estimulantes. </a:t>
            </a:r>
            <a:r>
              <a:rPr lang="es-ES_tradnl" dirty="0" smtClean="0">
                <a:sym typeface="Wingdings 3"/>
              </a:rPr>
              <a:t></a:t>
            </a:r>
            <a:r>
              <a:rPr lang="es-ES_tradnl" dirty="0" smtClean="0"/>
              <a:t> </a:t>
            </a:r>
            <a:r>
              <a:rPr lang="es-ES_tradnl" dirty="0" smtClean="0">
                <a:hlinkClick r:id="rId2" action="ppaction://hlinksldjump"/>
              </a:rPr>
              <a:t>286</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394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Quinto mandamiento: No matarás</a:t>
            </a:r>
            <a:endParaRPr lang="es-ES" sz="2600" dirty="0"/>
          </a:p>
        </p:txBody>
      </p:sp>
      <p:sp>
        <p:nvSpPr>
          <p:cNvPr id="3" name="2 Marcador de contenido"/>
          <p:cNvSpPr>
            <a:spLocks noGrp="1"/>
          </p:cNvSpPr>
          <p:nvPr>
            <p:ph sz="quarter" idx="1"/>
          </p:nvPr>
        </p:nvSpPr>
        <p:spPr>
          <a:xfrm>
            <a:off x="395536" y="1340768"/>
            <a:ext cx="7643192" cy="5112568"/>
          </a:xfrm>
          <a:solidFill>
            <a:srgbClr val="FFFF78"/>
          </a:solidFill>
        </p:spPr>
        <p:txBody>
          <a:bodyPr>
            <a:normAutofit fontScale="77500" lnSpcReduction="20000"/>
          </a:bodyPr>
          <a:lstStyle/>
          <a:p>
            <a:pPr marL="457200" indent="-457200">
              <a:buFont typeface="+mj-lt"/>
              <a:buAutoNum type="arabicPeriod" startAt="390"/>
            </a:pPr>
            <a:r>
              <a:rPr lang="es-ES_tradnl" i="1" dirty="0" smtClean="0"/>
              <a:t>¿Se pueden hacer investigaciones con personas vivas?</a:t>
            </a:r>
          </a:p>
          <a:p>
            <a:pPr marL="421200" indent="0">
              <a:buSzPct val="71000"/>
              <a:buNone/>
            </a:pPr>
            <a:r>
              <a:rPr lang="es-ES_tradnl" b="1" dirty="0" smtClean="0"/>
              <a:t>Los experimentos científicos, psicológicos o médicos en personas vivas sólo están permitidos cuando los resultados que se esperan son importantes para el bienestar humano y cuando no se pueden obtener de otra manera. Pero todo esto debe llevarse a cabo con el consentimiento libre de las personas afectadas. [2292-2295]</a:t>
            </a:r>
          </a:p>
          <a:p>
            <a:pPr marL="421200" indent="0">
              <a:buSzPct val="71000"/>
              <a:buNone/>
            </a:pPr>
            <a:r>
              <a:rPr lang="es-ES_tradnl" dirty="0" smtClean="0"/>
              <a:t>Además los experimentos no deben ser desproporcionadamente arriesgados. Es un delito convertir a personas en objetos de investigación contra su voluntad. El destino de la doctora polaca </a:t>
            </a:r>
            <a:r>
              <a:rPr lang="es-ES_tradnl" dirty="0" err="1" smtClean="0"/>
              <a:t>Wanda</a:t>
            </a:r>
            <a:r>
              <a:rPr lang="es-ES_tradnl" dirty="0" smtClean="0"/>
              <a:t> </a:t>
            </a:r>
            <a:r>
              <a:rPr lang="es-ES_tradnl" dirty="0" err="1" smtClean="0"/>
              <a:t>Poltawska</a:t>
            </a:r>
            <a:r>
              <a:rPr lang="es-ES_tradnl" dirty="0" smtClean="0"/>
              <a:t>, luchadora en la resistencia y amiga personal del papa beato Juan Pablo II, nos recuerda lo que está en juego, entonces como ahora. Durante el régimen nazi, </a:t>
            </a:r>
            <a:r>
              <a:rPr lang="es-ES_tradnl" dirty="0" err="1" smtClean="0"/>
              <a:t>Wanda</a:t>
            </a:r>
            <a:r>
              <a:rPr lang="es-ES_tradnl" dirty="0" smtClean="0"/>
              <a:t> </a:t>
            </a:r>
            <a:r>
              <a:rPr lang="es-ES_tradnl" dirty="0" err="1" smtClean="0"/>
              <a:t>Poltawska</a:t>
            </a:r>
            <a:r>
              <a:rPr lang="es-ES_tradnl" dirty="0" smtClean="0"/>
              <a:t> fue víctima de los experimentos con humanos en el campo de concentración de </a:t>
            </a:r>
            <a:r>
              <a:rPr lang="es-ES_tradnl" dirty="0" err="1" smtClean="0"/>
              <a:t>Ravensbrück</a:t>
            </a:r>
            <a:r>
              <a:rPr lang="es-ES_tradnl" dirty="0" smtClean="0"/>
              <a:t>. Más tarde, la psiquiatra abogó por una renovación de la ética médica y fue uno de los miembros fundadores de la Academia Pontificia para la Vida.</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395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Quinto mandamiento: No matarás</a:t>
            </a:r>
            <a:endParaRPr lang="es-ES" sz="2600" dirty="0"/>
          </a:p>
        </p:txBody>
      </p:sp>
      <p:sp>
        <p:nvSpPr>
          <p:cNvPr id="3" name="2 Marcador de contenido"/>
          <p:cNvSpPr>
            <a:spLocks noGrp="1"/>
          </p:cNvSpPr>
          <p:nvPr>
            <p:ph sz="quarter" idx="1"/>
          </p:nvPr>
        </p:nvSpPr>
        <p:spPr>
          <a:xfrm>
            <a:off x="395536" y="1340768"/>
            <a:ext cx="7643192" cy="5040560"/>
          </a:xfrm>
          <a:solidFill>
            <a:srgbClr val="FFFF78"/>
          </a:solidFill>
        </p:spPr>
        <p:txBody>
          <a:bodyPr>
            <a:normAutofit fontScale="92500"/>
          </a:bodyPr>
          <a:lstStyle/>
          <a:p>
            <a:pPr marL="457200" indent="-457200">
              <a:buFont typeface="+mj-lt"/>
              <a:buAutoNum type="arabicPeriod" startAt="391"/>
            </a:pPr>
            <a:r>
              <a:rPr lang="es-ES_tradnl" i="1" dirty="0" smtClean="0"/>
              <a:t>¿Por qué son importantes las donaciones de órganos?</a:t>
            </a:r>
          </a:p>
          <a:p>
            <a:pPr marL="421200" indent="0">
              <a:buSzPct val="71000"/>
              <a:buNone/>
            </a:pPr>
            <a:r>
              <a:rPr lang="es-ES_tradnl" b="1" dirty="0" smtClean="0"/>
              <a:t>Las donaciones de órganos pueden prolongar la vida o aumentar la calidad de vida. Por ello son un verdadero acto de caridad con el prójimo, siempre y cuando las personas no sean obligadas a ello. [2296]</a:t>
            </a:r>
          </a:p>
          <a:p>
            <a:pPr marL="421200" indent="0">
              <a:buSzPct val="71000"/>
              <a:buNone/>
            </a:pPr>
            <a:r>
              <a:rPr lang="es-ES_tradnl" dirty="0" smtClean="0"/>
              <a:t>Debe garantizarse que el donante expresó en vida su consentimiento libre y consciente y que no se le mata con el fin de extraerle sus órganos. Existen donantes vivos, por ejemplo en el trasplante de médula ósea o en la donación de un riñón. La donación de órganos de un cadáver requiere la certificación segura de la muerte y el consentimiento en vida del donante o de su representante.</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396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Quinto mandamiento: No matarás</a:t>
            </a:r>
            <a:endParaRPr lang="es-ES" sz="2600" dirty="0"/>
          </a:p>
        </p:txBody>
      </p:sp>
      <p:sp>
        <p:nvSpPr>
          <p:cNvPr id="3" name="2 Marcador de contenido"/>
          <p:cNvSpPr>
            <a:spLocks noGrp="1"/>
          </p:cNvSpPr>
          <p:nvPr>
            <p:ph sz="quarter" idx="1"/>
          </p:nvPr>
        </p:nvSpPr>
        <p:spPr>
          <a:xfrm>
            <a:off x="395536" y="1340768"/>
            <a:ext cx="7643192" cy="5040560"/>
          </a:xfrm>
          <a:solidFill>
            <a:srgbClr val="FFFF78"/>
          </a:solidFill>
        </p:spPr>
        <p:txBody>
          <a:bodyPr>
            <a:normAutofit fontScale="92500"/>
          </a:bodyPr>
          <a:lstStyle/>
          <a:p>
            <a:pPr marL="457200" indent="-457200">
              <a:buFont typeface="+mj-lt"/>
              <a:buAutoNum type="arabicPeriod" startAt="392"/>
            </a:pPr>
            <a:r>
              <a:rPr lang="es-ES_tradnl" i="1" dirty="0" smtClean="0"/>
              <a:t>¿Cómo se atenta contra el derecho a la integridad física de la persona?</a:t>
            </a:r>
          </a:p>
          <a:p>
            <a:pPr marL="421200" indent="0">
              <a:buSzPct val="71000"/>
              <a:buNone/>
            </a:pPr>
            <a:r>
              <a:rPr lang="es-ES_tradnl" b="1" dirty="0" smtClean="0"/>
              <a:t>Se atenta contra este derecho mediante el uso de la violencia, el secuestro y la toma de rehenes, el terrorismo, la tortura, la violación, la esterilización por la fuerza, así como con la amputación y la mutilación. [2297-2298]</a:t>
            </a:r>
          </a:p>
          <a:p>
            <a:pPr marL="421200" indent="0">
              <a:buSzPct val="71000"/>
              <a:buNone/>
            </a:pPr>
            <a:r>
              <a:rPr lang="es-ES_tradnl" dirty="0" smtClean="0"/>
              <a:t>Estos atentados fundamentales contra la justicia, la caridad y la dignidad humana tampoco están justificados cuando están respaldados por la autoridad del Estado. Con la conciencia de la culpa histórica también de los cristianos, la Iglesia lucha actualmente contra todo empleo de la violencia corporal y psíquica, y especialmente contra la tortura.</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397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Quinto mandamiento: No matarás</a:t>
            </a:r>
            <a:endParaRPr lang="es-ES" sz="2600" dirty="0"/>
          </a:p>
        </p:txBody>
      </p:sp>
      <p:sp>
        <p:nvSpPr>
          <p:cNvPr id="3" name="2 Marcador de contenido"/>
          <p:cNvSpPr>
            <a:spLocks noGrp="1"/>
          </p:cNvSpPr>
          <p:nvPr>
            <p:ph sz="quarter" idx="1"/>
          </p:nvPr>
        </p:nvSpPr>
        <p:spPr>
          <a:xfrm>
            <a:off x="395536" y="1340768"/>
            <a:ext cx="7643192" cy="4608512"/>
          </a:xfrm>
          <a:solidFill>
            <a:srgbClr val="FFFF78"/>
          </a:solidFill>
        </p:spPr>
        <p:txBody>
          <a:bodyPr>
            <a:normAutofit/>
          </a:bodyPr>
          <a:lstStyle/>
          <a:p>
            <a:pPr marL="457200" indent="-457200">
              <a:buFont typeface="+mj-lt"/>
              <a:buAutoNum type="arabicPeriod" startAt="393"/>
            </a:pPr>
            <a:r>
              <a:rPr lang="es-ES_tradnl" i="1" dirty="0" smtClean="0"/>
              <a:t>¿Cómo ayudan los cristianos a un moribundo?</a:t>
            </a:r>
          </a:p>
          <a:p>
            <a:pPr marL="421200" indent="0">
              <a:buSzPct val="71000"/>
              <a:buNone/>
            </a:pPr>
            <a:r>
              <a:rPr lang="es-ES_tradnl" b="1" dirty="0" smtClean="0"/>
              <a:t>Los cristianos no dejan solo a un moribundo. Le ayudan a que, con confianza creyente, pueda morir con dignidad y en paz. Oran con él y se preocupan de que le sean administrados a su debido tiempo los </a:t>
            </a:r>
            <a:r>
              <a:rPr lang="es-ES" b="1" dirty="0" smtClean="0">
                <a:sym typeface="Wingdings 3"/>
              </a:rPr>
              <a:t></a:t>
            </a:r>
            <a:r>
              <a:rPr lang="es-ES_tradnl" b="1" dirty="0" smtClean="0">
                <a:hlinkClick r:id="rId2" action="ppaction://hlinkpres?slideindex=1&amp;slidetitle="/>
              </a:rPr>
              <a:t>SACRAMENTOS</a:t>
            </a:r>
            <a:r>
              <a:rPr lang="es-ES_tradnl" b="1" dirty="0" smtClean="0"/>
              <a:t>. [2299]</a:t>
            </a:r>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398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Quinto mandamiento: No matarás</a:t>
            </a:r>
            <a:endParaRPr lang="es-ES" sz="2600" dirty="0"/>
          </a:p>
        </p:txBody>
      </p:sp>
      <p:sp>
        <p:nvSpPr>
          <p:cNvPr id="3" name="2 Marcador de contenido"/>
          <p:cNvSpPr>
            <a:spLocks noGrp="1"/>
          </p:cNvSpPr>
          <p:nvPr>
            <p:ph sz="quarter" idx="1"/>
          </p:nvPr>
        </p:nvSpPr>
        <p:spPr>
          <a:xfrm>
            <a:off x="395536" y="1340768"/>
            <a:ext cx="7643192" cy="5112568"/>
          </a:xfrm>
          <a:solidFill>
            <a:srgbClr val="FFFF78"/>
          </a:solidFill>
        </p:spPr>
        <p:txBody>
          <a:bodyPr>
            <a:normAutofit/>
          </a:bodyPr>
          <a:lstStyle/>
          <a:p>
            <a:pPr marL="457200" indent="-457200">
              <a:buFont typeface="+mj-lt"/>
              <a:buAutoNum type="arabicPeriod" startAt="394"/>
            </a:pPr>
            <a:r>
              <a:rPr lang="es-ES_tradnl" i="1" dirty="0" smtClean="0"/>
              <a:t>¿Cómo tratan los cristianos el cuerpo de un difunto?</a:t>
            </a:r>
          </a:p>
          <a:p>
            <a:pPr marL="421200" indent="0">
              <a:buSzPct val="71000"/>
              <a:buNone/>
            </a:pPr>
            <a:r>
              <a:rPr lang="es-ES_tradnl" b="1" dirty="0" smtClean="0"/>
              <a:t>Los cristianos tratan con respeto y caridad el cuerpo de un difunto, conscientes de que Dios lo ha destinado a la resurrección de los cuerpos. [2300-2301]</a:t>
            </a:r>
          </a:p>
          <a:p>
            <a:pPr marL="421200" indent="0">
              <a:buSzPct val="71000"/>
              <a:buNone/>
            </a:pPr>
            <a:r>
              <a:rPr lang="es-ES_tradnl" dirty="0" smtClean="0"/>
              <a:t>Pertenece a la cultura cristiana de la muerte el enterrar dignamente a un difunto bajo tierra y adornar y cuidar la tumba. Hoy en día la Iglesia acepta también otras formas de enterramiento (por ejemplo la incineración), mientras no se interpreten como una muestra contra la fe en la resurrección de los muertos.</a:t>
            </a:r>
            <a:endParaRPr lang="es-ES_tradnl" b="1" dirty="0" smtClean="0"/>
          </a:p>
          <a:p>
            <a:pPr marL="421200" indent="0">
              <a:buSzPct val="7100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399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580926"/>
          </a:xfrm>
        </p:spPr>
        <p:txBody>
          <a:bodyPr>
            <a:normAutofit/>
          </a:bodyPr>
          <a:lstStyle/>
          <a:p>
            <a:r>
              <a:rPr lang="es-ES" sz="2600" dirty="0" smtClean="0"/>
              <a:t>Primera sección: ¿Por qué podemos creer?</a:t>
            </a:r>
            <a:endParaRPr lang="es-ES" sz="2600" dirty="0"/>
          </a:p>
        </p:txBody>
      </p:sp>
      <p:sp>
        <p:nvSpPr>
          <p:cNvPr id="3" name="2 Marcador de contenido"/>
          <p:cNvSpPr>
            <a:spLocks noGrp="1"/>
          </p:cNvSpPr>
          <p:nvPr>
            <p:ph sz="quarter" idx="1"/>
          </p:nvPr>
        </p:nvSpPr>
        <p:spPr>
          <a:xfrm>
            <a:off x="457200" y="836712"/>
            <a:ext cx="7467600" cy="5637240"/>
          </a:xfrm>
          <a:solidFill>
            <a:srgbClr val="FAFA78"/>
          </a:solidFill>
        </p:spPr>
        <p:txBody>
          <a:bodyPr lIns="0" tIns="0" rIns="0" bIns="0">
            <a:normAutofit/>
          </a:bodyPr>
          <a:lstStyle/>
          <a:p>
            <a:pPr marL="457200" indent="-457200">
              <a:buFont typeface="+mj-lt"/>
              <a:buAutoNum type="arabicPeriod" startAt="2"/>
            </a:pPr>
            <a:r>
              <a:rPr lang="es-ES_tradnl" dirty="0" smtClean="0"/>
              <a:t>¿</a:t>
            </a:r>
            <a:r>
              <a:rPr lang="es-ES_tradnl" i="1" dirty="0" smtClean="0"/>
              <a:t>Por qué nos creó Dios?</a:t>
            </a:r>
          </a:p>
          <a:p>
            <a:pPr marL="457200" indent="0">
              <a:buNone/>
            </a:pPr>
            <a:r>
              <a:rPr lang="es-ES_tradnl" b="1" dirty="0" smtClean="0"/>
              <a:t>Dios nos creó por un amor libre y desinteresado. [1-3]</a:t>
            </a:r>
          </a:p>
          <a:p>
            <a:pPr marL="457200" indent="0">
              <a:buNone/>
            </a:pPr>
            <a:r>
              <a:rPr lang="es-ES_tradnl" dirty="0" smtClean="0"/>
              <a:t>Cuando un hombre ama, su corazón se desborda. Le gustaría compartir su alegría con los demás. Esto le </a:t>
            </a:r>
            <a:r>
              <a:rPr lang="es-ES_tradnl" i="1" dirty="0" smtClean="0"/>
              <a:t>viene </a:t>
            </a:r>
            <a:r>
              <a:rPr lang="es-ES_tradnl" dirty="0" smtClean="0"/>
              <a:t>de su Creador. Aunque Dios es un misterio, podemos sin embargo pensar en él al modo humano y afirmar: nos ha creado a partir de un «desbordamiento» de su amor. Quería compartir su alegría infinita con nosotros, que somos criaturas de su amor.</a:t>
            </a:r>
            <a:endParaRPr lang="es-ES" dirty="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637240"/>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457200" indent="-457200">
              <a:buFont typeface="+mj-lt"/>
              <a:buAutoNum type="arabicPeriod" startAt="38"/>
            </a:pPr>
            <a:r>
              <a:rPr lang="es-ES_tradnl" i="1" dirty="0" smtClean="0"/>
              <a:t>¿Quién </a:t>
            </a:r>
            <a:r>
              <a:rPr lang="es-ES_tradnl" dirty="0" smtClean="0"/>
              <a:t>es </a:t>
            </a:r>
            <a:r>
              <a:rPr lang="es-ES_tradnl" i="1" dirty="0" smtClean="0"/>
              <a:t>el «Espíritu Santo»?</a:t>
            </a:r>
          </a:p>
          <a:p>
            <a:pPr marL="421200" indent="0">
              <a:buNone/>
            </a:pPr>
            <a:r>
              <a:rPr lang="es-ES_tradnl" b="1" dirty="0" smtClean="0"/>
              <a:t>El Espíritu Santo es la tercera persona de la Santísima Trinidad (</a:t>
            </a:r>
            <a:r>
              <a:rPr lang="es-ES_tradnl" b="1" dirty="0" smtClean="0">
                <a:sym typeface="Wingdings 3"/>
              </a:rPr>
              <a:t></a:t>
            </a:r>
            <a:r>
              <a:rPr lang="es-ES_tradnl" b="1" dirty="0" smtClean="0">
                <a:hlinkClick r:id="rId2" action="ppaction://hlinkpres?slideindex=1&amp;slidetitle="/>
              </a:rPr>
              <a:t>TRINIDAD</a:t>
            </a:r>
            <a:r>
              <a:rPr lang="es-ES_tradnl" b="1" dirty="0" smtClean="0"/>
              <a:t>) y de la misma naturaleza divina del Padre y del Hijo. [243-248,263-264]</a:t>
            </a:r>
          </a:p>
          <a:p>
            <a:pPr marL="421200" indent="0">
              <a:buNone/>
            </a:pPr>
            <a:r>
              <a:rPr lang="es-ES_tradnl" dirty="0" smtClean="0"/>
              <a:t>Cuando descubrimos la realidad de Dios </a:t>
            </a:r>
            <a:r>
              <a:rPr lang="es-ES_tradnl" i="1" dirty="0" smtClean="0"/>
              <a:t>en nosotros, </a:t>
            </a:r>
            <a:r>
              <a:rPr lang="es-ES_tradnl" dirty="0" smtClean="0"/>
              <a:t>entramos en contacto con la acción del Espíritu Santo. Dios «envió a nuestros corazones el Espíritu de su Hijo» (</a:t>
            </a:r>
            <a:r>
              <a:rPr lang="es-ES_tradnl" dirty="0" err="1" smtClean="0"/>
              <a:t>Gál</a:t>
            </a:r>
            <a:r>
              <a:rPr lang="es-ES_tradnl" dirty="0" smtClean="0"/>
              <a:t> 4,6), para que nos llene completamente. En el Espíritu Santo el cristiano encuentra una alegría profunda, la paz interior y la libertad. «Pues no habéis recibido un espíritu de esclavitud para recaer en el temor, sino que habéis recibido un Espíritu de hijos de adopción, en el que clamamos: ¡</a:t>
            </a:r>
            <a:r>
              <a:rPr lang="es-ES_tradnl" dirty="0" err="1" smtClean="0"/>
              <a:t>Abbá</a:t>
            </a:r>
            <a:r>
              <a:rPr lang="es-ES_tradnl" dirty="0" smtClean="0"/>
              <a:t>, Padre!» (</a:t>
            </a:r>
            <a:r>
              <a:rPr lang="es-ES_tradnl" dirty="0" err="1" smtClean="0"/>
              <a:t>Rom</a:t>
            </a:r>
            <a:r>
              <a:rPr lang="es-ES_tradnl" dirty="0" smtClean="0"/>
              <a:t> 8,15b). En el Espíritu Santo, que hemos recibido en el Bautismo y la </a:t>
            </a:r>
            <a:r>
              <a:rPr lang="es-ES_tradnl" dirty="0" smtClean="0">
                <a:sym typeface="Wingdings 3"/>
              </a:rPr>
              <a:t></a:t>
            </a:r>
            <a:r>
              <a:rPr lang="es-ES_tradnl" dirty="0" smtClean="0"/>
              <a:t> </a:t>
            </a:r>
            <a:r>
              <a:rPr lang="es-ES_tradnl" dirty="0" smtClean="0">
                <a:hlinkClick r:id="rId2" action="ppaction://hlinkpres?slideindex=1&amp;slidetitle="/>
              </a:rPr>
              <a:t>CONFIRMACIÓN</a:t>
            </a:r>
            <a:r>
              <a:rPr lang="es-ES_tradnl" dirty="0" smtClean="0"/>
              <a:t> podemos llamar a Dios «Padre». </a:t>
            </a:r>
            <a:r>
              <a:rPr lang="es-ES_tradnl" dirty="0" smtClean="0">
                <a:sym typeface="Wingdings 3"/>
              </a:rPr>
              <a:t></a:t>
            </a:r>
            <a:r>
              <a:rPr lang="es-ES_tradnl" dirty="0" smtClean="0">
                <a:hlinkClick r:id="rId3" action="ppaction://hlinksldjump"/>
              </a:rPr>
              <a:t>113</a:t>
            </a:r>
            <a:r>
              <a:rPr lang="es-ES_tradnl" dirty="0" smtClean="0"/>
              <a:t>-</a:t>
            </a:r>
            <a:r>
              <a:rPr lang="es-ES_tradnl" dirty="0" smtClean="0">
                <a:hlinkClick r:id="rId4" action="ppaction://hlinksldjump"/>
              </a:rPr>
              <a:t>120</a:t>
            </a:r>
            <a:r>
              <a:rPr lang="es-ES_tradnl" dirty="0" smtClean="0"/>
              <a:t>, </a:t>
            </a:r>
            <a:r>
              <a:rPr lang="es-ES_tradnl" dirty="0" smtClean="0">
                <a:hlinkClick r:id="rId5" action="ppaction://hlinksldjump"/>
              </a:rPr>
              <a:t>203</a:t>
            </a:r>
            <a:r>
              <a:rPr lang="es-ES_tradnl" dirty="0" smtClean="0"/>
              <a:t>-</a:t>
            </a:r>
            <a:r>
              <a:rPr lang="es-ES_tradnl" dirty="0" smtClean="0">
                <a:hlinkClick r:id="rId6" action="ppaction://hlinksldjump"/>
              </a:rPr>
              <a:t>206</a:t>
            </a:r>
            <a:r>
              <a:rPr lang="es-ES_tradnl" dirty="0" smtClean="0"/>
              <a:t>, </a:t>
            </a:r>
            <a:r>
              <a:rPr lang="es-ES_tradnl" dirty="0" smtClean="0">
                <a:hlinkClick r:id="rId7" action="ppaction://hlinksldjump"/>
              </a:rPr>
              <a:t>310</a:t>
            </a:r>
            <a:r>
              <a:rPr lang="es-ES_tradnl" dirty="0" smtClean="0"/>
              <a:t>-</a:t>
            </a:r>
            <a:r>
              <a:rPr lang="es-ES_tradnl" dirty="0" smtClean="0">
                <a:hlinkClick r:id="rId8" action="ppaction://hlinksldjump"/>
              </a:rPr>
              <a:t>311</a:t>
            </a:r>
            <a:endParaRPr lang="es-ES_tradnl" i="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40</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9" action="ppaction://hlinksldjump"/>
              </a:rPr>
              <a:t>I</a:t>
            </a:r>
            <a:r>
              <a:rPr lang="es-ES" sz="1400" dirty="0" smtClean="0"/>
              <a:t> (1-165), </a:t>
            </a:r>
            <a:r>
              <a:rPr lang="es-ES" sz="1400" dirty="0" smtClean="0">
                <a:hlinkClick r:id="rId10" action="ppaction://hlinksldjump"/>
              </a:rPr>
              <a:t>II</a:t>
            </a:r>
            <a:r>
              <a:rPr lang="es-ES" sz="1400" dirty="0" smtClean="0"/>
              <a:t> (166-278), </a:t>
            </a:r>
            <a:r>
              <a:rPr lang="es-ES" sz="1400" dirty="0" smtClean="0">
                <a:hlinkClick r:id="rId11" action="ppaction://hlinksldjump"/>
              </a:rPr>
              <a:t>III</a:t>
            </a:r>
            <a:r>
              <a:rPr lang="es-ES" sz="1400" dirty="0" smtClean="0"/>
              <a:t> (279-468), </a:t>
            </a:r>
            <a:r>
              <a:rPr lang="es-ES" sz="1400" dirty="0" smtClean="0">
                <a:hlinkClick r:id="rId12"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Quinto mandamiento: No matarás</a:t>
            </a:r>
            <a:endParaRPr lang="es-ES" sz="2600" dirty="0"/>
          </a:p>
        </p:txBody>
      </p:sp>
      <p:sp>
        <p:nvSpPr>
          <p:cNvPr id="3" name="2 Marcador de contenido"/>
          <p:cNvSpPr>
            <a:spLocks noGrp="1"/>
          </p:cNvSpPr>
          <p:nvPr>
            <p:ph sz="quarter" idx="1"/>
          </p:nvPr>
        </p:nvSpPr>
        <p:spPr>
          <a:xfrm>
            <a:off x="395536" y="1340768"/>
            <a:ext cx="7643192" cy="5040560"/>
          </a:xfrm>
          <a:solidFill>
            <a:srgbClr val="FFFF78"/>
          </a:solidFill>
        </p:spPr>
        <p:txBody>
          <a:bodyPr lIns="0" tIns="0" rIns="0" bIns="0">
            <a:normAutofit fontScale="92500" lnSpcReduction="20000"/>
          </a:bodyPr>
          <a:lstStyle/>
          <a:p>
            <a:pPr marL="457200" indent="-457200">
              <a:buFont typeface="+mj-lt"/>
              <a:buAutoNum type="arabicPeriod" startAt="395"/>
            </a:pPr>
            <a:r>
              <a:rPr lang="es-ES_tradnl" i="1" dirty="0" smtClean="0"/>
              <a:t>¿Qué es la paz?</a:t>
            </a:r>
          </a:p>
          <a:p>
            <a:pPr marL="421200" indent="0">
              <a:buSzPct val="71000"/>
              <a:buNone/>
            </a:pPr>
            <a:r>
              <a:rPr lang="es-ES_tradnl" b="1" dirty="0" smtClean="0"/>
              <a:t>La paz es la consecuencia de la justicia y la señal del amor hecho realidad. Donde hay paz, allí «toda criatura puede alcanzar la tranquilidad en un orden bueno» (santo Tomás de Aquino). La paz terrena es imagen de la paz de Cristo, que ha reconciliado el cielo y la tierra. [2304-2305]</a:t>
            </a:r>
          </a:p>
          <a:p>
            <a:pPr marL="421200" indent="0">
              <a:buSzPct val="71000"/>
              <a:buNone/>
            </a:pPr>
            <a:r>
              <a:rPr lang="es-ES_tradnl" dirty="0" smtClean="0"/>
              <a:t>La paz es más que la ausencia de guerra, más también que un equilibrio de fuerzas cuidadosamente sopesado («el equilibrio del miedo»). En estado de paz los hombres pueden vivir seguros con su propiedad justamente adquirida y cultivar el libre intercambio entre sí. En la paz se respeta la dignidad y el derecho de autodeterminación tanto del individuo como de los pueblos. En la paz la vida en común de los hombres se caracteriza por la solidaridad fraterna. </a:t>
            </a:r>
            <a:r>
              <a:rPr lang="es-ES_tradnl" dirty="0" smtClean="0">
                <a:sym typeface="Wingdings 3"/>
              </a:rPr>
              <a:t></a:t>
            </a:r>
            <a:r>
              <a:rPr lang="es-ES_tradnl" dirty="0" smtClean="0">
                <a:hlinkClick r:id="rId2" action="ppaction://hlinksldjump"/>
              </a:rPr>
              <a:t>66</a:t>
            </a:r>
            <a:r>
              <a:rPr lang="es-ES_tradnl" dirty="0" smtClean="0"/>
              <a:t>, </a:t>
            </a:r>
            <a:r>
              <a:rPr lang="es-ES_tradnl" dirty="0" smtClean="0">
                <a:hlinkClick r:id="rId3" action="ppaction://hlinksldjump"/>
              </a:rPr>
              <a:t>283</a:t>
            </a:r>
            <a:r>
              <a:rPr lang="es-ES_tradnl" dirty="0" smtClean="0"/>
              <a:t>-</a:t>
            </a:r>
            <a:r>
              <a:rPr lang="es-ES_tradnl" dirty="0" smtClean="0">
                <a:hlinkClick r:id="rId4" action="ppaction://hlinksldjump"/>
              </a:rPr>
              <a:t>284</a:t>
            </a:r>
            <a:r>
              <a:rPr lang="es-ES_tradnl" dirty="0" smtClean="0"/>
              <a:t>, </a:t>
            </a:r>
            <a:r>
              <a:rPr lang="es-ES_tradnl" dirty="0" smtClean="0">
                <a:hlinkClick r:id="rId5" action="ppaction://hlinksldjump"/>
              </a:rPr>
              <a:t>327</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400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6" action="ppaction://hlinksldjump"/>
              </a:rPr>
              <a:t>I</a:t>
            </a:r>
            <a:r>
              <a:rPr lang="es-ES" sz="1400" dirty="0" smtClean="0"/>
              <a:t> (1-165), </a:t>
            </a:r>
            <a:r>
              <a:rPr lang="es-ES" sz="1400" dirty="0" smtClean="0">
                <a:hlinkClick r:id="rId7" action="ppaction://hlinksldjump"/>
              </a:rPr>
              <a:t>II</a:t>
            </a:r>
            <a:r>
              <a:rPr lang="es-ES" sz="1400" dirty="0" smtClean="0"/>
              <a:t> (166-278), </a:t>
            </a:r>
            <a:r>
              <a:rPr lang="es-ES" sz="1400" dirty="0" smtClean="0">
                <a:hlinkClick r:id="rId8" action="ppaction://hlinksldjump"/>
              </a:rPr>
              <a:t>III</a:t>
            </a:r>
            <a:r>
              <a:rPr lang="es-ES" sz="1400" dirty="0" smtClean="0"/>
              <a:t> (279-468), </a:t>
            </a:r>
            <a:r>
              <a:rPr lang="es-ES" sz="1400" dirty="0" smtClean="0">
                <a:hlinkClick r:id="rId9"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Quinto mandamiento: No matarás</a:t>
            </a:r>
            <a:endParaRPr lang="es-ES" sz="2600" dirty="0"/>
          </a:p>
        </p:txBody>
      </p:sp>
      <p:sp>
        <p:nvSpPr>
          <p:cNvPr id="3" name="2 Marcador de contenido"/>
          <p:cNvSpPr>
            <a:spLocks noGrp="1"/>
          </p:cNvSpPr>
          <p:nvPr>
            <p:ph sz="quarter" idx="1"/>
          </p:nvPr>
        </p:nvSpPr>
        <p:spPr>
          <a:xfrm>
            <a:off x="395536" y="1340768"/>
            <a:ext cx="7643192" cy="5040560"/>
          </a:xfrm>
          <a:solidFill>
            <a:srgbClr val="FFFF78"/>
          </a:solidFill>
        </p:spPr>
        <p:txBody>
          <a:bodyPr>
            <a:normAutofit/>
          </a:bodyPr>
          <a:lstStyle/>
          <a:p>
            <a:pPr marL="457200" indent="-457200">
              <a:buFont typeface="+mj-lt"/>
              <a:buAutoNum type="arabicPeriod" startAt="396"/>
            </a:pPr>
            <a:r>
              <a:rPr lang="es-ES_tradnl" i="1" dirty="0" smtClean="0"/>
              <a:t>¿ Qué actitud tiene un cristiano ante la ira?</a:t>
            </a:r>
          </a:p>
          <a:p>
            <a:pPr marL="421200" indent="0">
              <a:buSzPct val="71000"/>
              <a:buNone/>
            </a:pPr>
            <a:r>
              <a:rPr lang="es-ES_tradnl" b="1" dirty="0" smtClean="0"/>
              <a:t>San Pablo dice: «Si os indignáis, no lleguéis a pecar; que el sol no se ponga sobre vuestra ira» (</a:t>
            </a:r>
            <a:r>
              <a:rPr lang="es-ES_tradnl" b="1" dirty="0" err="1" smtClean="0"/>
              <a:t>Ef</a:t>
            </a:r>
            <a:r>
              <a:rPr lang="es-ES_tradnl" b="1" dirty="0" smtClean="0"/>
              <a:t> 4,26). [2302-2304]</a:t>
            </a:r>
          </a:p>
          <a:p>
            <a:pPr marL="421200" indent="0">
              <a:buSzPct val="71000"/>
              <a:buNone/>
            </a:pPr>
            <a:r>
              <a:rPr lang="es-ES_tradnl" dirty="0" smtClean="0"/>
              <a:t>La ira o cólera es en primer lugar un afecto natural, como reacción a una injusticia experimentada. Pero cuando la cólera se convierte en odio y se desea el mal del prójimo, lo que es un sentimiento natural se convierte en una falta grave contra la caridad. Toda ira incontrolada, especialmente el deseo de venganza, está dirigida contra la paz y altera «la tranquilidad del orden».</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401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Quinto mandamiento: No matarás</a:t>
            </a:r>
            <a:endParaRPr lang="es-ES" sz="2600" dirty="0"/>
          </a:p>
        </p:txBody>
      </p:sp>
      <p:sp>
        <p:nvSpPr>
          <p:cNvPr id="3" name="2 Marcador de contenido"/>
          <p:cNvSpPr>
            <a:spLocks noGrp="1"/>
          </p:cNvSpPr>
          <p:nvPr>
            <p:ph sz="quarter" idx="1"/>
          </p:nvPr>
        </p:nvSpPr>
        <p:spPr>
          <a:xfrm>
            <a:off x="395536" y="1340768"/>
            <a:ext cx="7643192" cy="5112568"/>
          </a:xfrm>
          <a:solidFill>
            <a:srgbClr val="FFFF78"/>
          </a:solidFill>
        </p:spPr>
        <p:txBody>
          <a:bodyPr>
            <a:normAutofit fontScale="92500" lnSpcReduction="10000"/>
          </a:bodyPr>
          <a:lstStyle/>
          <a:p>
            <a:pPr marL="457200" indent="-457200">
              <a:buFont typeface="+mj-lt"/>
              <a:buAutoNum type="arabicPeriod" startAt="397"/>
            </a:pPr>
            <a:r>
              <a:rPr lang="es-ES_tradnl" i="1" dirty="0" smtClean="0"/>
              <a:t>¿Qué piensa Jesús de la no violencia?</a:t>
            </a:r>
          </a:p>
          <a:p>
            <a:pPr marL="421200" indent="0">
              <a:buSzPct val="71000"/>
              <a:buNone/>
            </a:pPr>
            <a:r>
              <a:rPr lang="es-ES_tradnl" b="1" dirty="0" smtClean="0"/>
              <a:t>La acción no violenta tiene un gran valor para Jesús; él dice a sus discípulos: «No hagáis frente al que os agravia. Al contrario, si uno te abofetea en la mejilla derecha, preséntale la otra» (Mt 5,39). [2311]</a:t>
            </a:r>
          </a:p>
          <a:p>
            <a:pPr marL="421200" indent="0">
              <a:buSzPct val="71000"/>
              <a:buNone/>
            </a:pPr>
            <a:r>
              <a:rPr lang="es-ES_tradnl" dirty="0" smtClean="0"/>
              <a:t>Jesús rechaza a Pedro, cuando quería defenderle mediante la fuerza: «Mete la espada en la vaina» (</a:t>
            </a:r>
            <a:r>
              <a:rPr lang="es-ES_tradnl" dirty="0" err="1" smtClean="0"/>
              <a:t>Jn</a:t>
            </a:r>
            <a:r>
              <a:rPr lang="es-ES_tradnl" dirty="0" smtClean="0"/>
              <a:t> 18,11). Jesús no llama al uso de las armas. Calla ante Pilatos. Su camino es ponerse en el lado de las víctimas, subir a la cruz, redimir al mundo mediante el amor y llamar bienaventurados a los que buscan la paz. Por eso la Iglesia también respeta a las personas que, por motivos de conciencia, rehúsan el empleo de las armas, pero se ponen de otro modo al servicio de la comunidad. </a:t>
            </a:r>
            <a:r>
              <a:rPr lang="es-ES_tradnl" dirty="0" smtClean="0">
                <a:sym typeface="Wingdings 3"/>
              </a:rPr>
              <a:t></a:t>
            </a:r>
            <a:r>
              <a:rPr lang="es-ES_tradnl" dirty="0" smtClean="0">
                <a:hlinkClick r:id="rId2" action="ppaction://hlinksldjump"/>
              </a:rPr>
              <a:t>283</a:t>
            </a:r>
            <a:r>
              <a:rPr lang="es-ES_tradnl" dirty="0" smtClean="0"/>
              <a:t>-</a:t>
            </a:r>
            <a:r>
              <a:rPr lang="es-ES_tradnl" dirty="0" smtClean="0">
                <a:hlinkClick r:id="rId3" action="ppaction://hlinksldjump"/>
              </a:rPr>
              <a:t>284</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402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Quinto mandamiento: No matarás</a:t>
            </a:r>
            <a:endParaRPr lang="es-ES" sz="2600" dirty="0"/>
          </a:p>
        </p:txBody>
      </p:sp>
      <p:sp>
        <p:nvSpPr>
          <p:cNvPr id="3" name="2 Marcador de contenido"/>
          <p:cNvSpPr>
            <a:spLocks noGrp="1"/>
          </p:cNvSpPr>
          <p:nvPr>
            <p:ph sz="quarter" idx="1"/>
          </p:nvPr>
        </p:nvSpPr>
        <p:spPr>
          <a:xfrm>
            <a:off x="395536" y="1340768"/>
            <a:ext cx="7643192" cy="5040560"/>
          </a:xfrm>
          <a:solidFill>
            <a:srgbClr val="FFFF78"/>
          </a:solidFill>
        </p:spPr>
        <p:txBody>
          <a:bodyPr>
            <a:normAutofit fontScale="92500" lnSpcReduction="10000"/>
          </a:bodyPr>
          <a:lstStyle/>
          <a:p>
            <a:pPr marL="457200" indent="-457200">
              <a:buFont typeface="+mj-lt"/>
              <a:buAutoNum type="arabicPeriod" startAt="398"/>
            </a:pPr>
            <a:r>
              <a:rPr lang="es-ES_tradnl" i="1" dirty="0" smtClean="0"/>
              <a:t>¿Tienen que ser pacifistas los cristianos?</a:t>
            </a:r>
          </a:p>
          <a:p>
            <a:pPr marL="421200" indent="0">
              <a:buSzPct val="71000"/>
              <a:buNone/>
            </a:pPr>
            <a:r>
              <a:rPr lang="es-ES_tradnl" b="1" dirty="0" smtClean="0"/>
              <a:t>La Iglesia lucha por la paz, pero no sostiene un pacifismo radical. Pues no se puede privar ni al individuo ni a los Estados y comunidades del derecho fundamental a la legítima defensa ni a la defensa mediante las armas. La guerra sólo se justifica moralmente como último recurso. [2308]</a:t>
            </a:r>
          </a:p>
          <a:p>
            <a:pPr marL="421200" indent="0">
              <a:buSzPct val="71000"/>
              <a:buNone/>
            </a:pPr>
            <a:r>
              <a:rPr lang="es-ES_tradnl" dirty="0" smtClean="0"/>
              <a:t>La Iglesia dice inequívocamente no a la guerra. Los cristianos deben hacer todo lo posible para evitar la guerra ya antes de su inicio: se oponen a la acumulación y al tráfico de armas; luchan contra la discriminación racial, étnica y religiosa; contribuyen a que se acabe la injusticia económica y social, y fortalecen así la paz. </a:t>
            </a:r>
            <a:r>
              <a:rPr lang="es-ES_tradnl" dirty="0" smtClean="0">
                <a:sym typeface="Wingdings 3"/>
              </a:rPr>
              <a:t></a:t>
            </a:r>
            <a:r>
              <a:rPr lang="es-ES_tradnl" dirty="0" smtClean="0"/>
              <a:t> </a:t>
            </a:r>
            <a:r>
              <a:rPr lang="es-ES_tradnl" dirty="0" smtClean="0">
                <a:hlinkClick r:id="rId2" action="ppaction://hlinksldjump"/>
              </a:rPr>
              <a:t>283</a:t>
            </a:r>
            <a:r>
              <a:rPr lang="es-ES_tradnl" dirty="0" smtClean="0"/>
              <a:t>-</a:t>
            </a:r>
            <a:r>
              <a:rPr lang="es-ES_tradnl" dirty="0" smtClean="0">
                <a:hlinkClick r:id="rId3" action="ppaction://hlinksldjump"/>
              </a:rPr>
              <a:t>284</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403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Quinto mandamiento: No matarás</a:t>
            </a:r>
            <a:endParaRPr lang="es-ES" sz="2600" dirty="0"/>
          </a:p>
        </p:txBody>
      </p:sp>
      <p:sp>
        <p:nvSpPr>
          <p:cNvPr id="3" name="2 Marcador de contenido"/>
          <p:cNvSpPr>
            <a:spLocks noGrp="1"/>
          </p:cNvSpPr>
          <p:nvPr>
            <p:ph sz="quarter" idx="1"/>
          </p:nvPr>
        </p:nvSpPr>
        <p:spPr>
          <a:xfrm>
            <a:off x="395536" y="1340768"/>
            <a:ext cx="7643192" cy="5184576"/>
          </a:xfrm>
          <a:solidFill>
            <a:srgbClr val="FFFF78"/>
          </a:solidFill>
        </p:spPr>
        <p:txBody>
          <a:bodyPr>
            <a:normAutofit lnSpcReduction="10000"/>
          </a:bodyPr>
          <a:lstStyle/>
          <a:p>
            <a:pPr marL="457200" indent="-457200">
              <a:buFont typeface="+mj-lt"/>
              <a:buAutoNum type="arabicPeriod" startAt="399"/>
            </a:pPr>
            <a:r>
              <a:rPr lang="es-ES_tradnl" i="1" dirty="0" smtClean="0"/>
              <a:t>¿Cuándo está permitido el empleo de la fuerza militar?</a:t>
            </a:r>
          </a:p>
          <a:p>
            <a:pPr marL="421200" indent="0">
              <a:buSzPct val="71000"/>
              <a:buNone/>
            </a:pPr>
            <a:r>
              <a:rPr lang="es-ES_tradnl" b="1" dirty="0" smtClean="0"/>
              <a:t>El empleo de la fuerza militar sólo es posible en caso extremo de necesidad. Para una «guerra justa» se requieren las siguientes condiciones:</a:t>
            </a:r>
          </a:p>
          <a:p>
            <a:pPr marL="421200" indent="0">
              <a:buSzPct val="71000"/>
              <a:buNone/>
            </a:pPr>
            <a:r>
              <a:rPr lang="es-ES_tradnl" b="1" dirty="0" smtClean="0"/>
              <a:t>1. Constancia cierta de la gravedad de la agresión;</a:t>
            </a:r>
          </a:p>
          <a:p>
            <a:pPr marL="421200" indent="0">
              <a:buSzPct val="71000"/>
              <a:buNone/>
            </a:pPr>
            <a:r>
              <a:rPr lang="es-ES_tradnl" b="1" dirty="0" smtClean="0"/>
              <a:t>2. Que sea la única y última posibilidad de defensa;</a:t>
            </a:r>
          </a:p>
          <a:p>
            <a:pPr marL="421200" indent="0">
              <a:buSzPct val="71000"/>
              <a:buNone/>
            </a:pPr>
            <a:r>
              <a:rPr lang="es-ES_tradnl" b="1" dirty="0" smtClean="0"/>
              <a:t>3. Condiciones serias de éxito;</a:t>
            </a:r>
          </a:p>
          <a:p>
            <a:pPr marL="421200" indent="0">
              <a:buSzPct val="71000"/>
              <a:buNone/>
            </a:pPr>
            <a:r>
              <a:rPr lang="es-ES_tradnl" b="1" dirty="0" smtClean="0"/>
              <a:t>4. Proporcionalidad de los medios empleados. [2307-2309]</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404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536" y="1340768"/>
            <a:ext cx="7643192" cy="5112568"/>
          </a:xfrm>
          <a:solidFill>
            <a:srgbClr val="FFFF78"/>
          </a:solidFill>
        </p:spPr>
        <p:txBody>
          <a:bodyPr>
            <a:normAutofit fontScale="92500" lnSpcReduction="20000"/>
          </a:bodyPr>
          <a:lstStyle/>
          <a:p>
            <a:pPr marL="457200" indent="-457200">
              <a:buFont typeface="+mj-lt"/>
              <a:buAutoNum type="arabicPeriod" startAt="400"/>
            </a:pPr>
            <a:r>
              <a:rPr lang="es-ES_tradnl" i="1" dirty="0" smtClean="0"/>
              <a:t>¿Qué quiere decir que el ser humano es un ser sexuado?</a:t>
            </a:r>
          </a:p>
          <a:p>
            <a:pPr marL="421200" indent="0">
              <a:buSzPct val="71000"/>
              <a:buNone/>
            </a:pPr>
            <a:r>
              <a:rPr lang="es-ES_tradnl" b="1" dirty="0" smtClean="0"/>
              <a:t>Dios creó al hombre como varón y mujer. Los creó el uno para el otro en el amor. Los creó para la transmisión de la vida. [2331-2333,2335,2392]</a:t>
            </a:r>
          </a:p>
          <a:p>
            <a:pPr marL="421200" indent="0">
              <a:buSzPct val="71000"/>
              <a:buNone/>
            </a:pPr>
            <a:r>
              <a:rPr lang="es-ES_tradnl" dirty="0" smtClean="0"/>
              <a:t>Ser varón o mujer marca profundamente al ser humano; es un modo diferente de sentir, una forma diferente de amar, una vocación diferente en relación con los hijos, otro camino de fe. Dado que quería que existieran el uno para el otro y se complementaran en el amor, Dios hizo diferentes al hombre y a la mujer. Por eso el hombre y la mujer se atraen sexual y espiritualmente. Cuando el esposo y la esposa se aman y se unen corporalmente, su amor encuentra una profunda expresión sensible. Así como Dios es creador en su amor, el hombre puede ser creador en el amor dando vida a los hijos. </a:t>
            </a:r>
            <a:r>
              <a:rPr lang="es-ES_tradnl" dirty="0" smtClean="0">
                <a:sym typeface="Wingdings 3"/>
              </a:rPr>
              <a:t></a:t>
            </a:r>
            <a:r>
              <a:rPr lang="es-ES_tradnl" dirty="0" smtClean="0"/>
              <a:t> </a:t>
            </a:r>
            <a:r>
              <a:rPr lang="es-ES_tradnl" dirty="0" smtClean="0">
                <a:hlinkClick r:id="rId2" action="ppaction://hlinksldjump"/>
              </a:rPr>
              <a:t>64</a:t>
            </a:r>
            <a:r>
              <a:rPr lang="es-ES_tradnl" dirty="0" smtClean="0"/>
              <a:t>,</a:t>
            </a:r>
            <a:r>
              <a:rPr lang="es-ES_tradnl" dirty="0" smtClean="0">
                <a:hlinkClick r:id="rId3" action="ppaction://hlinksldjump"/>
              </a:rPr>
              <a:t>260</a:t>
            </a:r>
            <a:r>
              <a:rPr lang="es-ES_tradnl" dirty="0" smtClean="0"/>
              <a:t>,</a:t>
            </a:r>
            <a:r>
              <a:rPr lang="es-ES_tradnl" dirty="0" smtClean="0">
                <a:hlinkClick r:id="rId4" action="ppaction://hlinksldjump"/>
              </a:rPr>
              <a:t>416</a:t>
            </a:r>
            <a:r>
              <a:rPr lang="es-ES_tradnl" dirty="0" smtClean="0"/>
              <a:t>-</a:t>
            </a:r>
            <a:r>
              <a:rPr lang="es-ES_tradnl" dirty="0" smtClean="0">
                <a:hlinkClick r:id="rId5" action="ppaction://hlinksldjump"/>
              </a:rPr>
              <a:t>417</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405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6" action="ppaction://hlinksldjump"/>
              </a:rPr>
              <a:t>I</a:t>
            </a:r>
            <a:r>
              <a:rPr lang="es-ES" sz="1400" dirty="0" smtClean="0"/>
              <a:t> (1-165), </a:t>
            </a:r>
            <a:r>
              <a:rPr lang="es-ES" sz="1400" dirty="0" smtClean="0">
                <a:hlinkClick r:id="rId7" action="ppaction://hlinksldjump"/>
              </a:rPr>
              <a:t>II</a:t>
            </a:r>
            <a:r>
              <a:rPr lang="es-ES" sz="1400" dirty="0" smtClean="0"/>
              <a:t> (166-278), </a:t>
            </a:r>
            <a:r>
              <a:rPr lang="es-ES" sz="1400" dirty="0" smtClean="0">
                <a:hlinkClick r:id="rId8" action="ppaction://hlinksldjump"/>
              </a:rPr>
              <a:t>III</a:t>
            </a:r>
            <a:r>
              <a:rPr lang="es-ES" sz="1400" dirty="0" smtClean="0"/>
              <a:t> (279-468), </a:t>
            </a:r>
            <a:r>
              <a:rPr lang="es-ES" sz="1400" dirty="0" smtClean="0">
                <a:hlinkClick r:id="rId9"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536" y="1340768"/>
            <a:ext cx="7643192" cy="5112568"/>
          </a:xfrm>
          <a:solidFill>
            <a:srgbClr val="FFFF78"/>
          </a:solidFill>
        </p:spPr>
        <p:txBody>
          <a:bodyPr>
            <a:normAutofit/>
          </a:bodyPr>
          <a:lstStyle/>
          <a:p>
            <a:pPr marL="457200" indent="-457200">
              <a:buFont typeface="+mj-lt"/>
              <a:buAutoNum type="arabicPeriod" startAt="401"/>
            </a:pPr>
            <a:r>
              <a:rPr lang="es-ES_tradnl" i="1" dirty="0" smtClean="0"/>
              <a:t>¿Existe una primacía de un sexo sobre el otro?</a:t>
            </a:r>
          </a:p>
          <a:p>
            <a:pPr marL="421200" indent="0">
              <a:buSzPct val="71000"/>
              <a:buNone/>
            </a:pPr>
            <a:r>
              <a:rPr lang="es-ES_tradnl" b="1" dirty="0" smtClean="0"/>
              <a:t>No. Dios ha concedido a hombres y mujeres la misma dignidad como personas. [2331,2335]</a:t>
            </a:r>
          </a:p>
          <a:p>
            <a:pPr marL="421200" indent="0">
              <a:buSzPct val="71000"/>
              <a:buNone/>
            </a:pPr>
            <a:r>
              <a:rPr lang="es-ES_tradnl" dirty="0" smtClean="0"/>
              <a:t>Los hombres y las mujeres son personas creadas a imagen de Dios e hijos de Dios redimidos por Jesucristo. Es tan poco cristiano como poco humano el discriminar o postergar a alguien por ser varón o mujer. La igualdad en dignidad y en derechos no significa sin embargo uniformidad. Un falso igualitarismo, que ignore la peculiaridad propia del varón y de la mujer, es contrario a la idea creadora de Dios. </a:t>
            </a:r>
            <a:r>
              <a:rPr lang="es-ES_tradnl" dirty="0" smtClean="0">
                <a:sym typeface="Wingdings 3"/>
              </a:rPr>
              <a:t></a:t>
            </a:r>
            <a:r>
              <a:rPr lang="es-ES_tradnl" dirty="0" smtClean="0"/>
              <a:t> </a:t>
            </a:r>
            <a:r>
              <a:rPr lang="es-ES_tradnl" dirty="0" smtClean="0">
                <a:hlinkClick r:id="rId2" action="ppaction://hlinksldjump"/>
              </a:rPr>
              <a:t>61</a:t>
            </a:r>
            <a:r>
              <a:rPr lang="es-ES_tradnl" dirty="0" smtClean="0"/>
              <a:t>,</a:t>
            </a:r>
            <a:r>
              <a:rPr lang="es-ES_tradnl" dirty="0" smtClean="0">
                <a:hlinkClick r:id="rId3" action="ppaction://hlinksldjump"/>
              </a:rPr>
              <a:t>260</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406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536" y="1340768"/>
            <a:ext cx="7643192" cy="5040560"/>
          </a:xfrm>
          <a:solidFill>
            <a:srgbClr val="FFFF78"/>
          </a:solidFill>
        </p:spPr>
        <p:txBody>
          <a:bodyPr lIns="0" tIns="0" rIns="0" bIns="0">
            <a:normAutofit fontScale="85000" lnSpcReduction="20000"/>
          </a:bodyPr>
          <a:lstStyle/>
          <a:p>
            <a:pPr marL="457200" indent="-457200">
              <a:buFont typeface="+mj-lt"/>
              <a:buAutoNum type="arabicPeriod" startAt="402"/>
            </a:pPr>
            <a:r>
              <a:rPr lang="es-ES_tradnl" i="1" dirty="0" smtClean="0"/>
              <a:t>¿Qué es el amor?</a:t>
            </a:r>
          </a:p>
          <a:p>
            <a:pPr marL="421200" indent="0">
              <a:buSzPct val="71000"/>
              <a:buNone/>
            </a:pPr>
            <a:r>
              <a:rPr lang="es-ES_tradnl" b="1" dirty="0" smtClean="0"/>
              <a:t>El amor es la entrega libre del corazón. [2346]</a:t>
            </a:r>
          </a:p>
          <a:p>
            <a:pPr marL="421200" indent="0">
              <a:buSzPct val="71000"/>
              <a:buNone/>
            </a:pPr>
            <a:r>
              <a:rPr lang="es-ES_tradnl" dirty="0" smtClean="0"/>
              <a:t>Estar lleno de amor quiere decir que algo gusta tanto que uno sale de sí mismo y se entrega a ello. Un músico puede entregarse a una obra maestra. Una educadora de jardín de infancia puede estar con todo su corazón a disposición de sus pupilos. En toda amistad hay amor. Una forma de amor particularmente hermosa es, sin embargo, el amor entre el varón y la mujer, en el que dos personas se entregan mutuamente para siempre. Todo amor humano es una imagen del amor divino, en el que todo amor se encuentra. El amor es el interior más íntimo del Dios trino. En Dios hay intercambio constante y entrega perpetua. Por el desbordamiento del amor divino los hombres participamos en el amor eterno de Dios. Cuanto más ama el hombre tanto más se hace semejante a Dios. El amor debe caracterizar toda la vida de la persona, pero debe realizarse de un modo especialmente hondo y significativo allí donde el varón y la mujer se aman en el matrimonio y se hacen «una sola carne» (</a:t>
            </a:r>
            <a:r>
              <a:rPr lang="es-ES_tradnl" dirty="0" err="1" smtClean="0"/>
              <a:t>Gén</a:t>
            </a:r>
            <a:r>
              <a:rPr lang="es-ES_tradnl" dirty="0" smtClean="0"/>
              <a:t> 2,24). </a:t>
            </a:r>
            <a:r>
              <a:rPr lang="es-ES_tradnl" dirty="0" smtClean="0">
                <a:sym typeface="Wingdings 3"/>
              </a:rPr>
              <a:t></a:t>
            </a:r>
            <a:r>
              <a:rPr lang="es-ES_tradnl" dirty="0" smtClean="0"/>
              <a:t> </a:t>
            </a:r>
            <a:r>
              <a:rPr lang="es-ES_tradnl" dirty="0" smtClean="0">
                <a:hlinkClick r:id="rId2" action="ppaction://hlinksldjump"/>
              </a:rPr>
              <a:t>309</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407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536" y="1340768"/>
            <a:ext cx="7643192" cy="5040560"/>
          </a:xfrm>
          <a:solidFill>
            <a:srgbClr val="FFFF78"/>
          </a:solidFill>
        </p:spPr>
        <p:txBody>
          <a:bodyPr>
            <a:normAutofit fontScale="85000" lnSpcReduction="10000"/>
          </a:bodyPr>
          <a:lstStyle/>
          <a:p>
            <a:pPr marL="457200" indent="-457200">
              <a:buFont typeface="+mj-lt"/>
              <a:buAutoNum type="arabicPeriod" startAt="403"/>
            </a:pPr>
            <a:r>
              <a:rPr lang="es-ES_tradnl" i="1" dirty="0" smtClean="0"/>
              <a:t>¿ Cuál es la relación entre amor y sexualidad?</a:t>
            </a:r>
          </a:p>
          <a:p>
            <a:pPr marL="421200" indent="0">
              <a:buSzPct val="71000"/>
              <a:buNone/>
            </a:pPr>
            <a:r>
              <a:rPr lang="es-ES_tradnl" b="1" dirty="0" smtClean="0"/>
              <a:t>Sexualidad y amor van inseparablemente unidos. El encuentro sexual necesita el ámbito de un amor fiel y seguro. [2337]</a:t>
            </a:r>
          </a:p>
          <a:p>
            <a:pPr marL="421200" indent="0">
              <a:buSzPct val="71000"/>
              <a:buNone/>
            </a:pPr>
            <a:r>
              <a:rPr lang="es-ES_tradnl" dirty="0" smtClean="0"/>
              <a:t>Donde se separa la sexualidad del amor y se busca únicamente por la satisfacción, se destruye el sentido de la unión sexual de varón y mujer. La unión sexual es una hermosa expresión, corporal y sensual, del amor. Las personas que buscan el sexo sin amar, mienten, porque la cercanía de los cuerpos no corresponde a la cercanía de los corazones. Quien no mantiene la palabra de su lenguaje corporal perjudica a la larga al cuerpo y al alma. El sexo se vuelve entonces inhumano; queda degradado a instrumento de placer y se rebaja al nivel de una mercancía. Sólo el amor comprometido y duradero crea el ámbito necesario para una sexualidad vivida humanamente y que satisface a la larga.</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408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536" y="1340768"/>
            <a:ext cx="7643192" cy="5184576"/>
          </a:xfrm>
          <a:solidFill>
            <a:srgbClr val="FFFF78"/>
          </a:solidFill>
        </p:spPr>
        <p:txBody>
          <a:bodyPr>
            <a:normAutofit fontScale="77500" lnSpcReduction="20000"/>
          </a:bodyPr>
          <a:lstStyle/>
          <a:p>
            <a:pPr marL="457200" indent="-457200">
              <a:buFont typeface="+mj-lt"/>
              <a:buAutoNum type="arabicPeriod" startAt="404"/>
            </a:pPr>
            <a:r>
              <a:rPr lang="es-ES_tradnl" i="1" dirty="0" smtClean="0"/>
              <a:t>¿Qué es el amor casto? ¿ Por qué debe un cristiano vivir castamente?</a:t>
            </a:r>
          </a:p>
          <a:p>
            <a:pPr marL="421200" indent="0">
              <a:buSzPct val="71000"/>
              <a:buNone/>
            </a:pPr>
            <a:r>
              <a:rPr lang="es-ES_tradnl" b="1" dirty="0" smtClean="0"/>
              <a:t>Un amor casto es un amor que resiste a todas las fuerzas, internas y externas, que quieren destruirlo. Es casto quien asume conscientemente su sexualidad y la integra bien en la persona. </a:t>
            </a:r>
            <a:r>
              <a:rPr lang="es-ES_tradnl" b="1" dirty="0" smtClean="0">
                <a:sym typeface="Wingdings 3"/>
              </a:rPr>
              <a:t></a:t>
            </a:r>
            <a:r>
              <a:rPr lang="es-ES_tradnl" b="1" dirty="0" smtClean="0">
                <a:hlinkClick r:id="rId2" action="ppaction://hlinkpres?slideindex=1&amp;slidetitle="/>
              </a:rPr>
              <a:t>CASTIDAD</a:t>
            </a:r>
            <a:r>
              <a:rPr lang="es-ES_tradnl" b="1" dirty="0" smtClean="0"/>
              <a:t> y continencia no son lo mismo. También quien tiene una vida sexual activa dentro del matrimonio debe ser casto. Una persona actúa castamente cuando su acción corporal es expresión de un amor seguro y fiel. [2338].</a:t>
            </a:r>
          </a:p>
          <a:p>
            <a:pPr marL="421200" indent="0">
              <a:buSzPct val="71000"/>
              <a:buNone/>
            </a:pPr>
            <a:r>
              <a:rPr lang="es-ES_tradnl" dirty="0" smtClean="0"/>
              <a:t>No hay que confundir </a:t>
            </a:r>
            <a:r>
              <a:rPr lang="es-ES_tradnl" dirty="0" smtClean="0">
                <a:sym typeface="Wingdings 3"/>
              </a:rPr>
              <a:t></a:t>
            </a:r>
            <a:r>
              <a:rPr lang="es-ES_tradnl" dirty="0" smtClean="0">
                <a:hlinkClick r:id="rId2" action="ppaction://hlinkpres?slideindex=1&amp;slidetitle="/>
              </a:rPr>
              <a:t>CASTIDAD</a:t>
            </a:r>
            <a:r>
              <a:rPr lang="es-ES_tradnl" dirty="0" smtClean="0"/>
              <a:t> con mojigatería. Un hombre que es casto no es juguete de sus deseos, sino que vive conscientemente su sexualidad a partir del amor y como expresión del mismo. La impureza debilita el amor y oscurece su sentido. La sexualidad, en la que se expresa la pertenencia del hombre al mundo corporal y biológico, se hace personal y verdaderamente humana cuando está integrada en la relación de persona a persona, en el don mutuo total y temporalmente ilimitado del varón y de la mujer. La castidad es una virtud moral. Es también un don de Dios, una gracia, un fruto del trabajo espiritual.</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409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00600"/>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a:buFont typeface="+mj-lt"/>
              <a:buAutoNum type="arabicPeriod" startAt="39"/>
            </a:pPr>
            <a:r>
              <a:rPr lang="es-ES_tradnl" i="1" dirty="0" smtClean="0"/>
              <a:t>¿Es Jesús Dios? ¿Forma parte de la Trinidad?</a:t>
            </a:r>
          </a:p>
          <a:p>
            <a:pPr marL="421200" indent="0">
              <a:buNone/>
            </a:pPr>
            <a:r>
              <a:rPr lang="es-ES_tradnl" b="1" dirty="0" smtClean="0"/>
              <a:t>Jesús de Nazaret es el Hijo, la segunda persona divina, a quien aludimos cuando rezamos: «En el nombre del Padre y del Hijo y del Espíritu Santo» (Mt 28,19). [243-260]</a:t>
            </a:r>
          </a:p>
          <a:p>
            <a:pPr marL="421200" indent="0">
              <a:buNone/>
            </a:pPr>
            <a:r>
              <a:rPr lang="es-ES_tradnl" dirty="0" smtClean="0"/>
              <a:t>O bien Jesús era un impostor al hacerse señor del </a:t>
            </a:r>
            <a:r>
              <a:rPr lang="es-ES_tradnl" dirty="0" smtClean="0">
                <a:sym typeface="Wingdings 3"/>
              </a:rPr>
              <a:t></a:t>
            </a:r>
            <a:r>
              <a:rPr lang="es-ES_tradnl" dirty="0" smtClean="0">
                <a:hlinkClick r:id="rId2" action="ppaction://hlinkpres?slideindex=1&amp;slidetitle="/>
              </a:rPr>
              <a:t>SÁBADO</a:t>
            </a:r>
            <a:r>
              <a:rPr lang="es-ES_tradnl" dirty="0" smtClean="0"/>
              <a:t> Y dejar que se dirigieran a él con el título de «Señor», o era realmente Dios. Llegó a provocar escándalo al perdonar los pecados. Esto, a los ojos de sus contemporáneos, era un crimen digno de muerte. Mediante los signos y los milagros, pero especialmente través de la Resurrección, los discípulos se dieron, cuenta</a:t>
            </a:r>
            <a:r>
              <a:rPr lang="es-ES_tradnl" baseline="-25000" dirty="0" smtClean="0"/>
              <a:t>,</a:t>
            </a:r>
            <a:r>
              <a:rPr lang="es-ES_tradnl" dirty="0" smtClean="0"/>
              <a:t> de quién era Jesús y lo adoraron como el Señor. Ésta es la fe de la </a:t>
            </a:r>
            <a:r>
              <a:rPr lang="es-ES_tradnl" dirty="0" smtClean="0">
                <a:sym typeface="Wingdings 3"/>
              </a:rPr>
              <a:t></a:t>
            </a:r>
            <a:r>
              <a:rPr lang="es-ES_tradnl" dirty="0" smtClean="0"/>
              <a:t> </a:t>
            </a:r>
            <a:r>
              <a:rPr lang="es-ES_tradnl" dirty="0" smtClean="0">
                <a:hlinkClick r:id="rId2" action="ppaction://hlinkpres?slideindex=1&amp;slidetitle="/>
              </a:rPr>
              <a:t>IGLESIA</a:t>
            </a:r>
            <a:r>
              <a:rPr lang="es-ES_tradnl" dirty="0" smtClean="0"/>
              <a:t>.</a:t>
            </a:r>
            <a:endParaRPr lang="es-ES_tradnl" i="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41</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536" y="1340768"/>
            <a:ext cx="7643192" cy="4968552"/>
          </a:xfrm>
          <a:solidFill>
            <a:srgbClr val="FFFF78"/>
          </a:solidFill>
        </p:spPr>
        <p:txBody>
          <a:bodyPr>
            <a:normAutofit fontScale="92500" lnSpcReduction="20000"/>
          </a:bodyPr>
          <a:lstStyle/>
          <a:p>
            <a:pPr marL="457200" indent="-457200">
              <a:buFont typeface="+mj-lt"/>
              <a:buAutoNum type="arabicPeriod" startAt="405"/>
            </a:pPr>
            <a:r>
              <a:rPr lang="es-ES_tradnl" i="1" dirty="0" smtClean="0"/>
              <a:t>¿Cómo se puede vivir un amor casto? ¿Qué nos ayuda a ello?</a:t>
            </a:r>
          </a:p>
          <a:p>
            <a:pPr marL="421200" indent="0">
              <a:buSzPct val="71000"/>
              <a:buNone/>
            </a:pPr>
            <a:r>
              <a:rPr lang="es-ES_tradnl" b="1" dirty="0" smtClean="0"/>
              <a:t>Vive castamente quien es libre para amar y no es esclavo de sus instintos y pasiones. Todo aquello que ayuda por tanto a convertirse en un ser humano más rico en relaciones, más maduro, más libre y más lleno de amor, ayuda también a amar castamente. [2338-2345]</a:t>
            </a:r>
          </a:p>
          <a:p>
            <a:pPr marL="421200" indent="0">
              <a:buSzPct val="71000"/>
              <a:buNone/>
            </a:pPr>
            <a:r>
              <a:rPr lang="es-ES_tradnl" dirty="0" smtClean="0"/>
              <a:t>Uno se hace libre para amar mediante el dominio de sí, que hay que alcanzar, ejercitar y mantener en todas las edades de la vida. A eso ayuda permanecer, en toda circunstancia, fiel a los mandamientos de Dios, evitar las tentaciones, alejarse de cualquier forma de doble vida o </a:t>
            </a:r>
            <a:r>
              <a:rPr lang="es-ES_tradnl" dirty="0" smtClean="0">
                <a:sym typeface="Wingdings 3"/>
              </a:rPr>
              <a:t></a:t>
            </a:r>
            <a:r>
              <a:rPr lang="es-ES_tradnl" dirty="0" smtClean="0">
                <a:hlinkClick r:id="rId2" action="ppaction://hlinkpres?slideindex=1&amp;slidetitle="/>
              </a:rPr>
              <a:t>DOBLE MORAL</a:t>
            </a:r>
            <a:r>
              <a:rPr lang="es-ES_tradnl" dirty="0" smtClean="0"/>
              <a:t>, y pedir a Dios que me proteja de las tentaciones y me fortalezca en el amor. En definitiva, poder vivir un amor puro e indiviso es una gracia y un don maravilloso de Dios.</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410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536" y="1340768"/>
            <a:ext cx="7643192" cy="5040560"/>
          </a:xfrm>
          <a:solidFill>
            <a:srgbClr val="FFFF78"/>
          </a:solidFill>
        </p:spPr>
        <p:txBody>
          <a:bodyPr>
            <a:normAutofit fontScale="85000" lnSpcReduction="10000"/>
          </a:bodyPr>
          <a:lstStyle/>
          <a:p>
            <a:pPr marL="457200" indent="-457200">
              <a:buFont typeface="+mj-lt"/>
              <a:buAutoNum type="arabicPeriod" startAt="406"/>
            </a:pPr>
            <a:r>
              <a:rPr lang="es-ES_tradnl" i="1" dirty="0" smtClean="0"/>
              <a:t>¿Debe ser casto todo el mundo, también los casados?</a:t>
            </a:r>
          </a:p>
          <a:p>
            <a:pPr marL="421200" indent="0">
              <a:buSzPct val="71000"/>
              <a:buNone/>
            </a:pPr>
            <a:r>
              <a:rPr lang="es-ES_tradnl" b="1" dirty="0" smtClean="0"/>
              <a:t>Sí, todo bautizado está llamado a vivir la castidad, ya sea joven o viejo, viva solo o esté casado. [2348-2349,2394]</a:t>
            </a:r>
          </a:p>
          <a:p>
            <a:pPr marL="421200" indent="0">
              <a:buSzPct val="71000"/>
              <a:buNone/>
            </a:pPr>
            <a:r>
              <a:rPr lang="es-ES_tradnl" dirty="0" smtClean="0"/>
              <a:t>No todas las personas están llamadas a vivir el matrimonio, pero todas están llamadas al amor. Estamos destinados a entregar nuestra vida; unos en la forma del matrimonio, otros en la forma del celibato voluntario por el reino de los cielos, otros, viviendo solos y, sin embargo, al servicio de todos. Toda vida encuentra su sentido en el amor. Ser casto quiere decir amar sin división. Quien no es casto está dividido y no es libre. Quien ama verdaderamente es libre, fuerte y bueno; puede entregarse en el amor. Así Cristo, que se ha entregado totalmente por nosotros y al mismo tiempo totalmente al Padre del cielo, es modelo de </a:t>
            </a:r>
            <a:r>
              <a:rPr lang="es-ES_tradnl" dirty="0" smtClean="0">
                <a:sym typeface="Wingdings 3"/>
              </a:rPr>
              <a:t></a:t>
            </a:r>
            <a:r>
              <a:rPr lang="es-ES_tradnl" dirty="0" smtClean="0">
                <a:hlinkClick r:id="rId2" action="ppaction://hlinkpres?slideindex=1&amp;slidetitle="/>
              </a:rPr>
              <a:t>CASTIDAD</a:t>
            </a:r>
            <a:r>
              <a:rPr lang="es-ES_tradnl" dirty="0" smtClean="0"/>
              <a:t> porque es el prototipo del amor fuerte.</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411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536" y="1340768"/>
            <a:ext cx="7643192" cy="5112568"/>
          </a:xfrm>
          <a:solidFill>
            <a:srgbClr val="FFFF78"/>
          </a:solidFill>
        </p:spPr>
        <p:txBody>
          <a:bodyPr>
            <a:normAutofit fontScale="92500" lnSpcReduction="20000"/>
          </a:bodyPr>
          <a:lstStyle/>
          <a:p>
            <a:pPr marL="457200" indent="-457200">
              <a:buFont typeface="+mj-lt"/>
              <a:buAutoNum type="arabicPeriod" startAt="407"/>
            </a:pPr>
            <a:r>
              <a:rPr lang="es-ES_tradnl" i="1" dirty="0" smtClean="0"/>
              <a:t>¿Por qué se opone la Iglesia a las relaciones sexuales prematrimoniales?</a:t>
            </a:r>
          </a:p>
          <a:p>
            <a:pPr marL="421200" indent="0">
              <a:buSzPct val="71000"/>
              <a:buNone/>
            </a:pPr>
            <a:r>
              <a:rPr lang="es-ES_tradnl" b="1" dirty="0" smtClean="0"/>
              <a:t>Porque quiere proteger el amor. Una persona no puede hacer a otra un regalo mayor que el don de sí misma. «Te quiero» significa para ambos: «Sólo te quiero a ti, te quiero totalmente y te quiero para siempre». Puesto que esto es así, no se puede decir en realidad «Te quiero» a prueba o por un tiempo, tampoco con el cuerpo. [2350, 2391]</a:t>
            </a:r>
          </a:p>
          <a:p>
            <a:pPr marL="421200" indent="0">
              <a:buSzPct val="71000"/>
              <a:buNone/>
            </a:pPr>
            <a:r>
              <a:rPr lang="es-ES_tradnl" dirty="0" smtClean="0"/>
              <a:t>Algunos creen tener propósitos serios en sus relaciones prematrimoniales. Y, sin embargo, éstas contienen dos reservas que no son compatibles con el amor: la «opción de dejarlo» y el temor a tener un hijo. Dado que el amor es tan grande, tan santo y tan irrepetible, la Iglesia pide con insistencia a los jóvenes que esperen a estar casados para tener relaciones sexuales. </a:t>
            </a:r>
            <a:r>
              <a:rPr lang="es-ES_tradnl" dirty="0" smtClean="0">
                <a:sym typeface="Wingdings 3"/>
              </a:rPr>
              <a:t></a:t>
            </a:r>
            <a:r>
              <a:rPr lang="es-ES_tradnl" dirty="0" smtClean="0"/>
              <a:t> </a:t>
            </a:r>
            <a:r>
              <a:rPr lang="es-ES_tradnl" dirty="0" smtClean="0">
                <a:hlinkClick r:id="rId2" action="ppaction://hlinksldjump"/>
              </a:rPr>
              <a:t>425</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412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536" y="1340768"/>
            <a:ext cx="7643192" cy="4968552"/>
          </a:xfrm>
          <a:solidFill>
            <a:srgbClr val="FFFF78"/>
          </a:solidFill>
        </p:spPr>
        <p:txBody>
          <a:bodyPr>
            <a:normAutofit fontScale="92500" lnSpcReduction="20000"/>
          </a:bodyPr>
          <a:lstStyle/>
          <a:p>
            <a:pPr marL="457200" indent="-457200">
              <a:buFont typeface="+mj-lt"/>
              <a:buAutoNum type="arabicPeriod" startAt="408"/>
            </a:pPr>
            <a:r>
              <a:rPr lang="es-ES_tradnl" i="1" dirty="0" smtClean="0"/>
              <a:t>¿Cómo se puede vivir como joven cristiano cuando se vive en una relación prematrimonial o ya se han tenido relaciones prematrimoniales?</a:t>
            </a:r>
          </a:p>
          <a:p>
            <a:pPr marL="421200" indent="0">
              <a:buSzPct val="71000"/>
              <a:buNone/>
            </a:pPr>
            <a:r>
              <a:rPr lang="es-ES_tradnl" b="1" dirty="0" smtClean="0"/>
              <a:t>Dios nos ama en cada momento, en cada circunstancia poco clara, también en cada situación de pecado. Dios nos ayuda a buscar la verdad completa del amor y a encontrar el camino para vivirla de forma cada vez más clara y decidida.</a:t>
            </a:r>
          </a:p>
          <a:p>
            <a:pPr marL="421200" indent="0">
              <a:buSzPct val="71000"/>
              <a:buNone/>
            </a:pPr>
            <a:r>
              <a:rPr lang="es-ES_tradnl" dirty="0" smtClean="0"/>
              <a:t>En conversación con un </a:t>
            </a:r>
            <a:r>
              <a:rPr lang="es-ES_tradnl" dirty="0" smtClean="0">
                <a:sym typeface="Wingdings 3"/>
              </a:rPr>
              <a:t></a:t>
            </a:r>
            <a:r>
              <a:rPr lang="es-ES_tradnl" dirty="0" smtClean="0">
                <a:hlinkClick r:id="rId2" action="ppaction://hlinkpres?slideindex=1&amp;slidetitle="/>
              </a:rPr>
              <a:t>SACERDOTE </a:t>
            </a:r>
            <a:r>
              <a:rPr lang="es-ES_tradnl" dirty="0" smtClean="0"/>
              <a:t>o con un cristiano digno de crédito y con experiencia, las personas jóvenes pueden encontrar un camino para vivir su amor de forma cada vez más clara. En ello experimentarán que toda vida es un proceso y que, pase lo que pase, siempre se puede comenzar de nuevo con la ayuda de Dios.</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413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536" y="1340768"/>
            <a:ext cx="7643192" cy="5040560"/>
          </a:xfrm>
          <a:solidFill>
            <a:srgbClr val="FFFF78"/>
          </a:solidFill>
        </p:spPr>
        <p:txBody>
          <a:bodyPr>
            <a:normAutofit fontScale="92500" lnSpcReduction="20000"/>
          </a:bodyPr>
          <a:lstStyle/>
          <a:p>
            <a:pPr marL="457200" indent="-457200">
              <a:buFont typeface="+mj-lt"/>
              <a:buAutoNum type="arabicPeriod" startAt="409"/>
            </a:pPr>
            <a:r>
              <a:rPr lang="es-ES_tradnl" i="1" dirty="0" smtClean="0"/>
              <a:t>¿Es la masturbación una falta contra el amor?</a:t>
            </a:r>
          </a:p>
          <a:p>
            <a:pPr marL="421200" indent="0">
              <a:buSzPct val="71000"/>
              <a:buNone/>
            </a:pPr>
            <a:r>
              <a:rPr lang="es-ES_tradnl" b="1" dirty="0" smtClean="0"/>
              <a:t>La masturbación es una falta contra el amor, porque convierte el placer sexual en un fin en sí mismo y lo desvincula del desarrollo integral personal en el amor entre varón y mujer. Por eso el «sexo con uno mismo» es una contradicción en sí misma. [2352]</a:t>
            </a:r>
          </a:p>
          <a:p>
            <a:pPr marL="421200" indent="0">
              <a:buSzPct val="71000"/>
              <a:buNone/>
            </a:pPr>
            <a:r>
              <a:rPr lang="es-ES_tradnl" dirty="0" smtClean="0"/>
              <a:t>La Iglesia alerta del riesgo de quitarle importancia al autoerotismo. De hecho, muchos jóvenes y adultos están en peligro de aislarse en el consumo de imágenes y películas eróticas y ofertas en Internet, en lugar de encontrar el amor en una relación personal. La soledad puede llevarles a un callejón sin salida, en el que la masturbación se convierte en una adicción. Pero nadie es feliz siguiendo el lema: «No necesito a nadie para el sexo; me lo hago a mí mismo, como y cuando lo necesito».</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414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536" y="1340768"/>
            <a:ext cx="7643192" cy="5040560"/>
          </a:xfrm>
          <a:solidFill>
            <a:srgbClr val="FFFF78"/>
          </a:solidFill>
        </p:spPr>
        <p:txBody>
          <a:bodyPr>
            <a:normAutofit fontScale="92500" lnSpcReduction="20000"/>
          </a:bodyPr>
          <a:lstStyle/>
          <a:p>
            <a:pPr marL="457200" indent="-457200">
              <a:buFont typeface="+mj-lt"/>
              <a:buAutoNum type="arabicPeriod" startAt="410"/>
            </a:pPr>
            <a:r>
              <a:rPr lang="es-ES_tradnl" i="1" dirty="0" smtClean="0"/>
              <a:t>¿Qué se entiende por «fornicación»?</a:t>
            </a:r>
          </a:p>
          <a:p>
            <a:pPr marL="421200" indent="0">
              <a:buSzPct val="71000"/>
              <a:buNone/>
            </a:pPr>
            <a:r>
              <a:rPr lang="es-ES_tradnl" b="1" dirty="0" smtClean="0"/>
              <a:t>El término «fornicación» (en griego </a:t>
            </a:r>
            <a:r>
              <a:rPr lang="es-ES_tradnl" b="1" i="1" dirty="0" err="1" smtClean="0"/>
              <a:t>porneia</a:t>
            </a:r>
            <a:r>
              <a:rPr lang="es-ES_tradnl" b="1" dirty="0" smtClean="0"/>
              <a:t>) se refiere originariamente a prácticas sexuales paganas, como, por ejemplo, la prostitución sagrada en el templo. Hoy el término se aplica a toda forma de actos sexuales fuera de la unión matrimonial. Se usa con frecuencia con sentido jurídico (abusos sexuales a menores y dependientes, etc.). [2353]</a:t>
            </a:r>
          </a:p>
          <a:p>
            <a:pPr marL="421200" indent="0">
              <a:buSzPct val="71000"/>
              <a:buNone/>
            </a:pPr>
            <a:r>
              <a:rPr lang="es-ES_tradnl" dirty="0" smtClean="0"/>
              <a:t>Con frecuencia la fornicación se apoya en la seducción, el engaño, la violencia, la dependencia y los abusos. La fornicación es, por tanto, una falta grave contra el amor; ofende a la dignidad de la persona y niega el sentido de la sexualidad humana. Los Estados tienen la obligación de proteger ante los abusos, especialmente a los menores de edad.</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415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536" y="1340768"/>
            <a:ext cx="7643192" cy="5184576"/>
          </a:xfrm>
          <a:solidFill>
            <a:srgbClr val="FFFF78"/>
          </a:solidFill>
        </p:spPr>
        <p:txBody>
          <a:bodyPr>
            <a:normAutofit lnSpcReduction="10000"/>
          </a:bodyPr>
          <a:lstStyle/>
          <a:p>
            <a:pPr marL="457200" indent="-457200">
              <a:buFont typeface="+mj-lt"/>
              <a:buAutoNum type="arabicPeriod" startAt="411"/>
            </a:pPr>
            <a:r>
              <a:rPr lang="es-ES_tradnl" i="1" dirty="0" smtClean="0"/>
              <a:t>¿Por qué es la prostitución una forma de fornicación?</a:t>
            </a:r>
          </a:p>
          <a:p>
            <a:pPr marL="421200" indent="0">
              <a:buSzPct val="71000"/>
              <a:buNone/>
            </a:pPr>
            <a:r>
              <a:rPr lang="es-ES_tradnl" b="1" dirty="0" smtClean="0"/>
              <a:t>En la prostitución el «amor» se convierte en mercancía y la persona queda degradada como mero objeto de placer. Por ello la prostitución es una falta grave contra la dignidad humana y un pecado grave contra el amor. [2355]</a:t>
            </a:r>
          </a:p>
          <a:p>
            <a:pPr marL="421200" indent="0">
              <a:buSzPct val="71000"/>
              <a:buNone/>
            </a:pPr>
            <a:r>
              <a:rPr lang="es-ES_tradnl" dirty="0" smtClean="0"/>
              <a:t>Quienes sacan beneficios de la prostitución -quienes se dedican a la trata de blancas, los proxenetas, los clientes- tienen mayor culpa sin duda que las mujeres, hombres, niños y adolescentes que frecuentemente venden su cuerpo bajo presión o dependencia.</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416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536" y="1340768"/>
            <a:ext cx="7643192" cy="5112568"/>
          </a:xfrm>
          <a:solidFill>
            <a:srgbClr val="FFFF78"/>
          </a:solidFill>
        </p:spPr>
        <p:txBody>
          <a:bodyPr lIns="0" tIns="0" rIns="0" bIns="0">
            <a:normAutofit fontScale="85000" lnSpcReduction="10000"/>
          </a:bodyPr>
          <a:lstStyle/>
          <a:p>
            <a:pPr marL="457200" indent="-457200">
              <a:buFont typeface="+mj-lt"/>
              <a:buAutoNum type="arabicPeriod" startAt="412"/>
            </a:pPr>
            <a:r>
              <a:rPr lang="es-ES_tradnl" i="1" dirty="0" smtClean="0"/>
              <a:t>¿Por qué la producción y el consumo de pornografía son un pecado contra el amor?</a:t>
            </a:r>
          </a:p>
          <a:p>
            <a:pPr marL="421200" indent="0">
              <a:buSzPct val="71000"/>
              <a:buNone/>
            </a:pPr>
            <a:r>
              <a:rPr lang="es-ES_tradnl" b="1" dirty="0" smtClean="0"/>
              <a:t>Quien abusa del amor desvinculando la sexualidad humana de la intimidad de un amor vivido como compromiso de dos personas, y convirtiéndola en mercancía para la venta, peca gravemente. Quien produce, consume y vende productos pornográficos ofende a la dignidad humana e incita a otros a cometer el mal. [2354,2523]</a:t>
            </a:r>
          </a:p>
          <a:p>
            <a:pPr marL="421200" indent="0">
              <a:buSzPct val="71000"/>
              <a:buNone/>
            </a:pPr>
            <a:r>
              <a:rPr lang="es-ES_tradnl" dirty="0" smtClean="0"/>
              <a:t>La pornografía es una variante de la prostitución, porque también aquí se sugiere a la persona que existe el «amor» a cambio de dinero. Los actores, productores y comerciantes son igualmente partícipes en esta falta grave contra el amor y la dignidad humana. Quien consume artículos pornográficos, se mueve en mundos porno virtuales o participa en acciones pornográficas, se encuentra en el amplio radio de acción de la prostitución y sostiene el sucio negocio millonario del sexo.</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417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536" y="1340768"/>
            <a:ext cx="7643192" cy="5112568"/>
          </a:xfrm>
          <a:solidFill>
            <a:srgbClr val="FFFF78"/>
          </a:solidFill>
        </p:spPr>
        <p:txBody>
          <a:bodyPr>
            <a:normAutofit fontScale="92500" lnSpcReduction="10000"/>
          </a:bodyPr>
          <a:lstStyle/>
          <a:p>
            <a:pPr marL="457200" indent="-457200">
              <a:buFont typeface="+mj-lt"/>
              <a:buAutoNum type="arabicPeriod" startAt="413"/>
            </a:pPr>
            <a:r>
              <a:rPr lang="es-ES_tradnl" i="1" dirty="0" smtClean="0"/>
              <a:t>¿Por qué es la violación un pecado grave?</a:t>
            </a:r>
          </a:p>
          <a:p>
            <a:pPr marL="421200" indent="0">
              <a:buSzPct val="71000"/>
              <a:buNone/>
            </a:pPr>
            <a:r>
              <a:rPr lang="es-ES_tradnl" b="1" dirty="0" smtClean="0"/>
              <a:t>Quien viola a otra persona la degrada completamente. Irrumpe con violencia en la intimidad más profunda del otro y le hiere en el núcleo de su capacidad de amar. [2356, 2389]</a:t>
            </a:r>
          </a:p>
          <a:p>
            <a:pPr marL="421200" indent="0">
              <a:buSzPct val="71000"/>
              <a:buNone/>
            </a:pPr>
            <a:r>
              <a:rPr lang="es-ES_tradnl" dirty="0" smtClean="0"/>
              <a:t>El violador comete un crimen contra la esencia del amor. Pertenece a la esencia de la unión sexual el hecho de que se pueda dar libre y exclusivamente dentro del ámbito del amor. Por eso pueden darse violaciones incluso en el matrimonio. Aún más reprobable es la violación cuando existen relaciones de dependencia social, jerárquica, de trabajo o de parentesco, por ejemplo entre padres e hijos o entre profesores, educadores, sacerdotes y quienes les han sido confiados. </a:t>
            </a:r>
            <a:r>
              <a:rPr lang="es-ES_tradnl" dirty="0" smtClean="0">
                <a:sym typeface="Wingdings 3"/>
              </a:rPr>
              <a:t></a:t>
            </a:r>
            <a:r>
              <a:rPr lang="es-ES_tradnl" dirty="0" smtClean="0"/>
              <a:t> </a:t>
            </a:r>
            <a:r>
              <a:rPr lang="es-ES_tradnl" dirty="0" smtClean="0">
                <a:hlinkClick r:id="rId2" action="ppaction://hlinksldjump"/>
              </a:rPr>
              <a:t>386</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418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536" y="1340768"/>
            <a:ext cx="7643192" cy="5112568"/>
          </a:xfrm>
          <a:solidFill>
            <a:srgbClr val="FFFF78"/>
          </a:solidFill>
        </p:spPr>
        <p:txBody>
          <a:bodyPr>
            <a:normAutofit fontScale="77500" lnSpcReduction="20000"/>
          </a:bodyPr>
          <a:lstStyle/>
          <a:p>
            <a:pPr marL="457200" indent="-457200">
              <a:buFont typeface="+mj-lt"/>
              <a:buAutoNum type="arabicPeriod" startAt="414"/>
            </a:pPr>
            <a:r>
              <a:rPr lang="es-ES_tradnl" i="1" dirty="0" smtClean="0"/>
              <a:t>¿Qué dice la Iglesia del uso de preservativos en la lucha contra el sida?</a:t>
            </a:r>
          </a:p>
          <a:p>
            <a:pPr marL="421200" indent="0">
              <a:buSzPct val="71000"/>
              <a:buNone/>
            </a:pPr>
            <a:r>
              <a:rPr lang="es-ES_tradnl" b="1" dirty="0" smtClean="0"/>
              <a:t>Dejando al margen el hecho de que los preservativos no ofrecen una protección totalmente segura frente a la infección, la Iglesia rechaza el uso del preservativo para luchar contra el SIDA por ser un medio mecánico unilateral y apuesta sobre todo por una nueva cultura de las relaciones humanas y por el cambio de la conciencia social</a:t>
            </a:r>
          </a:p>
          <a:p>
            <a:pPr marL="421200" indent="0">
              <a:buSzPct val="71000"/>
              <a:buNone/>
            </a:pPr>
            <a:r>
              <a:rPr lang="es-ES_tradnl" dirty="0" smtClean="0"/>
              <a:t>Únicamente la práctica de la fidelidad y la renuncia a contactos sexuales superficiales protegen eficazmente contra el sida y educan en una relación integral del amor. Pertenecen a ello el respeto de la igual dignidad de hombres y mujeres, la preocupación por la salud de la familia, el control responsable de los deseos impulsivos y también la renuncia a la unión sexual fuera del matrimonio. En países de África donde se ha promovido un comportamiento como éste mediante amplias campañas sociales, se ha podido reducir con claridad la tasa de infecciones. Además de esto la Iglesia hace todo lo posible para ayudar a las personas que están afectadas por el sida.</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419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72608"/>
          </a:xfrm>
        </p:spPr>
        <p:style>
          <a:lnRef idx="1">
            <a:schemeClr val="accent4"/>
          </a:lnRef>
          <a:fillRef idx="2">
            <a:schemeClr val="accent4"/>
          </a:fillRef>
          <a:effectRef idx="1">
            <a:schemeClr val="accent4"/>
          </a:effectRef>
          <a:fontRef idx="minor">
            <a:schemeClr val="dk1"/>
          </a:fontRef>
        </p:style>
        <p:txBody>
          <a:bodyPr>
            <a:normAutofit fontScale="92500"/>
          </a:bodyPr>
          <a:lstStyle/>
          <a:p>
            <a:pPr marL="457200" indent="-457200">
              <a:buFont typeface="+mj-lt"/>
              <a:buAutoNum type="arabicPeriod" startAt="40"/>
            </a:pPr>
            <a:r>
              <a:rPr lang="es-ES_tradnl" i="1" dirty="0" smtClean="0"/>
              <a:t>¿Dios lo puede todo? ¿Es omnipotente?</a:t>
            </a:r>
          </a:p>
          <a:p>
            <a:pPr marL="421200" indent="0">
              <a:buNone/>
            </a:pPr>
            <a:r>
              <a:rPr lang="es-ES_tradnl" b="1" dirty="0" smtClean="0"/>
              <a:t>«Para Dios nada hay imposible» (</a:t>
            </a:r>
            <a:r>
              <a:rPr lang="es-ES_tradnl" b="1" dirty="0" err="1" smtClean="0"/>
              <a:t>Lc</a:t>
            </a:r>
            <a:r>
              <a:rPr lang="es-ES_tradnl" b="1" dirty="0" smtClean="0"/>
              <a:t> 1,37). Es omnipotente. [268-278]</a:t>
            </a:r>
          </a:p>
          <a:p>
            <a:pPr marL="421200" indent="0">
              <a:buNone/>
            </a:pPr>
            <a:r>
              <a:rPr lang="es-ES_tradnl" dirty="0" smtClean="0"/>
              <a:t>Quien en su angustia llama a Dios, cree en su omnipotencia. Dios ha creado el mundo de la nada. Es el Señor de la historia. Gobierna todas las cosas y lo puede todo. Ciertamente es un misterio cómo emplea su omnipotencia. No es raro que las personas pregunten: ¿Dónde estaba Dios? A través del profeta Isaías Dios nos dice: «Porque mis planes no son vuestros planes, vuestros caminos no son mis caminos» (</a:t>
            </a:r>
            <a:r>
              <a:rPr lang="es-ES_tradnl" dirty="0" err="1" smtClean="0"/>
              <a:t>Is</a:t>
            </a:r>
            <a:r>
              <a:rPr lang="es-ES_tradnl" dirty="0" smtClean="0"/>
              <a:t> 55,8). Con frecuencia la omnipotencia de Dios se muestra donde los hombres ya no esperan nada de ella. La impotencia del Viernes Santo fue el requisito de la Resurrección. </a:t>
            </a:r>
            <a:r>
              <a:rPr lang="es-ES_tradnl" dirty="0" smtClean="0">
                <a:sym typeface="Wingdings 3"/>
              </a:rPr>
              <a:t></a:t>
            </a:r>
            <a:r>
              <a:rPr lang="es-ES_tradnl" dirty="0" smtClean="0">
                <a:hlinkClick r:id="rId2" action="ppaction://hlinksldjump"/>
              </a:rPr>
              <a:t>51</a:t>
            </a:r>
            <a:r>
              <a:rPr lang="es-ES_tradnl" dirty="0" smtClean="0"/>
              <a:t>,</a:t>
            </a:r>
            <a:r>
              <a:rPr lang="es-ES_tradnl" dirty="0" smtClean="0">
                <a:hlinkClick r:id="rId3" action="ppaction://hlinksldjump"/>
              </a:rPr>
              <a:t>478</a:t>
            </a:r>
            <a:r>
              <a:rPr lang="es-ES_tradnl" dirty="0" smtClean="0"/>
              <a:t>,</a:t>
            </a:r>
            <a:r>
              <a:rPr lang="es-ES_tradnl" dirty="0" smtClean="0">
                <a:hlinkClick r:id="rId4" action="ppaction://hlinksldjump"/>
              </a:rPr>
              <a:t>506</a:t>
            </a:r>
            <a:r>
              <a:rPr lang="es-ES_tradnl" dirty="0" smtClean="0"/>
              <a:t>-</a:t>
            </a:r>
            <a:r>
              <a:rPr lang="es-ES_tradnl" dirty="0" smtClean="0">
                <a:hlinkClick r:id="rId5" action="ppaction://hlinksldjump"/>
              </a:rPr>
              <a:t>507</a:t>
            </a:r>
            <a:endParaRPr lang="es-ES_tradnl" i="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42</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6" action="ppaction://hlinksldjump"/>
              </a:rPr>
              <a:t>I</a:t>
            </a:r>
            <a:r>
              <a:rPr lang="es-ES" sz="1400" dirty="0" smtClean="0"/>
              <a:t> (1-165), </a:t>
            </a:r>
            <a:r>
              <a:rPr lang="es-ES" sz="1400" dirty="0" smtClean="0">
                <a:hlinkClick r:id="rId7" action="ppaction://hlinksldjump"/>
              </a:rPr>
              <a:t>II</a:t>
            </a:r>
            <a:r>
              <a:rPr lang="es-ES" sz="1400" dirty="0" smtClean="0"/>
              <a:t> (166-278), </a:t>
            </a:r>
            <a:r>
              <a:rPr lang="es-ES" sz="1400" dirty="0" smtClean="0">
                <a:hlinkClick r:id="rId8" action="ppaction://hlinksldjump"/>
              </a:rPr>
              <a:t>III</a:t>
            </a:r>
            <a:r>
              <a:rPr lang="es-ES" sz="1400" dirty="0" smtClean="0"/>
              <a:t> (279-468), </a:t>
            </a:r>
            <a:r>
              <a:rPr lang="es-ES" sz="1400" dirty="0" smtClean="0">
                <a:hlinkClick r:id="rId9"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536" y="1340768"/>
            <a:ext cx="7643192" cy="4896544"/>
          </a:xfrm>
          <a:solidFill>
            <a:srgbClr val="FFFF78"/>
          </a:solidFill>
        </p:spPr>
        <p:txBody>
          <a:bodyPr>
            <a:normAutofit/>
          </a:bodyPr>
          <a:lstStyle/>
          <a:p>
            <a:pPr marL="457200" indent="-457200">
              <a:buFont typeface="+mj-lt"/>
              <a:buAutoNum type="arabicPeriod" startAt="415"/>
            </a:pPr>
            <a:r>
              <a:rPr lang="es-ES_tradnl" i="1" dirty="0" smtClean="0"/>
              <a:t>¿Cómo valora la Iglesia la homosexualidad?</a:t>
            </a:r>
          </a:p>
          <a:p>
            <a:pPr marL="421200" indent="0">
              <a:buSzPct val="71000"/>
              <a:buNone/>
            </a:pPr>
            <a:r>
              <a:rPr lang="es-ES_tradnl" b="1" dirty="0" smtClean="0"/>
              <a:t>Dios ha creado al ser humano como varón y mujer y los ha destinado uno para el otro también en lo corporal. La Iglesia acoge sin condiciones a las personas que presentan tendencias homosexuales. No deben ser discriminadas por ello. Al mismo tiempo, la Iglesia afirma que todas las formas de encuentros sexuales entre personas del mismo sexo no corresponden al orden de la Creación. [2358-2359] </a:t>
            </a:r>
            <a:r>
              <a:rPr lang="es-ES_tradnl" b="1" dirty="0" smtClean="0">
                <a:sym typeface="Wingdings 3"/>
              </a:rPr>
              <a:t></a:t>
            </a:r>
            <a:r>
              <a:rPr lang="es-ES_tradnl" b="1" dirty="0" smtClean="0">
                <a:hlinkClick r:id="rId2" action="ppaction://hlinksldjump"/>
              </a:rPr>
              <a:t>65</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420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536" y="1340768"/>
            <a:ext cx="7643192" cy="5112568"/>
          </a:xfrm>
          <a:solidFill>
            <a:srgbClr val="FFFF78"/>
          </a:solidFill>
        </p:spPr>
        <p:txBody>
          <a:bodyPr>
            <a:normAutofit fontScale="92500" lnSpcReduction="10000"/>
          </a:bodyPr>
          <a:lstStyle/>
          <a:p>
            <a:pPr marL="457200" indent="-457200">
              <a:buFont typeface="+mj-lt"/>
              <a:buAutoNum type="arabicPeriod" startAt="416"/>
            </a:pPr>
            <a:r>
              <a:rPr lang="es-ES_tradnl" i="1" dirty="0" smtClean="0"/>
              <a:t>¿Qué es lo esencial del matrimonio cristiano?</a:t>
            </a:r>
          </a:p>
          <a:p>
            <a:pPr>
              <a:buNone/>
            </a:pPr>
            <a:r>
              <a:rPr lang="es-ES_tradnl" b="1" dirty="0" smtClean="0"/>
              <a:t>1. La unidad: el matrimonio es una alianza que realiza según su esencia la unidad corporal, psíquica y espiritual entre un hombre y una mujer; </a:t>
            </a:r>
            <a:endParaRPr lang="es-ES" b="1" dirty="0" smtClean="0"/>
          </a:p>
          <a:p>
            <a:pPr>
              <a:buNone/>
            </a:pPr>
            <a:r>
              <a:rPr lang="es-ES_tradnl" b="1" dirty="0" smtClean="0"/>
              <a:t>2. La indisolubilidad: el matrimonio es válido «hasta que la muerte os separe»; </a:t>
            </a:r>
            <a:endParaRPr lang="es-ES" b="1" dirty="0" smtClean="0"/>
          </a:p>
          <a:p>
            <a:pPr>
              <a:buNone/>
            </a:pPr>
            <a:r>
              <a:rPr lang="es-ES_tradnl" b="1" dirty="0" smtClean="0"/>
              <a:t>3. La apertura a la prole: todo matrimonio debe estar abierto a los hijos. </a:t>
            </a:r>
            <a:endParaRPr lang="es-ES" b="1" dirty="0" smtClean="0"/>
          </a:p>
          <a:p>
            <a:pPr>
              <a:buNone/>
            </a:pPr>
            <a:r>
              <a:rPr lang="es-ES_tradnl" b="1" dirty="0" smtClean="0"/>
              <a:t>4. La ordenación al bien del cónyuge. [2360-2361, 2397-2398]</a:t>
            </a:r>
            <a:endParaRPr lang="es-ES" b="1" dirty="0" smtClean="0"/>
          </a:p>
          <a:p>
            <a:pPr marL="0" indent="0">
              <a:buNone/>
            </a:pPr>
            <a:r>
              <a:rPr lang="es-ES_tradnl" dirty="0" smtClean="0"/>
              <a:t>Si en el momento de contraer matrimonio alguno de los contrayentes excluye cualquiera de los cuatro puntos mencionados, el </a:t>
            </a:r>
            <a:r>
              <a:rPr lang="es-ES_tradnl" dirty="0" smtClean="0">
                <a:sym typeface="Wingdings 3"/>
              </a:rPr>
              <a:t></a:t>
            </a:r>
            <a:r>
              <a:rPr lang="es-ES_tradnl" dirty="0" smtClean="0">
                <a:hlinkClick r:id="rId2" action="ppaction://hlinkpres?slideindex=1&amp;slidetitle="/>
              </a:rPr>
              <a:t>SACRAMENTO</a:t>
            </a:r>
            <a:r>
              <a:rPr lang="es-ES_tradnl" dirty="0" smtClean="0"/>
              <a:t> del Matrimonio no se lleva a cabo. </a:t>
            </a:r>
            <a:r>
              <a:rPr lang="es-ES_tradnl" dirty="0" smtClean="0">
                <a:sym typeface="Wingdings 3"/>
              </a:rPr>
              <a:t></a:t>
            </a:r>
            <a:r>
              <a:rPr lang="es-ES_tradnl" dirty="0" smtClean="0">
                <a:hlinkClick r:id="rId3" action="ppaction://hlinksldjump"/>
              </a:rPr>
              <a:t>64</a:t>
            </a:r>
            <a:r>
              <a:rPr lang="es-ES_tradnl" dirty="0" smtClean="0"/>
              <a:t>, </a:t>
            </a:r>
            <a:r>
              <a:rPr lang="es-ES_tradnl" dirty="0" smtClean="0">
                <a:hlinkClick r:id="rId4" action="ppaction://hlinksldjump"/>
              </a:rPr>
              <a:t>400</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421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536" y="1340768"/>
            <a:ext cx="7643192" cy="5184576"/>
          </a:xfrm>
          <a:solidFill>
            <a:srgbClr val="FFFF78"/>
          </a:solidFill>
        </p:spPr>
        <p:txBody>
          <a:bodyPr>
            <a:normAutofit fontScale="85000" lnSpcReduction="20000"/>
          </a:bodyPr>
          <a:lstStyle/>
          <a:p>
            <a:pPr marL="457200" indent="-457200">
              <a:buFont typeface="+mj-lt"/>
              <a:buAutoNum type="arabicPeriod" startAt="417"/>
            </a:pPr>
            <a:r>
              <a:rPr lang="es-ES_tradnl" i="1" dirty="0" smtClean="0"/>
              <a:t>¿Qué sentido tiene el acto conyugal dentro del matrimonio?</a:t>
            </a:r>
          </a:p>
          <a:p>
            <a:pPr marL="421200" indent="0">
              <a:buNone/>
            </a:pPr>
            <a:r>
              <a:rPr lang="es-ES_tradnl" b="1" dirty="0" smtClean="0"/>
              <a:t>Según la voluntad de Dios, el esposo y la esposa se encuentran en el placer erótico y sexual para unirse en el amor más profundamente y permitir que de su amor surjan los hijos. [2362-2367]</a:t>
            </a:r>
          </a:p>
          <a:p>
            <a:pPr marL="421200" indent="0">
              <a:buNone/>
            </a:pPr>
            <a:r>
              <a:rPr lang="es-ES_tradnl" dirty="0" smtClean="0"/>
              <a:t>El cuerpo, el placer y el disfrute erótico gozan de una alta estima en el cristianismo: «El Cristianismo [ ... ] cree que la materia es buena, que Dios mismo asumió forma humana, que incluso en el cielo se nos dará un tipo de cuerpo y que éste será una parte esencial de nuestra felicidad, belleza y poder. El Cristianismo ha enaltecido el matrimonio más que cualquier otra religión. Casi toda la alta poesía amorosa de la literatura mundial ha sido elaborada por cristianos y el Cristianismo se opone a quien afirma que la sexualidad es mala en sí misma» (C. S. Lewis, </a:t>
            </a:r>
            <a:r>
              <a:rPr lang="es-ES_tradnl" i="1" dirty="0" smtClean="0"/>
              <a:t>Perdón, soy cristiano</a:t>
            </a:r>
            <a:r>
              <a:rPr lang="es-ES_tradnl" dirty="0" smtClean="0"/>
              <a:t>). Pero el placer no es un fin en sí mismo. Allí donde el placer de una pareja se cierra en sí mismo y no está abierto a la nueva vida que pudiera surgir de él, no hace justicia a la esencia del amor.</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422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536" y="1340768"/>
            <a:ext cx="7643192" cy="5040560"/>
          </a:xfrm>
          <a:solidFill>
            <a:srgbClr val="FFFF78"/>
          </a:solidFill>
        </p:spPr>
        <p:txBody>
          <a:bodyPr>
            <a:normAutofit/>
          </a:bodyPr>
          <a:lstStyle/>
          <a:p>
            <a:pPr marL="457200" indent="-457200">
              <a:buFont typeface="+mj-lt"/>
              <a:buAutoNum type="arabicPeriod" startAt="418"/>
            </a:pPr>
            <a:r>
              <a:rPr lang="es-ES_tradnl" i="1" dirty="0" smtClean="0"/>
              <a:t>¿Qué importancia tiene un hijo en el matrimonio?</a:t>
            </a:r>
          </a:p>
          <a:p>
            <a:pPr marL="421200" indent="0">
              <a:buNone/>
            </a:pPr>
            <a:r>
              <a:rPr lang="es-ES_tradnl" b="1" dirty="0" smtClean="0"/>
              <a:t>Un hijo es una criatura y un don de Dios que llega al mundo por medio del amor de sus padres. [2378,2398]</a:t>
            </a:r>
          </a:p>
          <a:p>
            <a:pPr marL="421200" indent="0">
              <a:buNone/>
            </a:pPr>
            <a:r>
              <a:rPr lang="es-ES_tradnl" dirty="0" smtClean="0"/>
              <a:t>El verdadero amor no quiere que una pareja se cierre en sí misma. El amor se abre al hijo. Un hijo que ha sido engendrado y ha venido al mundo, no ha sido «hecho» y tampoco es la suma de sus genes paternos y maternos. Es una criatura de Dios totalmente nueva y única, dotada de su propia alma. Por tanto, el niño no pertenece a sus padres y no es su propiedad. </a:t>
            </a:r>
            <a:r>
              <a:rPr lang="es-ES_tradnl" dirty="0" smtClean="0">
                <a:sym typeface="Wingdings 3"/>
              </a:rPr>
              <a:t></a:t>
            </a:r>
            <a:r>
              <a:rPr lang="es-ES_tradnl" dirty="0" smtClean="0">
                <a:hlinkClick r:id="rId2" action="ppaction://hlinksldjump"/>
              </a:rPr>
              <a:t>368</a:t>
            </a:r>
            <a:r>
              <a:rPr lang="es-ES_tradnl" dirty="0" smtClean="0"/>
              <a:t>,</a:t>
            </a:r>
            <a:r>
              <a:rPr lang="es-ES_tradnl" dirty="0" smtClean="0">
                <a:hlinkClick r:id="rId3" action="ppaction://hlinksldjump"/>
              </a:rPr>
              <a:t>372</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423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536" y="1340768"/>
            <a:ext cx="7643192" cy="5112568"/>
          </a:xfrm>
          <a:solidFill>
            <a:srgbClr val="FFFF78"/>
          </a:solidFill>
        </p:spPr>
        <p:txBody>
          <a:bodyPr>
            <a:normAutofit fontScale="92500"/>
          </a:bodyPr>
          <a:lstStyle/>
          <a:p>
            <a:pPr marL="457200" indent="-457200">
              <a:buFont typeface="+mj-lt"/>
              <a:buAutoNum type="arabicPeriod" startAt="419"/>
            </a:pPr>
            <a:r>
              <a:rPr lang="es-ES_tradnl" i="1" dirty="0" smtClean="0"/>
              <a:t>¿Cuántos hijos debe tener un matrimonio cristiano?</a:t>
            </a:r>
          </a:p>
          <a:p>
            <a:pPr marL="421200" indent="0">
              <a:buNone/>
            </a:pPr>
            <a:r>
              <a:rPr lang="es-ES_tradnl" b="1" dirty="0" smtClean="0"/>
              <a:t>Un matrimonio cristiano tiene tantos hijos como Dios le conceda y pueda asumir responsablemente. [2373]</a:t>
            </a:r>
          </a:p>
          <a:p>
            <a:pPr marL="421200" indent="0">
              <a:buNone/>
            </a:pPr>
            <a:r>
              <a:rPr lang="es-ES_tradnl" dirty="0" smtClean="0"/>
              <a:t>Todos los hijos que concede Dios son una gracia y una gran </a:t>
            </a:r>
            <a:r>
              <a:rPr lang="es-ES_tradnl" dirty="0" smtClean="0">
                <a:sym typeface="Wingdings 3"/>
              </a:rPr>
              <a:t></a:t>
            </a:r>
            <a:r>
              <a:rPr lang="es-ES_tradnl" b="1" dirty="0" smtClean="0">
                <a:hlinkClick r:id="rId2" action="ppaction://hlinkpres?slideindex=1&amp;slidetitle="/>
              </a:rPr>
              <a:t>BENDICIÓN</a:t>
            </a:r>
            <a:r>
              <a:rPr lang="es-ES_tradnl" dirty="0" smtClean="0"/>
              <a:t>. Esto no quiere decir que una pareja cristiana no deba considerar cuántos hijos puede asumir responsablemente en su situación económica, social o de salud. En todo caso, cuando viene un hijo, este hijo debe ser acogido y aceptado con alegría, disponibilidad y con mucho amor. Basándose en la confianza en Dios, muchos matrimonios cristianos experimentan el gozo de tener una familia numerosa.</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424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536" y="1340768"/>
            <a:ext cx="7643192" cy="5040560"/>
          </a:xfrm>
          <a:solidFill>
            <a:srgbClr val="FFFF78"/>
          </a:solidFill>
        </p:spPr>
        <p:txBody>
          <a:bodyPr>
            <a:normAutofit fontScale="85000" lnSpcReduction="10000"/>
          </a:bodyPr>
          <a:lstStyle/>
          <a:p>
            <a:pPr marL="457200" indent="-457200">
              <a:buFont typeface="+mj-lt"/>
              <a:buAutoNum type="arabicPeriod" startAt="420"/>
            </a:pPr>
            <a:r>
              <a:rPr lang="es-ES_tradnl" i="1" dirty="0" smtClean="0"/>
              <a:t>¿Puede un matrimonio cristiano utilizar métodos de regulación de la fecundidad?</a:t>
            </a:r>
          </a:p>
          <a:p>
            <a:pPr marL="421200" indent="0">
              <a:buNone/>
            </a:pPr>
            <a:r>
              <a:rPr lang="es-ES_tradnl" b="1" dirty="0" smtClean="0"/>
              <a:t>Sí, un matrimonio cristiano puede y debe actuar responsablemente con el don de poder dar vida. [2368-2369,2399]</a:t>
            </a:r>
          </a:p>
          <a:p>
            <a:pPr marL="421200" indent="0">
              <a:buNone/>
            </a:pPr>
            <a:r>
              <a:rPr lang="es-ES_tradnl" dirty="0" smtClean="0"/>
              <a:t>En ocasiones hay circunstancias sociales, psíquicas y de salud en las que un hijo más podría suponer una gran exigencia para la pareja. Por ello hay criterios claros que los matrimonios deben considerar: la regulación de la fecundidad no quiere decir, en primer lugar, que una pareja excluya por principio la concepción. En segundo lugar, no puede significar que se excluya a los hijos por razones egoístas. En tercer lugar, no puede significar que se dé una presión externa (como, por ejemplo, cuando el Estado decide cuántos hijos está autorizada a tener una pareja). Y en cuarto lugar, no quiere decir que se pueda usar para ello cualquier tipo de medios.</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425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536" y="1340768"/>
            <a:ext cx="7643192" cy="5112568"/>
          </a:xfrm>
          <a:solidFill>
            <a:srgbClr val="FFFF78"/>
          </a:solidFill>
        </p:spPr>
        <p:txBody>
          <a:bodyPr>
            <a:normAutofit fontScale="62500" lnSpcReduction="20000"/>
          </a:bodyPr>
          <a:lstStyle/>
          <a:p>
            <a:pPr marL="457200" indent="-457200">
              <a:buFont typeface="+mj-lt"/>
              <a:buAutoNum type="arabicPeriod" startAt="421"/>
            </a:pPr>
            <a:r>
              <a:rPr lang="es-ES_tradnl" i="1" dirty="0" smtClean="0"/>
              <a:t>¿Por qué no son buenos todos los métodos de regulación de la fecundidad?</a:t>
            </a:r>
          </a:p>
          <a:p>
            <a:pPr marL="421200" indent="0">
              <a:buNone/>
            </a:pPr>
            <a:r>
              <a:rPr lang="es-ES_tradnl" b="1" dirty="0" smtClean="0"/>
              <a:t>Como métodos de regulación consciente de la fecundidad la Iglesia remite a los métodos perfeccionados de la auto-observación y de la </a:t>
            </a:r>
            <a:r>
              <a:rPr lang="es-ES_tradnl" b="1" dirty="0" smtClean="0">
                <a:sym typeface="Wingdings 3"/>
              </a:rPr>
              <a:t></a:t>
            </a:r>
            <a:r>
              <a:rPr lang="es-ES_tradnl" b="1" dirty="0" smtClean="0">
                <a:hlinkClick r:id="rId2" action="ppaction://hlinkpres?slideindex=1&amp;slidetitle="/>
              </a:rPr>
              <a:t>PLANIFICACIÓN FAMILIAR NATURAL</a:t>
            </a:r>
            <a:r>
              <a:rPr lang="es-ES_tradnl" b="1" dirty="0" smtClean="0"/>
              <a:t> (PFN/RNF = regulación natural de la fecundidad). Corresponden a la dignidad del varón y la mujer; respetan las leyes internas del cuerpo femenino; exigen ternura y unas relaciones recíprocas respetuosas y son por ello una escuela del amor. [2370-2372, 2399]</a:t>
            </a:r>
          </a:p>
          <a:p>
            <a:pPr marL="421200" indent="0">
              <a:buNone/>
            </a:pPr>
            <a:r>
              <a:rPr lang="es-ES_tradnl" dirty="0" smtClean="0"/>
              <a:t>No es indiferente que un matrimonio recurra a la anticoncepción o que aproveche el ciclo de los días fértiles de la mujer para regular responsablemente, es decir, generosamente la fecundidad. En el primer caso, distorsiona la naturaleza propia de la relación íntima conyugal haciéndola intencionadamente infecunda; en el segundo caso, respeta la integridad de esa relación íntima personal. La Iglesia rechaza la anticoncepción -realizada por medios químicos (la «píldora»), mecánicos (el preservativo), quirúrgicos (la esterilización) y otros (la interrupción del acto)- no tanto por su carácter «artificial», cuanto porque falsifica la relación personal conyugal privándola de su significado natural propio (ser fecunda). La mentalidad anticonceptiva, que implica una voluntad a ultranza de impedir la fecundidad, puede también afectar al uso de los «métodos naturales», que entonces también sería ilegítimo. Pero cuando recurre a los mencionados «métodos artificiales» la mentalidad anticonceptiva tampoco se detiene ante los daños que causan a la salud de la mujer, ni ante el carácter abortivo de algunos de ellos (la espiral o la «píldora del día después»), ni ante los diversos trastornos que ocasionan a la vida conyugal.</a:t>
            </a:r>
          </a:p>
          <a:p>
            <a:pPr marL="421200" indent="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426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536" y="1340768"/>
            <a:ext cx="7643192" cy="4896544"/>
          </a:xfrm>
          <a:solidFill>
            <a:srgbClr val="FFFF78"/>
          </a:solidFill>
        </p:spPr>
        <p:txBody>
          <a:bodyPr>
            <a:normAutofit fontScale="92500"/>
          </a:bodyPr>
          <a:lstStyle/>
          <a:p>
            <a:pPr marL="457200" indent="-457200">
              <a:buFont typeface="+mj-lt"/>
              <a:buAutoNum type="arabicPeriod" startAt="422"/>
            </a:pPr>
            <a:r>
              <a:rPr lang="es-ES_tradnl" i="1" dirty="0" smtClean="0"/>
              <a:t>¿Qué puede hacer un matrimonio que no tiene hijos?</a:t>
            </a:r>
          </a:p>
          <a:p>
            <a:pPr marL="421200" indent="0">
              <a:buNone/>
            </a:pPr>
            <a:r>
              <a:rPr lang="es-ES_tradnl" b="1" dirty="0" smtClean="0"/>
              <a:t>Los matrimonios que sufren a causa de la esterilidad pueden acoger toda ayuda médica que no entre en contradicción con la dignidad de la persona, los derechos del niño que se desea concebir y la </a:t>
            </a:r>
            <a:r>
              <a:rPr lang="es-ES_tradnl" b="1" dirty="0" smtClean="0">
                <a:sym typeface="Wingdings 3"/>
              </a:rPr>
              <a:t></a:t>
            </a:r>
            <a:r>
              <a:rPr lang="es-ES_tradnl" b="1" dirty="0" smtClean="0">
                <a:hlinkClick r:id="rId2" action="ppaction://hlinkpres?slideindex=1&amp;slidetitle="/>
              </a:rPr>
              <a:t>SANTIDAD</a:t>
            </a:r>
            <a:r>
              <a:rPr lang="es-ES_tradnl" b="1" dirty="0" smtClean="0"/>
              <a:t> del </a:t>
            </a:r>
            <a:r>
              <a:rPr lang="es-ES_tradnl" b="1" dirty="0" smtClean="0">
                <a:sym typeface="Wingdings 3"/>
              </a:rPr>
              <a:t></a:t>
            </a:r>
            <a:r>
              <a:rPr lang="es-ES_tradnl" b="1" dirty="0" smtClean="0">
                <a:hlinkClick r:id="rId2" action="ppaction://hlinkpres?slideindex=1&amp;slidetitle="/>
              </a:rPr>
              <a:t>SACRAMENTO</a:t>
            </a:r>
            <a:r>
              <a:rPr lang="es-ES_tradnl" b="1" dirty="0" smtClean="0"/>
              <a:t> del Matrimonio. [2375, 2379]</a:t>
            </a:r>
          </a:p>
          <a:p>
            <a:pPr marL="421200" indent="0">
              <a:buNone/>
            </a:pPr>
            <a:r>
              <a:rPr lang="es-ES_tradnl" dirty="0" smtClean="0"/>
              <a:t>No hay ningún derecho absoluto a tener un hijo. Todo hijo es un don de Dios. Los matrimonios que se ven privados de este don, tras haber agotado los recursos legítimos de la medicina, pueden adoptar o acoger a niños, o comprometerse de otro modo en la sociedad, ocupándose, por ejemplo, de niños abandonados.</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427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536" y="1340768"/>
            <a:ext cx="7643192" cy="4896544"/>
          </a:xfrm>
          <a:solidFill>
            <a:srgbClr val="FFFF78"/>
          </a:solidFill>
        </p:spPr>
        <p:txBody>
          <a:bodyPr>
            <a:normAutofit fontScale="62500" lnSpcReduction="20000"/>
          </a:bodyPr>
          <a:lstStyle/>
          <a:p>
            <a:pPr marL="457200" indent="-457200">
              <a:buFont typeface="+mj-lt"/>
              <a:buAutoNum type="arabicPeriod" startAt="423"/>
            </a:pPr>
            <a:r>
              <a:rPr lang="es-ES_tradnl" i="1" dirty="0" smtClean="0"/>
              <a:t>¿Qué opina la Iglesia de las madres de alquiler y de la inseminación o la fecundación artificial?</a:t>
            </a:r>
          </a:p>
          <a:p>
            <a:pPr marL="421200" indent="0">
              <a:buNone/>
            </a:pPr>
            <a:r>
              <a:rPr lang="es-ES_tradnl" b="1" dirty="0" smtClean="0"/>
              <a:t>Toda ayuda por parte de la medicina y de la investigación para concebir un hijo debe detenerse cuando se disuelve o se destruye por medio de una tercera persona la paternidad conjunta de los padres o cuando la concepción se convierte en un acto técnico fuera de la unión sexual dentro del matrimonio. [2374-2377]</a:t>
            </a:r>
          </a:p>
          <a:p>
            <a:pPr marL="421200" indent="0">
              <a:buNone/>
            </a:pPr>
            <a:r>
              <a:rPr lang="es-ES_tradnl" dirty="0" smtClean="0"/>
              <a:t>Por respeto a la dignidad de la persona, la Iglesia rechaza la concepción de un hijo por medio de inseminación o la fecundación </a:t>
            </a:r>
            <a:r>
              <a:rPr lang="es-ES_tradnl" dirty="0" err="1" smtClean="0"/>
              <a:t>heteróloga</a:t>
            </a:r>
            <a:r>
              <a:rPr lang="es-ES_tradnl" dirty="0" smtClean="0"/>
              <a:t> u homóloga. Todo hijo tiene el derecho, dado por Dios, a tener un padre y una madre, a conocer a ese padre y a esa madre y, si es posible, a crecer en el ámbito de su amor. La inseminación o la fecundación artificial con el semen de un hombre extraño (</a:t>
            </a:r>
            <a:r>
              <a:rPr lang="es-ES_tradnl" dirty="0" err="1" smtClean="0"/>
              <a:t>heteróloga</a:t>
            </a:r>
            <a:r>
              <a:rPr lang="es-ES_tradnl" dirty="0" smtClean="0"/>
              <a:t>) destruye también el espíritu del matrimonio, en el cual el hombre y la mujer tienen derecho a llegar a ser padre o madre exclusivamente a través del otro cónyuge. Pero también la inseminación o la fecundación homóloga (cuando el semen procede del propio esposo) hace del hijo un producto de un procedimiento técnico y no el fruto de la unidad amorosa del encuentro sexual personal. Y cuando el niño se convierte en un producto, surge en seguida la pregunta cínica acerca de la calidad y la garantía de ese producto. La Iglesia rechaza también la técnica del diagnóstico genético pre-</a:t>
            </a:r>
            <a:r>
              <a:rPr lang="es-ES_tradnl" dirty="0" err="1" smtClean="0"/>
              <a:t>implantacional</a:t>
            </a:r>
            <a:r>
              <a:rPr lang="es-ES_tradnl" dirty="0" smtClean="0"/>
              <a:t> (DGP), que se lleva a cabo con el fin de eliminar a los embriones que no se consideran perfectos. También el recurso a una madre de alquiler, por el que se implanta a una mujer extraña un embrión obtenido por fecundación artificial, es contraria a la dignidad de la persona. </a:t>
            </a:r>
            <a:r>
              <a:rPr lang="es-ES_tradnl" dirty="0" smtClean="0">
                <a:sym typeface="Wingdings 3"/>
              </a:rPr>
              <a:t></a:t>
            </a:r>
            <a:r>
              <a:rPr lang="es-ES_tradnl" dirty="0" smtClean="0"/>
              <a:t> </a:t>
            </a:r>
            <a:r>
              <a:rPr lang="es-ES_tradnl" dirty="0" smtClean="0">
                <a:hlinkClick r:id="rId2" action="ppaction://hlinksldjump"/>
              </a:rPr>
              <a:t>280</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428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536" y="1340768"/>
            <a:ext cx="7643192" cy="4968552"/>
          </a:xfrm>
          <a:solidFill>
            <a:srgbClr val="FFFF78"/>
          </a:solidFill>
        </p:spPr>
        <p:txBody>
          <a:bodyPr>
            <a:normAutofit fontScale="70000" lnSpcReduction="20000"/>
          </a:bodyPr>
          <a:lstStyle/>
          <a:p>
            <a:pPr marL="457200" indent="-457200">
              <a:buFont typeface="+mj-lt"/>
              <a:buAutoNum type="arabicPeriod" startAt="424"/>
            </a:pPr>
            <a:r>
              <a:rPr lang="es-ES_tradnl" i="1" dirty="0" smtClean="0"/>
              <a:t>¿Qué es el adulterio? ¿Es lícito el divorcio?</a:t>
            </a:r>
          </a:p>
          <a:p>
            <a:pPr marL="421200" indent="0">
              <a:buNone/>
            </a:pPr>
            <a:r>
              <a:rPr lang="es-ES_tradnl" b="1" dirty="0" smtClean="0"/>
              <a:t>El adulterio consiste en que una pareja tenga relaciones sexuales cuando al menos uno de ellos está casado con otra persona. El adulterio es la traición fundamental del amor, la ruptura de una alianza sellada por Dios y una injusticia frente al prójimo. El mismo Jesús estableció expresamente la indisolubilidad del matrimonio: «lo que Dios ha unido, que no lo separe el hombre» (Mc 10,9). Remitiéndose al deseo original del Creador, Jesús suprimió la tolerancia del divorcio en la Antigua Alianza. [2353, 2364-2365, 2380-2386]</a:t>
            </a:r>
          </a:p>
          <a:p>
            <a:pPr marL="421200" indent="0">
              <a:buNone/>
            </a:pPr>
            <a:r>
              <a:rPr lang="es-ES_tradnl" dirty="0" smtClean="0"/>
              <a:t>La promesa, que infunde valor, de este mensaje de Jesús es: «¡Como hijos de vuestro Padre celestial tenéis la capacidad de amar para toda la vida!». No obstante, no siempre resulta fácil ser fiel al cónyuge durante toda una vida. Pero los cristianos que provocan frívolamente un divorcio son objetivamente culpables. Pecan contra el amor de Dios, que se hace visible en el matrimonio. Pecan contra el cónyuge abandonado y contra los hijos abandonados. Ciertamente, el cónyuge fiel de un matrimonio que ha llegado a ser insoportable, puede abandonar el domicilio común. Para evitar la escasez de medios, puede ser necesario incluso un divorcio civil. En casos justificados, la Iglesia puede investigar la validez del matrimonio en un proceso de nulidad matrimonial. </a:t>
            </a:r>
            <a:r>
              <a:rPr lang="es-ES_tradnl" dirty="0" smtClean="0">
                <a:sym typeface="Wingdings 3"/>
              </a:rPr>
              <a:t></a:t>
            </a:r>
            <a:r>
              <a:rPr lang="es-ES_tradnl" dirty="0" smtClean="0"/>
              <a:t> </a:t>
            </a:r>
            <a:r>
              <a:rPr lang="es-ES_tradnl" dirty="0" smtClean="0">
                <a:hlinkClick r:id="rId2" action="ppaction://hlinksldjump"/>
              </a:rPr>
              <a:t>269</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429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112568"/>
          </a:xfrm>
        </p:spPr>
        <p:style>
          <a:lnRef idx="1">
            <a:schemeClr val="accent4"/>
          </a:lnRef>
          <a:fillRef idx="2">
            <a:schemeClr val="accent4"/>
          </a:fillRef>
          <a:effectRef idx="1">
            <a:schemeClr val="accent4"/>
          </a:effectRef>
          <a:fontRef idx="minor">
            <a:schemeClr val="dk1"/>
          </a:fontRef>
        </p:style>
        <p:txBody>
          <a:bodyPr>
            <a:normAutofit fontScale="92500"/>
          </a:bodyPr>
          <a:lstStyle/>
          <a:p>
            <a:pPr marL="457200" indent="-457200">
              <a:buFont typeface="+mj-lt"/>
              <a:buAutoNum type="arabicPeriod" startAt="41"/>
            </a:pPr>
            <a:r>
              <a:rPr lang="es-ES_tradnl" i="1" dirty="0" smtClean="0"/>
              <a:t>¿Las ciencias naturales hacen innecesario al Creador?</a:t>
            </a:r>
          </a:p>
          <a:p>
            <a:pPr marL="421200" indent="0">
              <a:buNone/>
            </a:pPr>
            <a:r>
              <a:rPr lang="es-ES_tradnl" b="1" dirty="0" smtClean="0"/>
              <a:t>No. La frase «Dios ha creado el mundo» no es una afirmación ya superada de las ciencias naturales. Se trata de una afirmación teológica, es decir, una afirmación sobre el sentido </a:t>
            </a:r>
            <a:r>
              <a:rPr lang="es-ES_tradnl" b="1" i="1" dirty="0" smtClean="0"/>
              <a:t>(</a:t>
            </a:r>
            <a:r>
              <a:rPr lang="es-ES_tradnl" b="1" i="1" dirty="0" err="1" smtClean="0"/>
              <a:t>theos</a:t>
            </a:r>
            <a:r>
              <a:rPr lang="es-ES_tradnl" b="1" i="1" dirty="0" smtClean="0"/>
              <a:t> </a:t>
            </a:r>
            <a:r>
              <a:rPr lang="es-ES_tradnl" b="1" dirty="0" smtClean="0"/>
              <a:t>= Dios, </a:t>
            </a:r>
            <a:r>
              <a:rPr lang="es-ES_tradnl" b="1" i="1" dirty="0" smtClean="0"/>
              <a:t>logos </a:t>
            </a:r>
            <a:r>
              <a:rPr lang="es-ES_tradnl" b="1" dirty="0" smtClean="0"/>
              <a:t>= sentido) y el origen divino de las cosas. [282-289]</a:t>
            </a:r>
          </a:p>
          <a:p>
            <a:pPr marL="421200" indent="0">
              <a:buNone/>
            </a:pPr>
            <a:r>
              <a:rPr lang="es-ES_tradnl" dirty="0" smtClean="0"/>
              <a:t>El relato de la Creación no es un modelo explicativo del principio del mundo. «Dios ha creado el mundo» es una afirmación teológica sobre la relación del mundo con Dios. Dios ha querido que exista el mundo; él lo acompaña y lo llevará a plenitud. </a:t>
            </a:r>
            <a:r>
              <a:rPr lang="es-ES_tradnl" i="1" dirty="0" smtClean="0"/>
              <a:t>Ser creadas </a:t>
            </a:r>
            <a:r>
              <a:rPr lang="es-ES_tradnl" dirty="0" smtClean="0"/>
              <a:t>es una cualidad permanente </a:t>
            </a:r>
            <a:r>
              <a:rPr lang="es-ES_tradnl" i="1" dirty="0" smtClean="0"/>
              <a:t>en </a:t>
            </a:r>
            <a:r>
              <a:rPr lang="es-ES_tradnl" dirty="0" smtClean="0"/>
              <a:t>las cosas y una verdad elemental </a:t>
            </a:r>
            <a:r>
              <a:rPr lang="es-ES_tradnl" i="1" dirty="0" smtClean="0"/>
              <a:t>acerca </a:t>
            </a:r>
            <a:r>
              <a:rPr lang="es-ES_tradnl" dirty="0" smtClean="0"/>
              <a:t>de ellas.</a:t>
            </a:r>
            <a:endParaRPr lang="es-ES_tradnl" i="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43</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sexto mandamiento: No cometerás adulterio</a:t>
            </a:r>
            <a:endParaRPr lang="es-ES" sz="2600" dirty="0"/>
          </a:p>
        </p:txBody>
      </p:sp>
      <p:sp>
        <p:nvSpPr>
          <p:cNvPr id="3" name="2 Marcador de contenido"/>
          <p:cNvSpPr>
            <a:spLocks noGrp="1"/>
          </p:cNvSpPr>
          <p:nvPr>
            <p:ph sz="quarter" idx="1"/>
          </p:nvPr>
        </p:nvSpPr>
        <p:spPr>
          <a:xfrm>
            <a:off x="395536" y="1340768"/>
            <a:ext cx="7643192" cy="4896544"/>
          </a:xfrm>
          <a:solidFill>
            <a:srgbClr val="FFFF78"/>
          </a:solidFill>
        </p:spPr>
        <p:txBody>
          <a:bodyPr lIns="0" tIns="0" rIns="0" bIns="0">
            <a:normAutofit fontScale="55000" lnSpcReduction="20000"/>
          </a:bodyPr>
          <a:lstStyle/>
          <a:p>
            <a:pPr marL="457200" indent="-457200">
              <a:buFont typeface="+mj-lt"/>
              <a:buAutoNum type="arabicPeriod" startAt="425"/>
            </a:pPr>
            <a:r>
              <a:rPr lang="es-ES_tradnl" i="1" dirty="0" smtClean="0"/>
              <a:t>¿</a:t>
            </a:r>
            <a:r>
              <a:rPr lang="es-ES_tradnl" sz="2900" i="1" dirty="0" smtClean="0"/>
              <a:t>Qué tiene la Iglesia en contra del «matrimonio sin papeles»?</a:t>
            </a:r>
          </a:p>
          <a:p>
            <a:pPr marL="421200" indent="0">
              <a:buNone/>
            </a:pPr>
            <a:r>
              <a:rPr lang="es-ES_tradnl" sz="2900" b="1" dirty="0" smtClean="0"/>
              <a:t>Para los católicos no existe matrimonio sin la celebración del sacramento. En él Cristo entra en la alianza entre el varón y la mujer y concede abundancia de gracias y dones a los esposos. [2390-2391]</a:t>
            </a:r>
          </a:p>
          <a:p>
            <a:pPr marL="421200" indent="0">
              <a:buNone/>
            </a:pPr>
            <a:r>
              <a:rPr lang="es-ES_tradnl" sz="2900" dirty="0" smtClean="0"/>
              <a:t>A veces hay personas mayores que aconsejan a los jóvenes que dejen de casarse «para siempre y de blanco». Que el matrimonio es algo así como una unión fusión de patrimonios, perspectivas y buenas intenciones, a la vez que se hacen en público promesas que no se pueden mantener. Pero un matrimonio cristiano no es una estafa, sino el mayor regalo que Dios ha pensado para dos personas que se aman. Dios mismo los une de un modo tan profundo que no lo pueden lograr los hombres. Jesucristo, quien dijo: «Sin mí no podéis hacer nada» (</a:t>
            </a:r>
            <a:r>
              <a:rPr lang="es-ES_tradnl" sz="2900" dirty="0" err="1" smtClean="0"/>
              <a:t>Jn</a:t>
            </a:r>
            <a:r>
              <a:rPr lang="es-ES_tradnl" sz="2900" dirty="0" smtClean="0"/>
              <a:t> 15,5), está presente de forma permanente en el </a:t>
            </a:r>
            <a:r>
              <a:rPr lang="es-ES_tradnl" sz="2900" dirty="0" smtClean="0">
                <a:sym typeface="Wingdings 3"/>
              </a:rPr>
              <a:t></a:t>
            </a:r>
            <a:r>
              <a:rPr lang="es-ES_tradnl" sz="2900" dirty="0" smtClean="0">
                <a:hlinkClick r:id="rId2" action="ppaction://hlinkpres?slideindex=1&amp;slidetitle="/>
              </a:rPr>
              <a:t>SACRAMENTO</a:t>
            </a:r>
            <a:r>
              <a:rPr lang="es-ES_tradnl" sz="2900" dirty="0" smtClean="0"/>
              <a:t> del Matrimonio. Él es el amor en el amor de los esposos. Es su poder el que se hace presente cuando se agotan aparentemente las fuerzas de los que se quieren. Por eso el sacramento del Matrimonio es algo muy diferente a un pedazo de papel. Es como un vehículo divino ya dispuesto al que pueden subir los esposos, un vehículo del que el esposo y la esposa saben que contiene suficiente combustible para llegar, con la ayuda de Dios, a la meta de sus deseos. Cuando, en la actualidad, muchas personas dicen que no tiene importancia tener relaciones sexuales sin compromiso antes o fuera del matrimonio, la Iglesia invita a resistir con determinación y energía a esta presión social.</a:t>
            </a:r>
            <a:endParaRPr lang="es-ES_tradnl" sz="2900"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430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536" y="1340768"/>
            <a:ext cx="7643192" cy="5112568"/>
          </a:xfrm>
          <a:solidFill>
            <a:srgbClr val="FFFF78"/>
          </a:solidFill>
        </p:spPr>
        <p:txBody>
          <a:bodyPr>
            <a:normAutofit fontScale="92500" lnSpcReduction="20000"/>
          </a:bodyPr>
          <a:lstStyle/>
          <a:p>
            <a:pPr marL="457200" indent="-457200">
              <a:buFont typeface="+mj-lt"/>
              <a:buAutoNum type="arabicPeriod" startAt="426"/>
            </a:pPr>
            <a:r>
              <a:rPr lang="es-ES_tradnl" i="1" dirty="0" smtClean="0"/>
              <a:t>¿Qué regula el séptimo mandamiento: «No robarás» (Éx20,15)?</a:t>
            </a:r>
          </a:p>
          <a:p>
            <a:pPr marL="421200" indent="0">
              <a:buNone/>
            </a:pPr>
            <a:r>
              <a:rPr lang="es-ES_tradnl" b="1" dirty="0" smtClean="0"/>
              <a:t>El séptimo mandamiento no sólo prohíbe quitarle algo a alguien, sino que exige también la justa administración y el reparto de los bienes de la tierra, regula las cuestiones de la propiedad privada y del reparto de Los rendimientos del trabajo humano. Igualmente se denuncia en este mandamiento el reparto injusto de las materias primas. [2401]</a:t>
            </a:r>
          </a:p>
          <a:p>
            <a:pPr marL="421200" indent="0">
              <a:buNone/>
            </a:pPr>
            <a:r>
              <a:rPr lang="es-ES_tradnl" dirty="0" smtClean="0"/>
              <a:t>En principio el séptimo mandamiento sólo prohíbe tomar para sí de modo injusto la propiedad de otro. Pero recoge también la aspiración humana de organizar el mundo de forma social y justa y de preocuparse de su correcto desarrollo. El séptimo mandamiento nos dice que estamos obligados por la fe a luchar por la protección de la Creación y la preservación de sus recursos naturales.</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431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536" y="1340768"/>
            <a:ext cx="7643192" cy="5040560"/>
          </a:xfrm>
          <a:solidFill>
            <a:srgbClr val="FFFF78"/>
          </a:solidFill>
        </p:spPr>
        <p:txBody>
          <a:bodyPr>
            <a:normAutofit fontScale="85000" lnSpcReduction="10000"/>
          </a:bodyPr>
          <a:lstStyle/>
          <a:p>
            <a:pPr marL="457200" indent="-457200">
              <a:buFont typeface="+mj-lt"/>
              <a:buAutoNum type="arabicPeriod" startAt="427"/>
            </a:pPr>
            <a:r>
              <a:rPr lang="es-ES_tradnl" i="1" dirty="0" smtClean="0"/>
              <a:t>¿Por qué no hay un derecho absoluto a la propiedad privada?</a:t>
            </a:r>
          </a:p>
          <a:p>
            <a:pPr marL="421200" indent="0">
              <a:buNone/>
            </a:pPr>
            <a:r>
              <a:rPr lang="es-ES_tradnl" b="1" dirty="0" smtClean="0"/>
              <a:t>No hay un derecho absoluto, sino sólo relativo, a la propiedad privada, porque Dios creó la tierra y sus bienes para todos los hombres. [2402-2406, 2452]</a:t>
            </a:r>
          </a:p>
          <a:p>
            <a:pPr marL="421200" indent="0">
              <a:buNone/>
            </a:pPr>
            <a:r>
              <a:rPr lang="es-ES_tradnl" dirty="0" smtClean="0"/>
              <a:t>Antes de que bienes de la realidad creada puedan «pertenecer» a personas individuales, porque han sido trabajados, heredados o donados legalmente, los propietarios deben saber que no hay propiedad sin compromiso social. Al mismo tiempo, la Iglesia se opone a quienes deducen de la obligación social de la propiedad que no debería existir la propiedad privada, y afirman que todo debería pertenecer a todos, o al Estado. El propietario privado que administra, cuida y aumenta un bien según la finalidad de su Creador, y comparte las ganancias de modo que cada uno reciba lo suyo, actúa sin duda siguiendo el mandato divino de la Creación.</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432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536" y="1340768"/>
            <a:ext cx="7643192" cy="4968552"/>
          </a:xfrm>
          <a:solidFill>
            <a:srgbClr val="FFFF78"/>
          </a:solidFill>
        </p:spPr>
        <p:txBody>
          <a:bodyPr lIns="0" tIns="0" rIns="0" bIns="0">
            <a:noAutofit/>
          </a:bodyPr>
          <a:lstStyle/>
          <a:p>
            <a:pPr marL="457200" indent="-457200">
              <a:buFont typeface="+mj-lt"/>
              <a:buAutoNum type="arabicPeriod" startAt="428"/>
            </a:pPr>
            <a:r>
              <a:rPr lang="es-ES_tradnl" sz="1700" i="1" dirty="0" smtClean="0"/>
              <a:t>¿Qué es el robo y qué incluye el séptimo mandamiento?</a:t>
            </a:r>
          </a:p>
          <a:p>
            <a:pPr marL="421200" indent="0">
              <a:buNone/>
            </a:pPr>
            <a:r>
              <a:rPr lang="es-ES_tradnl" sz="1700" b="1" dirty="0" smtClean="0"/>
              <a:t>El robo es la apropiación indebida de un bien ajeno. [2408-2410]</a:t>
            </a:r>
          </a:p>
          <a:p>
            <a:pPr marL="421200" indent="0">
              <a:buNone/>
            </a:pPr>
            <a:r>
              <a:rPr lang="es-ES_tradnl" sz="1700" dirty="0" smtClean="0"/>
              <a:t>Apropiarse injustamente del bien ajeno es una falta contra el séptimo mandamiento; aun cuando el hecho no pueda ser denunciado según la ley civil. Lo que es una injusticia ante Dios, es una injusticia. Pero el séptimo mandamiento no es válido únicamente para el robo, sino también para la retención injusta del salario justo, quedarse con objetos encontrados que se pueden devolver, y los engaños en general. El séptimo mandamiento denuncia también las siguientes prácticas: dar trabajo a empleados en condiciones contrarias a la dignidad humana; no mantener los contratos suscritos; despilfarrar las ganancias sin tomar en consideración la obligación social; elevar o bajar artificialmente los precios; poner en peligro el puesto de trabajo de compañeros que están bajo la tutela de uno; el soborno y la corrupción; inducir a los subordinados a cometer actos ilegales, hacer mal el trabajo o exigir honorarios desproporcionados; derrochar o administrar con descuido las propiedades sociales comunes; falsificar dinero, contabilidades o balances; el fraude fiscal.</a:t>
            </a:r>
            <a:endParaRPr lang="es-ES_tradnl" sz="1700"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433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536" y="1340768"/>
            <a:ext cx="7643192" cy="5040560"/>
          </a:xfrm>
          <a:solidFill>
            <a:srgbClr val="FFFF78"/>
          </a:solidFill>
        </p:spPr>
        <p:txBody>
          <a:bodyPr>
            <a:normAutofit lnSpcReduction="10000"/>
          </a:bodyPr>
          <a:lstStyle/>
          <a:p>
            <a:pPr marL="457200" indent="-457200">
              <a:buFont typeface="+mj-lt"/>
              <a:buAutoNum type="arabicPeriod" startAt="429"/>
            </a:pPr>
            <a:r>
              <a:rPr lang="es-ES_tradnl" i="1" dirty="0" smtClean="0"/>
              <a:t>¿Qué normas regulan la propiedad intelectual?</a:t>
            </a:r>
          </a:p>
          <a:p>
            <a:pPr marL="421200" indent="0">
              <a:buNone/>
            </a:pPr>
            <a:r>
              <a:rPr lang="es-ES_tradnl" b="1" dirty="0" smtClean="0"/>
              <a:t>También es robo la sustracción de la propiedad intelectual. [2408-2409]</a:t>
            </a:r>
          </a:p>
          <a:p>
            <a:pPr marL="421200" indent="0">
              <a:buNone/>
            </a:pPr>
            <a:r>
              <a:rPr lang="es-ES_tradnl" dirty="0" smtClean="0"/>
              <a:t>No sólo el </a:t>
            </a:r>
            <a:r>
              <a:rPr lang="es-ES_tradnl" dirty="0" smtClean="0">
                <a:sym typeface="Wingdings 3"/>
              </a:rPr>
              <a:t></a:t>
            </a:r>
            <a:r>
              <a:rPr lang="es-ES_tradnl" dirty="0" smtClean="0">
                <a:hlinkClick r:id="rId2" action="ppaction://hlinkpres?slideindex=1&amp;slidetitle="/>
              </a:rPr>
              <a:t>PLAGIO</a:t>
            </a:r>
            <a:r>
              <a:rPr lang="es-ES_tradnl" dirty="0" smtClean="0"/>
              <a:t> es robo. El robo de propiedad intelectual comienza copiando en el colegio, continúa con la descarga ilegal de contenidos de Internet, afecta a la realización de copias no autorizadas o la grabación en diferentes medios de reproducción y llega hasta el extremo de negociar con conceptos e ideas robados. Todo uso de la propiedad intelectual ajena exige el acuerdo libre y la remuneración apropiada del autor intelectual o la participación del mismo en los beneficios que se generen.</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434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536" y="1340768"/>
            <a:ext cx="7643192" cy="4680520"/>
          </a:xfrm>
          <a:solidFill>
            <a:srgbClr val="FFFF78"/>
          </a:solidFill>
        </p:spPr>
        <p:txBody>
          <a:bodyPr>
            <a:normAutofit/>
          </a:bodyPr>
          <a:lstStyle/>
          <a:p>
            <a:pPr marL="457200" indent="-457200">
              <a:buFont typeface="+mj-lt"/>
              <a:buAutoNum type="arabicPeriod" startAt="430"/>
            </a:pPr>
            <a:r>
              <a:rPr lang="es-ES_tradnl" i="1" dirty="0" smtClean="0"/>
              <a:t>¿Qué se entiende por justicia conmutativa?</a:t>
            </a:r>
          </a:p>
          <a:p>
            <a:pPr marL="421200" indent="0">
              <a:buNone/>
            </a:pPr>
            <a:r>
              <a:rPr lang="es-ES_tradnl" b="1" dirty="0" smtClean="0"/>
              <a:t>La justicia conmutativa regula los intercambios entre las personas en el respeto exacto de sus derechos. Se preocupa de que se respete el derecho de propiedad, se paguen las deudas, se cumplan las obligaciones libremente contraídas, de que los daños causados obtengan una reparación proporcionada y de que se restituyan los bienes robados. [2411-2412]</a:t>
            </a:r>
          </a:p>
          <a:p>
            <a:pPr marL="421200" indent="0">
              <a:buNone/>
            </a:pP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435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536" y="1340768"/>
            <a:ext cx="7643192" cy="4968552"/>
          </a:xfrm>
          <a:solidFill>
            <a:srgbClr val="FFFF78"/>
          </a:solidFill>
        </p:spPr>
        <p:txBody>
          <a:bodyPr>
            <a:normAutofit lnSpcReduction="10000"/>
          </a:bodyPr>
          <a:lstStyle/>
          <a:p>
            <a:pPr marL="457200" indent="-457200">
              <a:buFont typeface="+mj-lt"/>
              <a:buAutoNum type="arabicPeriod" startAt="431"/>
            </a:pPr>
            <a:r>
              <a:rPr lang="es-ES_tradnl" i="1" dirty="0" smtClean="0"/>
              <a:t>¿Se pueden emplear trucos en el pago de impuestos?</a:t>
            </a:r>
          </a:p>
          <a:p>
            <a:pPr marL="421200" indent="0">
              <a:buNone/>
            </a:pPr>
            <a:r>
              <a:rPr lang="es-ES_tradnl" b="1" dirty="0" smtClean="0"/>
              <a:t>La inventiva en relación con sistemas complejos de impuestos no se puede objetar moralmente. Es inmoral el engaño y el fraude fiscal, es decir, falsificar, silenciar o tapar hechos para impedir una evaluación fiscal correcta. [2409]</a:t>
            </a:r>
          </a:p>
          <a:p>
            <a:pPr marL="421200" indent="0">
              <a:buNone/>
            </a:pPr>
            <a:r>
              <a:rPr lang="es-ES_tradnl" dirty="0" smtClean="0"/>
              <a:t>Mediante el pago de impuestos, los ciudadanos contribuyen, según su capacidad, a que el Estado pueda llevar a cabo su misión. Por eso el fraude fiscal no es un delito de poca importancia. Los impuestos deben ser justos y proporcionados y deben ser cobrados por vía legal.</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436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536" y="1340768"/>
            <a:ext cx="7643192" cy="5112568"/>
          </a:xfrm>
          <a:solidFill>
            <a:srgbClr val="FFFF78"/>
          </a:solidFill>
        </p:spPr>
        <p:txBody>
          <a:bodyPr>
            <a:normAutofit fontScale="92500"/>
          </a:bodyPr>
          <a:lstStyle/>
          <a:p>
            <a:pPr marL="457200" indent="-457200">
              <a:buFont typeface="+mj-lt"/>
              <a:buAutoNum type="arabicPeriod" startAt="432"/>
            </a:pPr>
            <a:r>
              <a:rPr lang="es-ES_tradnl" i="1" dirty="0" smtClean="0"/>
              <a:t>¿Puede un cristiano especular en la bolsa o en Internet?</a:t>
            </a:r>
          </a:p>
          <a:p>
            <a:pPr marL="421200" indent="0">
              <a:buNone/>
            </a:pPr>
            <a:r>
              <a:rPr lang="es-ES_tradnl" b="1" dirty="0" smtClean="0"/>
              <a:t>Un cristiano puede especular en la bolsa o en Internet mientras se mantenga en los límites de las costumbres normales de una negociación hábil con dinero propio o ajeno y no incurra en faltas contra otros preceptos morales.</a:t>
            </a:r>
          </a:p>
          <a:p>
            <a:pPr marL="421200" indent="0">
              <a:buNone/>
            </a:pPr>
            <a:r>
              <a:rPr lang="es-ES_tradnl" dirty="0" smtClean="0"/>
              <a:t>La especulación en bolsa se vuelve inmoral cuando se emplean medios deshonestos (como, por ejemplo, información privilegiada); cuando el negocio pone en peligro los medios de vida propios o ajenos, en lugar de asegurarlos; cuando la especulación, como en el juego, adquiere caracteres de adicción.</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437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536" y="1340768"/>
            <a:ext cx="7643192" cy="4752528"/>
          </a:xfrm>
          <a:solidFill>
            <a:srgbClr val="FFFF78"/>
          </a:solidFill>
        </p:spPr>
        <p:txBody>
          <a:bodyPr>
            <a:normAutofit/>
          </a:bodyPr>
          <a:lstStyle/>
          <a:p>
            <a:pPr marL="457200" indent="-457200">
              <a:buFont typeface="+mj-lt"/>
              <a:buAutoNum type="arabicPeriod" startAt="433"/>
            </a:pPr>
            <a:r>
              <a:rPr lang="es-ES_tradnl" i="1" dirty="0" smtClean="0"/>
              <a:t>¿Cómo se debe tratar la propiedad común?</a:t>
            </a:r>
          </a:p>
          <a:p>
            <a:pPr marL="421200" indent="0">
              <a:buNone/>
            </a:pPr>
            <a:r>
              <a:rPr lang="es-ES_tradnl" b="1" dirty="0" smtClean="0"/>
              <a:t>El vandalismo y los daños deliberados en equipamientos públicos y en bienes comunes son formas de robo y deben ser reparados. [2409]</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438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536" y="1340768"/>
            <a:ext cx="7643192" cy="5112568"/>
          </a:xfrm>
          <a:solidFill>
            <a:srgbClr val="FFFF78"/>
          </a:solidFill>
        </p:spPr>
        <p:txBody>
          <a:bodyPr>
            <a:normAutofit/>
          </a:bodyPr>
          <a:lstStyle/>
          <a:p>
            <a:pPr marL="457200" indent="-457200">
              <a:buFont typeface="+mj-lt"/>
              <a:buAutoNum type="arabicPeriod" startAt="434"/>
            </a:pPr>
            <a:r>
              <a:rPr lang="es-ES_tradnl" i="1" dirty="0" smtClean="0"/>
              <a:t>¿ Puede un cristiano participar en apuestas y juegos de azar?</a:t>
            </a:r>
          </a:p>
          <a:p>
            <a:pPr marL="421200" indent="0">
              <a:buNone/>
            </a:pPr>
            <a:r>
              <a:rPr lang="es-ES_tradnl" b="1" dirty="0" smtClean="0"/>
              <a:t>Las apuestas y los juegos de azar son inmorales y peligrosos cuando el jugador arriesga su sustento. Sobre todo cuando pone en peligro lo necesario para la vida de otras personas, especialmente cuando están a su cargo. [2413]</a:t>
            </a:r>
          </a:p>
          <a:p>
            <a:pPr marL="421200" indent="0">
              <a:buNone/>
            </a:pPr>
            <a:r>
              <a:rPr lang="es-ES_tradnl" dirty="0" smtClean="0"/>
              <a:t>Es muy cuestionable moralmente jugarse grandes sumas de dinero en juegos de azar, mientras a otros les falta lo necesario para vivir. Además las apuestas y los juegos de azar pueden crear adicción y esclavizar a las personas.</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439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72608"/>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marL="457200" indent="-457200">
              <a:buFont typeface="+mj-lt"/>
              <a:buAutoNum type="arabicPeriod" startAt="42"/>
            </a:pPr>
            <a:r>
              <a:rPr lang="es-ES_tradnl" i="1" dirty="0" smtClean="0"/>
              <a:t>¿Se puede estar convencido de la evolución </a:t>
            </a:r>
            <a:r>
              <a:rPr lang="es-ES_tradnl" dirty="0" smtClean="0"/>
              <a:t>y </a:t>
            </a:r>
            <a:r>
              <a:rPr lang="es-ES_tradnl" i="1" dirty="0" smtClean="0"/>
              <a:t>creer sin embargo en el Creador?</a:t>
            </a:r>
          </a:p>
          <a:p>
            <a:pPr marL="421200" indent="0">
              <a:buNone/>
            </a:pPr>
            <a:r>
              <a:rPr lang="es-ES_tradnl" b="1" dirty="0" smtClean="0"/>
              <a:t>Sí. La fe está abierta a los descubrimientos e hipótesis de las ciencias naturales. [282-289]</a:t>
            </a:r>
          </a:p>
          <a:p>
            <a:pPr marL="421200" indent="0">
              <a:buNone/>
            </a:pPr>
            <a:r>
              <a:rPr lang="es-ES_tradnl" dirty="0" smtClean="0"/>
              <a:t>La Teología no tiene competencia científico-natural; las ciencias naturales no tienen competencia teológica. Las ciencias naturales no pueden excluir de manera dogmática que en la creación haya procesos orientados a un fin; la fe, por el contrario, no puede definir cómo se producen estos procesos en el desarrollo de la naturaleza. Un cristiano puede aceptar la teoría de la evolución como un modelo explicativo útil, mientras no caiga en la herejía del evolucionismo, que ve al hombre como un producto casual de procesos biológicos. La </a:t>
            </a:r>
            <a:r>
              <a:rPr lang="es-ES_tradnl" dirty="0" smtClean="0">
                <a:sym typeface="Wingdings 3"/>
              </a:rPr>
              <a:t></a:t>
            </a:r>
            <a:r>
              <a:rPr lang="es-ES_tradnl" dirty="0" smtClean="0">
                <a:hlinkClick r:id="rId2" action="ppaction://hlinkpres?slideindex=1&amp;slidetitle="/>
              </a:rPr>
              <a:t>EVOLUCIÓN</a:t>
            </a:r>
            <a:r>
              <a:rPr lang="es-ES_tradnl" dirty="0" smtClean="0"/>
              <a:t> supone que hay algo que puede desarrollarse. Pero con ello no se afirma nada acerca del origen de ese «algo». Tampoco las preguntas acerca del ser, la dignidad, la misión, el sentido y el porqué del mundo y de los hombres se pueden responder biológicamente. Así como el «evolucionismo» se inclina demasiado hacia un lado, el </a:t>
            </a:r>
            <a:r>
              <a:rPr lang="es-ES_tradnl" dirty="0" smtClean="0">
                <a:sym typeface="Wingdings 3"/>
              </a:rPr>
              <a:t></a:t>
            </a:r>
            <a:r>
              <a:rPr lang="es-ES_tradnl" dirty="0" smtClean="0">
                <a:hlinkClick r:id="rId2" action="ppaction://hlinkpres?slideindex=1&amp;slidetitle="/>
              </a:rPr>
              <a:t>CREACIONISMO</a:t>
            </a:r>
            <a:r>
              <a:rPr lang="es-ES_tradnl" dirty="0" smtClean="0"/>
              <a:t> lo hace hacia el lado contrario. Los creacionistas toman los datos bíblicos (por ejemplo, la edad de la Tierra, la creación en seis días) ingenuamente al pie de la letra.</a:t>
            </a:r>
            <a:endParaRPr lang="es-ES_tradnl" i="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536" y="1340768"/>
            <a:ext cx="7643192" cy="5112568"/>
          </a:xfrm>
          <a:solidFill>
            <a:srgbClr val="FFFF78"/>
          </a:solidFill>
        </p:spPr>
        <p:txBody>
          <a:bodyPr>
            <a:normAutofit fontScale="77500" lnSpcReduction="20000"/>
          </a:bodyPr>
          <a:lstStyle/>
          <a:p>
            <a:pPr marL="457200" indent="-457200">
              <a:buFont typeface="+mj-lt"/>
              <a:buAutoNum type="arabicPeriod" startAt="435"/>
            </a:pPr>
            <a:r>
              <a:rPr lang="es-ES_tradnl" i="1" dirty="0" smtClean="0"/>
              <a:t>¿Es lícito «comprar» y «vender» personas?</a:t>
            </a:r>
          </a:p>
          <a:p>
            <a:pPr marL="421200" indent="0">
              <a:buNone/>
            </a:pPr>
            <a:r>
              <a:rPr lang="es-ES_tradnl" b="1" dirty="0" smtClean="0"/>
              <a:t>Ninguna persona ni partes de una persona pueden ser convertidas en mercancía, tampoco nadie puede ofrecerse a sí mismo como mercancía. El hombre pertenece a Dios, que le ha otorgado libertad y dignidad. Comprar y vender personas, como sucede hoy en día de forma habitual, no sólo en la prostitución, es un acto absolutamente reprobable. [2414]</a:t>
            </a:r>
          </a:p>
          <a:p>
            <a:pPr marL="421200" indent="0">
              <a:buNone/>
            </a:pPr>
            <a:r>
              <a:rPr lang="es-ES_tradnl" dirty="0" smtClean="0"/>
              <a:t>En el tráfico de órganos y de embriones, en la biotecnología, en el tráfico de niños para la adopción, en el reclutamiento de niños soldado, en la prostitución, en todas partes aparece de nuevo la antigua injusticia del tráfico de seres humanos y la esclavitud. Se priva a personas de su libertad, de su dignidad, de su autodeterminación, en realidad, de su misma vida. Se las humilla convirtiéndolas en objetos con los que el propietario puede hacer negocios. Hay que distinguir del tráfico de seres humanos en sentido estricto, las prácticas del fútbol y otros deportes. También en esos casos se habla de «comprar» y «vender», pero se trata de procedimientos en los que se puede presuponer el libre consentimiento de los jugadores. </a:t>
            </a:r>
            <a:r>
              <a:rPr lang="es-ES_tradnl" dirty="0" smtClean="0">
                <a:sym typeface="Wingdings 3"/>
              </a:rPr>
              <a:t></a:t>
            </a:r>
            <a:r>
              <a:rPr lang="es-ES_tradnl" dirty="0" smtClean="0"/>
              <a:t> </a:t>
            </a:r>
            <a:r>
              <a:rPr lang="es-ES_tradnl" dirty="0" smtClean="0">
                <a:hlinkClick r:id="rId2" action="ppaction://hlinksldjump"/>
              </a:rPr>
              <a:t>280</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440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536" y="1340768"/>
            <a:ext cx="7643192" cy="4968552"/>
          </a:xfrm>
          <a:solidFill>
            <a:srgbClr val="FFFF78"/>
          </a:solidFill>
        </p:spPr>
        <p:txBody>
          <a:bodyPr>
            <a:normAutofit fontScale="85000" lnSpcReduction="20000"/>
          </a:bodyPr>
          <a:lstStyle/>
          <a:p>
            <a:pPr marL="457200" indent="-457200">
              <a:buFont typeface="+mj-lt"/>
              <a:buAutoNum type="arabicPeriod" startAt="436"/>
            </a:pPr>
            <a:r>
              <a:rPr lang="es-ES_tradnl" i="1" dirty="0" smtClean="0"/>
              <a:t>¿Cómo debemos tratar la Creación?</a:t>
            </a:r>
          </a:p>
          <a:p>
            <a:pPr marL="421200" indent="0">
              <a:buNone/>
            </a:pPr>
            <a:r>
              <a:rPr lang="es-ES_tradnl" b="1" dirty="0" smtClean="0"/>
              <a:t>Cumplimos el designio creador de Dios cuando cuidamos la tierra con sus leyes vitales, su variedad de especies, su belleza natural y sus riquezas renovables, y la conservamos eficazmente como ámbito de vida, de modo que también las futuras generaciones puedan vivir bien en la tierra. [2415]</a:t>
            </a:r>
          </a:p>
          <a:p>
            <a:pPr marL="421200" indent="0">
              <a:buNone/>
            </a:pPr>
            <a:r>
              <a:rPr lang="es-ES_tradnl" dirty="0" smtClean="0"/>
              <a:t>En el libro del </a:t>
            </a:r>
            <a:r>
              <a:rPr lang="es-ES_tradnl" dirty="0" smtClean="0">
                <a:sym typeface="Wingdings 3"/>
              </a:rPr>
              <a:t></a:t>
            </a:r>
            <a:r>
              <a:rPr lang="es-ES_tradnl" dirty="0" smtClean="0">
                <a:hlinkClick r:id="rId2" action="ppaction://hlinkpres?slideindex=1&amp;slidetitle="/>
              </a:rPr>
              <a:t>GÉNESIS</a:t>
            </a:r>
            <a:r>
              <a:rPr lang="es-ES_tradnl" dirty="0" smtClean="0"/>
              <a:t> se dice: «Sed fecundos y multiplicaos, llenad la tierra y someted la; dominad los peces del mar, las aves del cielo y todos los animales que se mueven sobre la tierra» (</a:t>
            </a:r>
            <a:r>
              <a:rPr lang="es-ES_tradnl" dirty="0" err="1" smtClean="0"/>
              <a:t>Gén</a:t>
            </a:r>
            <a:r>
              <a:rPr lang="es-ES_tradnl" dirty="0" smtClean="0"/>
              <a:t> 1,28). Lo de «someted la tierra» no significa un derecho absoluto a poder disponer arbitrariamente de la naturaleza viva y muerta, de animales y plantas. Estar creado a imagen y semejanza de Dios significa que el hombre se ocupa de la Creación de Dios como pastor y guardián. Porque también se dice: «El Señor Dios tomó al hombre y lo colocó en el jardín de Edén, para que lo guardara y lo cultivara» (</a:t>
            </a:r>
            <a:r>
              <a:rPr lang="es-ES_tradnl" dirty="0" err="1" smtClean="0"/>
              <a:t>Gén</a:t>
            </a:r>
            <a:r>
              <a:rPr lang="es-ES_tradnl" dirty="0" smtClean="0"/>
              <a:t> 2,15). </a:t>
            </a:r>
            <a:r>
              <a:rPr lang="es-ES_tradnl" dirty="0" smtClean="0">
                <a:sym typeface="Wingdings 3"/>
              </a:rPr>
              <a:t></a:t>
            </a:r>
            <a:r>
              <a:rPr lang="es-ES_tradnl" dirty="0" smtClean="0"/>
              <a:t> </a:t>
            </a:r>
            <a:r>
              <a:rPr lang="es-ES_tradnl" dirty="0" smtClean="0">
                <a:hlinkClick r:id="rId3" action="ppaction://hlinksldjump"/>
              </a:rPr>
              <a:t>42</a:t>
            </a:r>
            <a:r>
              <a:rPr lang="es-ES_tradnl" dirty="0" smtClean="0"/>
              <a:t>-</a:t>
            </a:r>
            <a:r>
              <a:rPr lang="es-ES_tradnl" dirty="0" smtClean="0">
                <a:hlinkClick r:id="rId4" action="ppaction://hlinksldjump"/>
              </a:rPr>
              <a:t>50</a:t>
            </a:r>
            <a:r>
              <a:rPr lang="es-ES_tradnl" dirty="0" smtClean="0"/>
              <a:t>,</a:t>
            </a:r>
            <a:r>
              <a:rPr lang="es-ES_tradnl" dirty="0" smtClean="0">
                <a:hlinkClick r:id="rId5" action="ppaction://hlinksldjump"/>
              </a:rPr>
              <a:t>57</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441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6" action="ppaction://hlinksldjump"/>
              </a:rPr>
              <a:t>I</a:t>
            </a:r>
            <a:r>
              <a:rPr lang="es-ES" sz="1400" dirty="0" smtClean="0"/>
              <a:t> (1-165), </a:t>
            </a:r>
            <a:r>
              <a:rPr lang="es-ES" sz="1400" dirty="0" smtClean="0">
                <a:hlinkClick r:id="rId7" action="ppaction://hlinksldjump"/>
              </a:rPr>
              <a:t>II</a:t>
            </a:r>
            <a:r>
              <a:rPr lang="es-ES" sz="1400" dirty="0" smtClean="0"/>
              <a:t> (166-278), </a:t>
            </a:r>
            <a:r>
              <a:rPr lang="es-ES" sz="1400" dirty="0" smtClean="0">
                <a:hlinkClick r:id="rId8" action="ppaction://hlinksldjump"/>
              </a:rPr>
              <a:t>III</a:t>
            </a:r>
            <a:r>
              <a:rPr lang="es-ES" sz="1400" dirty="0" smtClean="0"/>
              <a:t> (279-468), </a:t>
            </a:r>
            <a:r>
              <a:rPr lang="es-ES" sz="1400" dirty="0" smtClean="0">
                <a:hlinkClick r:id="rId9"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536" y="1340768"/>
            <a:ext cx="7643192" cy="4752528"/>
          </a:xfrm>
          <a:solidFill>
            <a:srgbClr val="FFFF78"/>
          </a:solidFill>
        </p:spPr>
        <p:txBody>
          <a:bodyPr>
            <a:normAutofit/>
          </a:bodyPr>
          <a:lstStyle/>
          <a:p>
            <a:pPr marL="457200" indent="-457200">
              <a:buFont typeface="+mj-lt"/>
              <a:buAutoNum type="arabicPeriod" startAt="437"/>
            </a:pPr>
            <a:r>
              <a:rPr lang="es-ES_tradnl" i="1" dirty="0" smtClean="0"/>
              <a:t>¿Cómo debemos tratar a los animales?</a:t>
            </a:r>
          </a:p>
          <a:p>
            <a:pPr marL="421200" indent="0">
              <a:buNone/>
            </a:pPr>
            <a:r>
              <a:rPr lang="es-ES_tradnl" b="1" dirty="0" smtClean="0"/>
              <a:t>Los animales son criaturas de Dios como nosotros, a las que queremos y con las que debemos alegrarnos, como Dios se alegra de su existencia. [2416-2418,2456-2457]</a:t>
            </a:r>
          </a:p>
          <a:p>
            <a:pPr marL="421200" indent="0">
              <a:buNone/>
            </a:pPr>
            <a:r>
              <a:rPr lang="es-ES_tradnl" dirty="0" smtClean="0"/>
              <a:t>También los animales son criaturas sensibles creadas por Dios. Es pecado torturarlos, hacerles sufrir y matarlos inútilmente. Sin embargo una persona no debe anteponer el amor a los animales al amor a los seres humanos.</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442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536" y="1340768"/>
            <a:ext cx="7643192" cy="5184576"/>
          </a:xfrm>
          <a:solidFill>
            <a:srgbClr val="FFFF78"/>
          </a:solidFill>
        </p:spPr>
        <p:txBody>
          <a:bodyPr>
            <a:normAutofit fontScale="77500" lnSpcReduction="20000"/>
          </a:bodyPr>
          <a:lstStyle/>
          <a:p>
            <a:pPr marL="457200" indent="-457200">
              <a:buFont typeface="+mj-lt"/>
              <a:buAutoNum type="arabicPeriod" startAt="438"/>
            </a:pPr>
            <a:r>
              <a:rPr lang="es-ES_tradnl" i="1" dirty="0" smtClean="0"/>
              <a:t>¿Por qué tiene la Iglesia una Doctrina Social propia?</a:t>
            </a:r>
          </a:p>
          <a:p>
            <a:pPr marL="421200" indent="0">
              <a:buNone/>
            </a:pPr>
            <a:r>
              <a:rPr lang="es-ES_tradnl" b="1" dirty="0" smtClean="0"/>
              <a:t>Dado que todas las personas, creadas a imagen de Dios, poseen una dignidad única, la Iglesia, con su Doctrina Social, aboga a favor de que esta dignidad de la persona se realice en el ámbito social también para todas las personas. No pretende tutelar la política o la economía. Pero cuando en la política y en la economía se ataca la dignidad de las personas, la Iglesia debe intervenir. [2419-2420, 2422-2423]</a:t>
            </a:r>
          </a:p>
          <a:p>
            <a:pPr marL="421200" indent="0">
              <a:buNone/>
            </a:pPr>
            <a:r>
              <a:rPr lang="es-ES_tradnl" dirty="0" smtClean="0"/>
              <a:t>«Los gozos y las esperanzas, las tristezas y las angustias de los hombres de nuestro tiempo, sobre todo de los pobres y de cuantos sufren, son a la vez gozos y esperanzas, tristezas y angustias de los discípulos de Cristo» (Concilio Vaticano II. GS 1). En su Doctrina Social, la Iglesia concreta esta frase. Y se pregunta: ¿Cómo podemos hacernos responsables del bienestar y el trato correcto para todos, también para los no cristianos? ¿Cómo debe ser la forma justa de la convivencia humana, de Las instituciones políticas, económicas y sociales? En su acción a favor de la justicia la Iglesia es llevada por un amor que se mira en el amor de Cristo por los hombres.</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443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536" y="1340768"/>
            <a:ext cx="7643192" cy="5040560"/>
          </a:xfrm>
          <a:solidFill>
            <a:srgbClr val="FFFF78"/>
          </a:solidFill>
        </p:spPr>
        <p:txBody>
          <a:bodyPr>
            <a:normAutofit fontScale="77500" lnSpcReduction="20000"/>
          </a:bodyPr>
          <a:lstStyle/>
          <a:p>
            <a:pPr marL="457200" indent="-457200">
              <a:buFont typeface="+mj-lt"/>
              <a:buAutoNum type="arabicPeriod" startAt="439"/>
            </a:pPr>
            <a:r>
              <a:rPr lang="es-ES_tradnl" i="1" dirty="0" smtClean="0"/>
              <a:t>¿Cómo se desarrolló la Doctrina Social de la Iglesia?</a:t>
            </a:r>
          </a:p>
          <a:p>
            <a:pPr marL="421200" indent="0">
              <a:buNone/>
            </a:pPr>
            <a:r>
              <a:rPr lang="es-ES_tradnl" b="1" dirty="0" smtClean="0"/>
              <a:t>Con la </a:t>
            </a:r>
            <a:r>
              <a:rPr lang="es-ES_tradnl" b="1" dirty="0" smtClean="0">
                <a:sym typeface="Wingdings 3"/>
              </a:rPr>
              <a:t></a:t>
            </a:r>
            <a:r>
              <a:rPr lang="es-ES_tradnl" b="1" dirty="0" smtClean="0">
                <a:hlinkClick r:id="rId2" action="ppaction://hlinkpres?slideindex=1&amp;slidetitle="/>
              </a:rPr>
              <a:t>DOCTRINA SOCIAL</a:t>
            </a:r>
            <a:r>
              <a:rPr lang="es-ES_tradnl" b="1" dirty="0" smtClean="0"/>
              <a:t> la Iglesia dio su respuesta a la cuestión social de los trabajadores en el siglo XIX. Ciertamente la industrialización había llevado a un aumento del bienestar, pero de ello se beneficiaban ante todo los dueños de las fábricas, mientras muchas personas se quedaban en la miseria como trabajadores casi sin derechos. De esta experiencia, el comunismo sacó la conclusión de que existía una oposición irreconciliable entre el trabajo y el capital, que debía decidirse mediante la lucha de clases. Por el contrario, la Iglesia abogó por un equilibrio justo entre los trabajadores y los dueños de las fábricas. [2421]</a:t>
            </a:r>
          </a:p>
          <a:p>
            <a:pPr marL="421200" indent="0">
              <a:buNone/>
            </a:pPr>
            <a:r>
              <a:rPr lang="es-ES_tradnl" dirty="0" smtClean="0"/>
              <a:t>La Iglesia defendió que no sólo se beneficiaran algunos pocos, sino todos, del nuevo bienestar propiciado por la industrialización y la competencia. Por eso recomendó la creación de sindicatos y luchó para que los trabajadores fueran protegidos de la explotación mediante leyes civiles y seguros para que ellos y sus familias estuvieran asegurados en casos de enfermedad y necesidad.</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444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536" y="1340768"/>
            <a:ext cx="7643192" cy="5112568"/>
          </a:xfrm>
          <a:solidFill>
            <a:srgbClr val="FFFF78"/>
          </a:solidFill>
        </p:spPr>
        <p:txBody>
          <a:bodyPr>
            <a:normAutofit/>
          </a:bodyPr>
          <a:lstStyle/>
          <a:p>
            <a:pPr marL="457200" indent="-457200">
              <a:buFont typeface="+mj-lt"/>
              <a:buAutoNum type="arabicPeriod" startAt="440"/>
            </a:pPr>
            <a:r>
              <a:rPr lang="es-ES_tradnl" i="1" dirty="0" smtClean="0"/>
              <a:t>¿Están obligados los cristianos a comprometerse en la política y en la sociedad?</a:t>
            </a:r>
          </a:p>
          <a:p>
            <a:pPr marL="421200" indent="0">
              <a:buNone/>
            </a:pPr>
            <a:r>
              <a:rPr lang="es-ES_tradnl" b="1" dirty="0" smtClean="0"/>
              <a:t>Es una misión especial de los fieles </a:t>
            </a:r>
            <a:r>
              <a:rPr lang="es-ES_tradnl" b="1" dirty="0" smtClean="0">
                <a:sym typeface="Wingdings 3"/>
              </a:rPr>
              <a:t></a:t>
            </a:r>
            <a:r>
              <a:rPr lang="es-ES_tradnl" b="1" dirty="0" smtClean="0">
                <a:hlinkClick r:id="rId2" action="ppaction://hlinkpres?slideindex=1&amp;slidetitle="/>
              </a:rPr>
              <a:t>LAICOS</a:t>
            </a:r>
            <a:r>
              <a:rPr lang="es-ES_tradnl" b="1" dirty="0" smtClean="0"/>
              <a:t> comprometerse en la política, la sociedad y la economía, según el espíritu del Evangelio, la caridad, la verdad y la justicia. Para ello la </a:t>
            </a:r>
            <a:r>
              <a:rPr lang="es-ES_tradnl" b="1" dirty="0" smtClean="0">
                <a:sym typeface="Wingdings 3"/>
              </a:rPr>
              <a:t></a:t>
            </a:r>
            <a:r>
              <a:rPr lang="es-ES_tradnl" b="1" dirty="0" smtClean="0"/>
              <a:t> </a:t>
            </a:r>
            <a:r>
              <a:rPr lang="es-ES_tradnl" b="1" dirty="0" smtClean="0">
                <a:hlinkClick r:id="rId2" action="ppaction://hlinkpres?slideindex=1&amp;slidetitle="/>
              </a:rPr>
              <a:t>DOCTRINA SOCIAL DE LA IGLESIA</a:t>
            </a:r>
            <a:r>
              <a:rPr lang="es-ES_tradnl" b="1" dirty="0" smtClean="0"/>
              <a:t> les ofrece una orientación clara. [2442]</a:t>
            </a:r>
          </a:p>
          <a:p>
            <a:pPr marL="421200" indent="0">
              <a:buNone/>
            </a:pPr>
            <a:r>
              <a:rPr lang="es-ES_tradnl" dirty="0" smtClean="0"/>
              <a:t>La participación activa en la política de partidos no es compatible con el ministerio de los </a:t>
            </a:r>
            <a:r>
              <a:rPr lang="es-ES_tradnl" dirty="0" smtClean="0">
                <a:sym typeface="Wingdings 3"/>
              </a:rPr>
              <a:t></a:t>
            </a:r>
            <a:r>
              <a:rPr lang="es-ES_tradnl" dirty="0" smtClean="0">
                <a:hlinkClick r:id="rId2" action="ppaction://hlinkpres?slideindex=1&amp;slidetitle="/>
              </a:rPr>
              <a:t>OBISPOS</a:t>
            </a:r>
            <a:r>
              <a:rPr lang="es-ES_tradnl" dirty="0" smtClean="0"/>
              <a:t>, </a:t>
            </a:r>
            <a:r>
              <a:rPr lang="es-ES_tradnl" dirty="0" smtClean="0">
                <a:sym typeface="Wingdings 3"/>
              </a:rPr>
              <a:t></a:t>
            </a:r>
            <a:r>
              <a:rPr lang="es-ES_tradnl" dirty="0" smtClean="0">
                <a:hlinkClick r:id="rId2" action="ppaction://hlinkpres?slideindex=1&amp;slidetitle="/>
              </a:rPr>
              <a:t>PRESBÍTEROS</a:t>
            </a:r>
            <a:r>
              <a:rPr lang="es-ES_tradnl" dirty="0" smtClean="0"/>
              <a:t> y religiosos. Deben estar disponibles para todos.</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445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536" y="1340768"/>
            <a:ext cx="7643192" cy="5112568"/>
          </a:xfrm>
          <a:solidFill>
            <a:srgbClr val="FFFF78"/>
          </a:solidFill>
        </p:spPr>
        <p:txBody>
          <a:bodyPr>
            <a:normAutofit fontScale="85000" lnSpcReduction="20000"/>
          </a:bodyPr>
          <a:lstStyle/>
          <a:p>
            <a:pPr marL="457200" indent="-457200">
              <a:buFont typeface="+mj-lt"/>
              <a:buAutoNum type="arabicPeriod" startAt="441"/>
            </a:pPr>
            <a:r>
              <a:rPr lang="es-ES_tradnl" i="1" dirty="0" smtClean="0"/>
              <a:t>¿Qué dice la Iglesia de la democracia?</a:t>
            </a:r>
          </a:p>
          <a:p>
            <a:pPr marL="421200" indent="0">
              <a:buNone/>
            </a:pPr>
            <a:r>
              <a:rPr lang="es-ES_tradnl" b="1" dirty="0" smtClean="0"/>
              <a:t>La Iglesia apoya la democracia porque, entre los sistemas políticos, es el que ofrece las mejores condiciones para que se realicen la igualdad ante la ley y los derechos humanos. Pero, para ello, la democracia debe ser algo más que un mero dominio de la mayoría. Una verdadera democracia es posible únicamente en un Estado de derecho que reconozca los derechos fundamentales de todos y, en caso necesario, los defienda contra la voluntad de la mayoría. [1922]</a:t>
            </a:r>
          </a:p>
          <a:p>
            <a:pPr marL="421200" indent="0">
              <a:buNone/>
            </a:pPr>
            <a:r>
              <a:rPr lang="es-ES_tradnl" dirty="0" smtClean="0"/>
              <a:t>La historia nos enseña que tampoco la democracia ofrece una protección absoluta frente a los ataques a la dignidad humana y los derechos humanos. Está siempre en peligro de convertirse en la tiranía de la mayoría sobre una minoría. La democracia vive de presupuestos que ella misma no puede garantizar. Por eso especialmente los cristianos deben estar atentos a que no se socaven los valores sin los que una democracia no es duradera.</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446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536" y="1340768"/>
            <a:ext cx="7643192" cy="5112568"/>
          </a:xfrm>
          <a:solidFill>
            <a:srgbClr val="FFFF78"/>
          </a:solidFill>
        </p:spPr>
        <p:txBody>
          <a:bodyPr>
            <a:normAutofit fontScale="85000" lnSpcReduction="20000"/>
          </a:bodyPr>
          <a:lstStyle/>
          <a:p>
            <a:pPr marL="457200" indent="-457200">
              <a:buFont typeface="+mj-lt"/>
              <a:buAutoNum type="arabicPeriod" startAt="442"/>
            </a:pPr>
            <a:r>
              <a:rPr lang="es-ES_tradnl" i="1" dirty="0" smtClean="0"/>
              <a:t>¿Cuál es la postura de la Iglesia ante el capitalismo y ante la economía de mercado?</a:t>
            </a:r>
          </a:p>
          <a:p>
            <a:pPr marL="421200" indent="0">
              <a:buNone/>
            </a:pPr>
            <a:r>
              <a:rPr lang="es-ES_tradnl" b="1" dirty="0" smtClean="0"/>
              <a:t>Un capitalismo que no esté insertado en un ordenamiento jurídico sólido corre el riesgo de desvincularse del </a:t>
            </a:r>
            <a:r>
              <a:rPr lang="es-ES_tradnl" b="1" dirty="0" smtClean="0">
                <a:sym typeface="Wingdings 3"/>
              </a:rPr>
              <a:t></a:t>
            </a:r>
            <a:r>
              <a:rPr lang="es-ES_tradnl" b="1" dirty="0" smtClean="0">
                <a:hlinkClick r:id="rId2" action="ppaction://hlinkpres?slideindex=1&amp;slidetitle="/>
              </a:rPr>
              <a:t>BIEN COMÚN</a:t>
            </a:r>
            <a:r>
              <a:rPr lang="es-ES_tradnl" b="1" dirty="0" smtClean="0"/>
              <a:t> </a:t>
            </a:r>
            <a:r>
              <a:rPr lang="es-ES_tradnl" b="1" dirty="0"/>
              <a:t>y</a:t>
            </a:r>
            <a:r>
              <a:rPr lang="es-ES_tradnl" b="1" dirty="0" smtClean="0"/>
              <a:t> de convertirse en un mero instrumento del afán de lucro de algunos. A esto se opone la Iglesia decididamente. Por el contrario, aprueba una economía de mercado que esté al servicio del hombre, evite los monopolios y garantice a todos el suministro de los bienes y el trabajo necesarios para vivir. [2426]</a:t>
            </a:r>
          </a:p>
          <a:p>
            <a:pPr marL="421200" indent="0">
              <a:buNone/>
            </a:pPr>
            <a:r>
              <a:rPr lang="es-ES_tradnl" dirty="0" smtClean="0"/>
              <a:t>La </a:t>
            </a:r>
            <a:r>
              <a:rPr lang="es-ES_tradnl" dirty="0" smtClean="0">
                <a:sym typeface="Wingdings 3"/>
              </a:rPr>
              <a:t></a:t>
            </a:r>
            <a:r>
              <a:rPr lang="es-ES_tradnl" dirty="0" smtClean="0"/>
              <a:t> </a:t>
            </a:r>
            <a:r>
              <a:rPr lang="es-ES_tradnl" dirty="0" smtClean="0">
                <a:hlinkClick r:id="rId2" action="ppaction://hlinkpres?slideindex=1&amp;slidetitle="/>
              </a:rPr>
              <a:t>DOCTRINA SOCIAL DE LA IGLESIA </a:t>
            </a:r>
            <a:r>
              <a:rPr lang="es-ES_tradnl" dirty="0" smtClean="0"/>
              <a:t>valora todas las organizaciones sociales en función de su servicio al bien común, es decir, en la medida en que «los hombres, las familias y las asociaciones pueden lograr con mayor plenitud y facilidad su propia perfección» (Concilio Vaticano II, GS). Esto es válido también para la economía que, en primer lugar, tiene que estar al servicio del hombre.</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447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536" y="1340768"/>
            <a:ext cx="7643192" cy="4608512"/>
          </a:xfrm>
          <a:solidFill>
            <a:srgbClr val="FFFF78"/>
          </a:solidFill>
        </p:spPr>
        <p:txBody>
          <a:bodyPr>
            <a:normAutofit/>
          </a:bodyPr>
          <a:lstStyle/>
          <a:p>
            <a:pPr marL="457200" indent="-457200">
              <a:buFont typeface="+mj-lt"/>
              <a:buAutoNum type="arabicPeriod" startAt="443"/>
            </a:pPr>
            <a:r>
              <a:rPr lang="es-ES_tradnl" i="1" dirty="0" smtClean="0"/>
              <a:t>¿Cuál es la función de los responsables de las empresas?</a:t>
            </a:r>
          </a:p>
          <a:p>
            <a:pPr marL="421200" indent="0">
              <a:buNone/>
            </a:pPr>
            <a:r>
              <a:rPr lang="es-ES_tradnl" b="1" dirty="0" smtClean="0"/>
              <a:t>Los empresarios y los directivos se esfuerzan por el éxito económico de sus empresas. Pero junto a los legítimos intereses de beneficio existe también para ellos una responsabilidad social: tener en cuenta los justos intereses de los empleados, los proveedores, los clientes y de toda la sociedad, y también del medio ambiente. [2432]</a:t>
            </a:r>
          </a:p>
          <a:p>
            <a:pPr marL="421200" indent="0">
              <a:buNone/>
            </a:pP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448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536" y="1340768"/>
            <a:ext cx="7643192" cy="5112568"/>
          </a:xfrm>
          <a:solidFill>
            <a:srgbClr val="FFFF78"/>
          </a:solidFill>
        </p:spPr>
        <p:txBody>
          <a:bodyPr>
            <a:normAutofit fontScale="70000" lnSpcReduction="20000"/>
          </a:bodyPr>
          <a:lstStyle/>
          <a:p>
            <a:pPr marL="457200" indent="-457200">
              <a:buFont typeface="+mj-lt"/>
              <a:buAutoNum type="arabicPeriod" startAt="444"/>
            </a:pPr>
            <a:r>
              <a:rPr lang="es-ES_tradnl" i="1" dirty="0" smtClean="0"/>
              <a:t>¿Qué dice la Doctrina Social de la Iglesia acerca del trabajo y el desempleo?</a:t>
            </a:r>
          </a:p>
          <a:p>
            <a:pPr marL="421200" indent="0">
              <a:buNone/>
            </a:pPr>
            <a:r>
              <a:rPr lang="es-ES_tradnl" b="1" dirty="0" smtClean="0"/>
              <a:t>El trabajo es un mandato de Dios a los hombres. En un esfuerzo común debemos mantener y continuar la obra de la Creación: «El Señor Dios tomó al hombre y Lo colocó en el jardín de Edén, para que lo guardara y lo cultivara» (</a:t>
            </a:r>
            <a:r>
              <a:rPr lang="es-ES_tradnl" b="1" dirty="0" err="1" smtClean="0"/>
              <a:t>Gén</a:t>
            </a:r>
            <a:r>
              <a:rPr lang="es-ES_tradnl" b="1" dirty="0" smtClean="0"/>
              <a:t> 2,15). El trabajo es para la mayoría de los hombres su medio de sustento. El desempleo es un mal grave que debe ser combatido con decisión.</a:t>
            </a:r>
          </a:p>
          <a:p>
            <a:pPr marL="421200" indent="0">
              <a:buNone/>
            </a:pPr>
            <a:r>
              <a:rPr lang="es-ES_tradnl" dirty="0" smtClean="0"/>
              <a:t>Mientras que hoy en día muchas personas a quienes les gustaría trabajar no encuentran un puesto de trabajo, existen «adictos al trabajo» que se entregan de tal modo al trabajo que no encuentran tiempo para Dios ni para el prójimo. Y, mientras que muchas personas apenas pueden alimentarse a sí mismas y a sus familias con su sueldo, otros ganan tanto que pueden llevar una vida con un lujo inimaginable. El trabajo no es un fin en sí mismo, sino que debe servir a la realización de una sociedad que corresponda a la dignidad del hombre. La </a:t>
            </a:r>
            <a:r>
              <a:rPr lang="es-ES_tradnl" dirty="0" smtClean="0">
                <a:sym typeface="Wingdings 3"/>
              </a:rPr>
              <a:t></a:t>
            </a:r>
            <a:r>
              <a:rPr lang="es-ES_tradnl" dirty="0" smtClean="0">
                <a:hlinkClick r:id="rId2" action="ppaction://hlinkpres?slideindex=1&amp;slidetitle="/>
              </a:rPr>
              <a:t>DOCTRINA SOCIAL DE LA IGLESIA </a:t>
            </a:r>
            <a:r>
              <a:rPr lang="es-ES_tradnl" dirty="0" smtClean="0"/>
              <a:t>aboga por ello a favor de un orden económico en el que todos los hombres colaboren activamente y puedan participar del bienestar alcanzado. Defiende un salario justo, que haga posible para todos una existencia digna, y exhorta a los ricos a practicar las virtudes de la moderación y el compartir solidario. </a:t>
            </a:r>
            <a:r>
              <a:rPr lang="es-ES_tradnl" dirty="0" smtClean="0">
                <a:sym typeface="Wingdings 3"/>
              </a:rPr>
              <a:t></a:t>
            </a:r>
            <a:r>
              <a:rPr lang="es-ES_tradnl" dirty="0" smtClean="0">
                <a:hlinkClick r:id="rId3" action="ppaction://hlinksldjump"/>
              </a:rPr>
              <a:t>47</a:t>
            </a:r>
            <a:r>
              <a:rPr lang="es-ES_tradnl" dirty="0" smtClean="0"/>
              <a:t>,</a:t>
            </a:r>
            <a:r>
              <a:rPr lang="es-ES_tradnl" dirty="0" smtClean="0">
                <a:hlinkClick r:id="rId4" action="ppaction://hlinksldjump"/>
              </a:rPr>
              <a:t>332</a:t>
            </a:r>
            <a:endParaRPr lang="es-ES_tradnl" b="1" dirty="0" smtClean="0"/>
          </a:p>
          <a:p>
            <a:pPr marL="421200" indent="0">
              <a:buNone/>
            </a:pP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449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00600"/>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a:buFont typeface="+mj-lt"/>
              <a:buAutoNum type="arabicPeriod" startAt="43"/>
            </a:pPr>
            <a:r>
              <a:rPr lang="es-ES_tradnl" i="1" dirty="0" smtClean="0"/>
              <a:t>¿Es el mundo un producto de la casualidad?</a:t>
            </a:r>
          </a:p>
          <a:p>
            <a:pPr marL="421200" indent="0">
              <a:buNone/>
            </a:pPr>
            <a:r>
              <a:rPr lang="es-ES_tradnl" b="1" dirty="0" smtClean="0"/>
              <a:t>No. Es Dios, no la casualidad, la causa del mundo. El mundo, ni por su origen, ni por su orden interno y su finalidad, es el producto de factores que actúen «sin sentido». [295-301,317-318,320]</a:t>
            </a:r>
          </a:p>
          <a:p>
            <a:pPr marL="421200" indent="0">
              <a:buNone/>
            </a:pPr>
            <a:r>
              <a:rPr lang="es-ES_tradnl" dirty="0" smtClean="0"/>
              <a:t>Los cristianos creen que pueden leer la escritura de Dios en su Creación. A los científicos que hablan de que la totalidad del mundo es un proceso casual, sin sentido y sin finalidad, les replicó beato Juan Pablo II en el año 1985: «Hablar de azar delante de un universo en el que existe tal complejidad en la organización de sus elementos y una intencionalidad tan maravillosa en su vida, sería igual a abandonar la búsqueda de una explicación del mundo como él se nos muestra. De hecho, sería equivalente a aceptar efectos sin causa. Supondría la abdica­ción de la razón humana, que renunciaría de este modo a pensar ya buscar una solución a los problemas». </a:t>
            </a:r>
            <a:r>
              <a:rPr lang="es-ES_tradnl" dirty="0" smtClean="0">
                <a:sym typeface="Wingdings 3"/>
              </a:rPr>
              <a:t></a:t>
            </a:r>
            <a:r>
              <a:rPr lang="es-ES_tradnl" dirty="0" smtClean="0">
                <a:sym typeface="Wingdings 3"/>
                <a:hlinkClick r:id="rId2" action="ppaction://hlinksldjump"/>
              </a:rPr>
              <a:t>49</a:t>
            </a:r>
            <a:endParaRPr lang="es-ES_tradnl" i="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45</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536" y="1340768"/>
            <a:ext cx="7643192" cy="5040560"/>
          </a:xfrm>
          <a:solidFill>
            <a:srgbClr val="FFFF78"/>
          </a:solidFill>
        </p:spPr>
        <p:txBody>
          <a:bodyPr>
            <a:normAutofit fontScale="92500" lnSpcReduction="20000"/>
          </a:bodyPr>
          <a:lstStyle/>
          <a:p>
            <a:pPr marL="457200" indent="-457200">
              <a:buFont typeface="+mj-lt"/>
              <a:buAutoNum type="arabicPeriod" startAt="445"/>
            </a:pPr>
            <a:r>
              <a:rPr lang="es-ES_tradnl" i="1" dirty="0" smtClean="0"/>
              <a:t>¿A qué se refiere el principio del «trabajo sobre el capital»?</a:t>
            </a:r>
          </a:p>
          <a:p>
            <a:pPr marL="421200" indent="0">
              <a:buNone/>
            </a:pPr>
            <a:r>
              <a:rPr lang="es-ES_tradnl" b="1" dirty="0" smtClean="0"/>
              <a:t>La Iglesia siempre ha enseñado «el principio de la prioridad del trabajo sobre el capital» (beato Juan Pablo II, LE). El dinero o el capital lo posee la persona como una cosa. El trabajo, por el contrario, no se puede separar del hombre que lo realiza. Por eso las necesidades elementales de los trabajadores tienen prioridad sobre los intereses del capital.</a:t>
            </a:r>
          </a:p>
          <a:p>
            <a:pPr marL="421200" indent="0">
              <a:buNone/>
            </a:pPr>
            <a:r>
              <a:rPr lang="es-ES_tradnl" dirty="0" smtClean="0"/>
              <a:t>Los propietarios del capital y los inversores tienen también intereses legítimos, que tienen que ser protegidos. Pero es una injusticia grave que los empresarios y los inversores intenten aumentar su propio beneficio a costa de los derechos elementales de los trabajadores y empleados.</a:t>
            </a:r>
          </a:p>
          <a:p>
            <a:pPr marL="421200" indent="0">
              <a:buNone/>
            </a:pP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450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536" y="1340768"/>
            <a:ext cx="7643192" cy="4968552"/>
          </a:xfrm>
          <a:solidFill>
            <a:srgbClr val="FFFF78"/>
          </a:solidFill>
        </p:spPr>
        <p:txBody>
          <a:bodyPr>
            <a:normAutofit fontScale="70000" lnSpcReduction="20000"/>
          </a:bodyPr>
          <a:lstStyle/>
          <a:p>
            <a:pPr marL="457200" indent="-457200">
              <a:buFont typeface="+mj-lt"/>
              <a:buAutoNum type="arabicPeriod" startAt="446"/>
            </a:pPr>
            <a:r>
              <a:rPr lang="es-ES_tradnl" i="1" dirty="0" smtClean="0"/>
              <a:t>¿Qué dice la Iglesia acerca de la globalización?</a:t>
            </a:r>
          </a:p>
          <a:p>
            <a:pPr marL="421200" indent="0">
              <a:buNone/>
            </a:pPr>
            <a:r>
              <a:rPr lang="es-ES_tradnl" b="1" dirty="0" smtClean="0"/>
              <a:t>La globalización en principio no es buena ni mala, sino la descripción de una realidad a la que se debe dar forma. «Surgido en los países económicamente desarrollados, este proceso ha implicado por su naturaleza a todas las economías. Ha sido el motor principal para que regiones enteras superaran el subdesarrollo y es, de por sí, una gran oportunidad. Sin embargo, sin la guía de la caridad en la verdad, este impulso planetario puede contribuir a crear riesgo de daños hasta ahora desconocidos y nuevas divisiones en la familia humana» (Benedicto XVI, </a:t>
            </a:r>
            <a:r>
              <a:rPr lang="es-ES_tradnl" b="1" dirty="0" err="1" smtClean="0"/>
              <a:t>CiV</a:t>
            </a:r>
            <a:r>
              <a:rPr lang="es-ES_tradnl" b="1" dirty="0" smtClean="0"/>
              <a:t>).</a:t>
            </a:r>
          </a:p>
          <a:p>
            <a:pPr marL="421200" indent="0">
              <a:buNone/>
            </a:pPr>
            <a:r>
              <a:rPr lang="es-ES_tradnl" dirty="0" smtClean="0"/>
              <a:t>Cuando nos compramos unos vaqueros baratos no nos deben dejar indiferentes las circunstancias en las que han sido producidos, si los trabajadores han recibido o no un salario justo. El destino de todos es importante. No nos puede dejar indiferente la necesidad de ninguna persona. En el nivel político es necesaria una «verdadera autoridad política mundial» (Benedicto XVI, </a:t>
            </a:r>
            <a:r>
              <a:rPr lang="es-ES_tradnl" dirty="0" err="1" smtClean="0"/>
              <a:t>CiV</a:t>
            </a:r>
            <a:r>
              <a:rPr lang="es-ES_tradnl" dirty="0" smtClean="0"/>
              <a:t>), que se preocupe de que se alcance un equilibrio justo entre los hombres de los países ricos y los de los países subdesarrollados. Con mucha frecuencia estos últimos están excluidos de las ventajas de la globalización económica y sólo les toca soportar las cargas.</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451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536" y="1340768"/>
            <a:ext cx="7643192" cy="4896544"/>
          </a:xfrm>
          <a:solidFill>
            <a:srgbClr val="FFFF78"/>
          </a:solidFill>
        </p:spPr>
        <p:txBody>
          <a:bodyPr>
            <a:normAutofit fontScale="62500" lnSpcReduction="20000"/>
          </a:bodyPr>
          <a:lstStyle/>
          <a:p>
            <a:pPr marL="457200" indent="-457200">
              <a:buFont typeface="+mj-lt"/>
              <a:buAutoNum type="arabicPeriod" startAt="447"/>
            </a:pPr>
            <a:r>
              <a:rPr lang="es-ES_tradnl" i="1" dirty="0" smtClean="0"/>
              <a:t>¿Es la globalización una tarea sólo de la política y la economía?</a:t>
            </a:r>
          </a:p>
          <a:p>
            <a:pPr marL="421200" indent="0">
              <a:buNone/>
            </a:pPr>
            <a:r>
              <a:rPr lang="es-ES_tradnl" b="1" dirty="0" smtClean="0"/>
              <a:t>Antes existía la idea de un reparto de funciones: la economía debía ocuparse de aumentar la riqueza, y la política, de su justa distribución. En la era de la globalización, sin embargo, los beneficios se logran a nivel global, mientras que la política queda limitada a las fronteras de los Estados. Por eso hoy no sólo es necesario el fortalecimiento de las instituciones políticas supraestatales, sino también la iniciativa de personas y grupos sociales que se dediquen a la economía en las regiones más pobres del mundo, no en primer lugar a causa del beneficio, sino partiendo de un espíritu de solidaridad y de caridad. Junto al mercado y al Estado es necesaria una sociedad civil fuerte.</a:t>
            </a:r>
          </a:p>
          <a:p>
            <a:pPr marL="421200" indent="0">
              <a:buNone/>
            </a:pPr>
            <a:r>
              <a:rPr lang="es-ES_tradnl" dirty="0" smtClean="0"/>
              <a:t>En el mercado se intercambian prestaciones equivalentes y contraprestaciones. Pero en muchas regiones del mundo las personas son tan pobres que no pueden ofrecer nada para el trueque y así son cada vez más dependientes. Por eso son necesarias iniciativas económicas que no estén regidas por la «lógica del intercambio» sino por la «lógica del don sin contrapartida» (Benedicto XVI. </a:t>
            </a:r>
            <a:r>
              <a:rPr lang="es-ES_tradnl" dirty="0" err="1" smtClean="0"/>
              <a:t>CiV</a:t>
            </a:r>
            <a:r>
              <a:rPr lang="es-ES_tradnl" dirty="0" smtClean="0"/>
              <a:t>). En ellas no se trata de dar a los pobres una mera limosna, sino, en el sentido de la autoayuda, de abrirles caminos para la libertad económica. Existen iniciativas cristianas, como, por ejemplo, el proyecto «economía de la comunión» del Movimiento de los </a:t>
            </a:r>
            <a:r>
              <a:rPr lang="es-ES_tradnl" dirty="0" err="1" smtClean="0"/>
              <a:t>Focolares</a:t>
            </a:r>
            <a:r>
              <a:rPr lang="es-ES_tradnl" dirty="0" smtClean="0"/>
              <a:t>, que tiene en todo el mundo más de 750 empresas. También hay «empresarios sociales» (</a:t>
            </a:r>
            <a:r>
              <a:rPr lang="es-ES_tradnl" i="1" dirty="0" smtClean="0"/>
              <a:t>social </a:t>
            </a:r>
            <a:r>
              <a:rPr lang="es-ES_tradnl" i="1" dirty="0" err="1" smtClean="0"/>
              <a:t>entrepreneurs</a:t>
            </a:r>
            <a:r>
              <a:rPr lang="es-ES_tradnl" dirty="0" smtClean="0"/>
              <a:t>) no cristianos, que, aunque se orientan al beneficio, trabajan en el espíritu de una «cultura del don» y con la finalidad de mitigar la pobreza y la exclusión.</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452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536" y="1340768"/>
            <a:ext cx="7643192" cy="4968552"/>
          </a:xfrm>
          <a:solidFill>
            <a:srgbClr val="FFFF78"/>
          </a:solidFill>
        </p:spPr>
        <p:txBody>
          <a:bodyPr>
            <a:normAutofit fontScale="85000" lnSpcReduction="20000"/>
          </a:bodyPr>
          <a:lstStyle/>
          <a:p>
            <a:pPr marL="457200" indent="-457200">
              <a:buFont typeface="+mj-lt"/>
              <a:buAutoNum type="arabicPeriod" startAt="448"/>
            </a:pPr>
            <a:r>
              <a:rPr lang="es-ES_tradnl" i="1" dirty="0" smtClean="0"/>
              <a:t>¿Son la pobreza y el subdesarrollo un destino ineludible?</a:t>
            </a:r>
          </a:p>
          <a:p>
            <a:pPr marL="421200" indent="0">
              <a:buNone/>
            </a:pPr>
            <a:r>
              <a:rPr lang="es-ES_tradnl" b="1" dirty="0" smtClean="0"/>
              <a:t>Dios nos ha confiado una tierra que podría ofrecer suficiente alimento y espacio para vivir a todos los hombres. Sin embargo hay regiones enteras, países y continentes, en los que muchas personas apenas tienen lo necesario para poder vivir. Esta división del mundo tiene razones históricas complejas, pero no es irreversible. Los países ricos tienen la obligación moral de ayudar, mediante la ayuda al desarrollo y la creación de condiciones económicas y comerciales justas, a que los países subdesarrollados salgan de la pobreza.</a:t>
            </a:r>
          </a:p>
          <a:p>
            <a:pPr marL="421200" indent="0">
              <a:buNone/>
            </a:pPr>
            <a:r>
              <a:rPr lang="es-ES_tradnl" dirty="0" smtClean="0"/>
              <a:t>En nuestro mundo viven 1.400 millones de personas que tienen que arreglarse diariamente con menos de 1 euro. Carecen de alimento y a menudo también de agua potable limpia, con frecuencia no tienen acceso a la educación y a la asistencia médica. Se calcula que diariamente mueren más de 25.000 personas a causa de la desnutrición. Muchas de ellas son niños.</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453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536" y="1340768"/>
            <a:ext cx="7643192" cy="5112568"/>
          </a:xfrm>
          <a:solidFill>
            <a:srgbClr val="FFFF78"/>
          </a:solidFill>
        </p:spPr>
        <p:txBody>
          <a:bodyPr>
            <a:normAutofit fontScale="85000" lnSpcReduction="10000"/>
          </a:bodyPr>
          <a:lstStyle/>
          <a:p>
            <a:pPr marL="457200" indent="-457200">
              <a:buFont typeface="+mj-lt"/>
              <a:buAutoNum type="arabicPeriod" startAt="449"/>
            </a:pPr>
            <a:r>
              <a:rPr lang="es-ES_tradnl" i="1" dirty="0" smtClean="0"/>
              <a:t>¿Qué importancia tienen los pobres para los cristianos?</a:t>
            </a:r>
          </a:p>
          <a:p>
            <a:pPr marL="421200" indent="0">
              <a:buNone/>
            </a:pPr>
            <a:r>
              <a:rPr lang="es-ES_tradnl" b="1" dirty="0" smtClean="0"/>
              <a:t>El amor a los pobres debe ser en todos los tiempos el distintivo de los cristianos. A los pobres no les corresponde sin más algún tipo de limosnas; tienen derecho a la justicia. Los cristianos tienen un deber especial de compartir sus bienes. Cristo es un ejemplo en el amor a los pobres. [2443-2446]</a:t>
            </a:r>
          </a:p>
          <a:p>
            <a:pPr marL="421200" indent="0">
              <a:buNone/>
            </a:pPr>
            <a:r>
              <a:rPr lang="es-ES_tradnl" dirty="0" smtClean="0"/>
              <a:t>«Bienaventurados los pobres en el espíritu, porque de ellos es el reino de los cielos» (Mt 5,3) es la primera frase de Jesús en el sermón de la montaña. Hay pobreza material, intelectual, cultural y espiritual. Los cristianos deben cuidar con atención, caridad y constancia de los necesitados de la tierra. Pues en ningún otro aspecto son tan claramente medidos por Cristo como en la forma en la que tratan a los pobres: «Cada vez que lo hicisteis con uno de estos mis hermanos más pequeños, conmigo lo hicisteis» (Mt 25,40). </a:t>
            </a:r>
            <a:r>
              <a:rPr lang="es-ES_tradnl" dirty="0" smtClean="0">
                <a:sym typeface="Wingdings 3"/>
              </a:rPr>
              <a:t></a:t>
            </a:r>
            <a:r>
              <a:rPr lang="es-ES_tradnl" dirty="0" smtClean="0">
                <a:hlinkClick r:id="rId2" action="ppaction://hlinksldjump"/>
              </a:rPr>
              <a:t>427</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454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536" y="1340768"/>
            <a:ext cx="7643192" cy="4896544"/>
          </a:xfrm>
          <a:solidFill>
            <a:srgbClr val="FFFF78"/>
          </a:solidFill>
        </p:spPr>
        <p:txBody>
          <a:bodyPr>
            <a:normAutofit/>
          </a:bodyPr>
          <a:lstStyle/>
          <a:p>
            <a:pPr marL="457200" indent="-457200">
              <a:buFont typeface="+mj-lt"/>
              <a:buAutoNum type="arabicPeriod" startAt="450"/>
            </a:pPr>
            <a:r>
              <a:rPr lang="es-ES_tradnl" i="1" dirty="0" smtClean="0"/>
              <a:t>¿Cuáles son las «obras de misericordia corporales»?</a:t>
            </a:r>
          </a:p>
          <a:p>
            <a:pPr marL="421200" indent="0">
              <a:buNone/>
            </a:pPr>
            <a:r>
              <a:rPr lang="es-ES_tradnl" b="1" dirty="0" smtClean="0"/>
              <a:t>Dar de comer al hambriento, dar de beber al sediento, vestir al desnudo, dar techo a quien no lo tiene, visitar a los enfermos y a los presos y enterrar a los muertos. [2447]</a:t>
            </a:r>
          </a:p>
          <a:p>
            <a:pPr marL="421200" indent="0">
              <a:buNone/>
            </a:pP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455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séptimo mandamiento: No Robarás</a:t>
            </a:r>
            <a:endParaRPr lang="es-ES" sz="2600" dirty="0"/>
          </a:p>
        </p:txBody>
      </p:sp>
      <p:sp>
        <p:nvSpPr>
          <p:cNvPr id="3" name="2 Marcador de contenido"/>
          <p:cNvSpPr>
            <a:spLocks noGrp="1"/>
          </p:cNvSpPr>
          <p:nvPr>
            <p:ph sz="quarter" idx="1"/>
          </p:nvPr>
        </p:nvSpPr>
        <p:spPr>
          <a:xfrm>
            <a:off x="395536" y="1340768"/>
            <a:ext cx="7643192" cy="5040560"/>
          </a:xfrm>
          <a:solidFill>
            <a:srgbClr val="FFFF78"/>
          </a:solidFill>
        </p:spPr>
        <p:txBody>
          <a:bodyPr>
            <a:normAutofit/>
          </a:bodyPr>
          <a:lstStyle/>
          <a:p>
            <a:pPr marL="457200" indent="-457200">
              <a:buFont typeface="+mj-lt"/>
              <a:buAutoNum type="arabicPeriod" startAt="451"/>
            </a:pPr>
            <a:r>
              <a:rPr lang="es-ES_tradnl" i="1" dirty="0" smtClean="0"/>
              <a:t>¿Cuáles son las «obras de misericordia espirituales» ?</a:t>
            </a:r>
          </a:p>
          <a:p>
            <a:pPr marL="421200" indent="0">
              <a:buNone/>
            </a:pPr>
            <a:r>
              <a:rPr lang="es-ES_tradnl" b="1" dirty="0" smtClean="0"/>
              <a:t>Las obras de misericordia espirituales son: enseñar a quien no sabe, dar consejo al que lo necesita, consolar al afligido, corregir al pecador, perdonar al ofensor, sufrir la injusticia con paciencia, rezar por vivos y difuntos.</a:t>
            </a:r>
          </a:p>
          <a:p>
            <a:pPr marL="421200" indent="0">
              <a:buNone/>
            </a:pP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456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octavo mandamiento: No dirás falso testimonio ni mentirás</a:t>
            </a:r>
            <a:endParaRPr lang="es-ES" sz="2600" dirty="0"/>
          </a:p>
        </p:txBody>
      </p:sp>
      <p:sp>
        <p:nvSpPr>
          <p:cNvPr id="3" name="2 Marcador de contenido"/>
          <p:cNvSpPr>
            <a:spLocks noGrp="1"/>
          </p:cNvSpPr>
          <p:nvPr>
            <p:ph sz="quarter" idx="1"/>
          </p:nvPr>
        </p:nvSpPr>
        <p:spPr>
          <a:xfrm>
            <a:off x="395536" y="1340768"/>
            <a:ext cx="7643192" cy="4896544"/>
          </a:xfrm>
          <a:solidFill>
            <a:srgbClr val="FFFF78"/>
          </a:solidFill>
        </p:spPr>
        <p:txBody>
          <a:bodyPr>
            <a:normAutofit lnSpcReduction="10000"/>
          </a:bodyPr>
          <a:lstStyle/>
          <a:p>
            <a:pPr marL="457200" indent="-457200">
              <a:buFont typeface="+mj-lt"/>
              <a:buAutoNum type="arabicPeriod" startAt="452"/>
            </a:pPr>
            <a:r>
              <a:rPr lang="es-ES_tradnl" i="1" dirty="0" smtClean="0"/>
              <a:t>¿Qué nos exige el octavo mandamiento?</a:t>
            </a:r>
          </a:p>
          <a:p>
            <a:pPr marL="421200" indent="0">
              <a:buNone/>
            </a:pPr>
            <a:r>
              <a:rPr lang="es-ES_tradnl" b="1" dirty="0" smtClean="0"/>
              <a:t>El octavo mandamiento nos enseña a no mentir. Mentir significa hablar u obrar consciente y voluntariamente contra la verdad. Quien miente se engaña a sí mismo y conduce al error a otros que tienen derecho a no ser engañados. [2464,2467-2468,2483,2485-2486]</a:t>
            </a:r>
          </a:p>
          <a:p>
            <a:pPr marL="421200" indent="0">
              <a:buNone/>
            </a:pPr>
            <a:r>
              <a:rPr lang="es-ES_tradnl" dirty="0" smtClean="0"/>
              <a:t>Toda mentira atenta contra la justicia y la caridad. La mentira es una forma de violencia; introduce el germen de la división en una comunidad y socava la confianza sobre la que se funda toda comunidad humana.</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457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octavo mandamiento: No dirás falso testimonio ni mentirás</a:t>
            </a:r>
            <a:endParaRPr lang="es-ES" sz="2600" dirty="0"/>
          </a:p>
        </p:txBody>
      </p:sp>
      <p:sp>
        <p:nvSpPr>
          <p:cNvPr id="3" name="2 Marcador de contenido"/>
          <p:cNvSpPr>
            <a:spLocks noGrp="1"/>
          </p:cNvSpPr>
          <p:nvPr>
            <p:ph sz="quarter" idx="1"/>
          </p:nvPr>
        </p:nvSpPr>
        <p:spPr>
          <a:xfrm>
            <a:off x="395536" y="1340768"/>
            <a:ext cx="7643192" cy="5040560"/>
          </a:xfrm>
          <a:solidFill>
            <a:srgbClr val="FFFF78"/>
          </a:solidFill>
        </p:spPr>
        <p:txBody>
          <a:bodyPr>
            <a:normAutofit fontScale="92500"/>
          </a:bodyPr>
          <a:lstStyle/>
          <a:p>
            <a:pPr marL="457200" indent="-457200">
              <a:buFont typeface="+mj-lt"/>
              <a:buAutoNum type="arabicPeriod" startAt="453"/>
            </a:pPr>
            <a:r>
              <a:rPr lang="es-ES_tradnl" i="1" dirty="0" smtClean="0"/>
              <a:t>¿Qué tiene que ver can Dios nuestra relación con la verdad?</a:t>
            </a:r>
          </a:p>
          <a:p>
            <a:pPr marL="421200" indent="0">
              <a:buNone/>
            </a:pPr>
            <a:r>
              <a:rPr lang="es-ES_tradnl" b="1" dirty="0" smtClean="0"/>
              <a:t>Vivir en el respeto a la verdad no significa únicamente ser fiel a uno mismo. Mirado de cerca, ser veraz significa ser fiel ante Dios, pues él es la fuente de toda verdad. La verdad sobre Dios y toda la realidad la encontramos directamente en Jesús, que es «el camino y la verdad y la vida» (</a:t>
            </a:r>
            <a:r>
              <a:rPr lang="es-ES_tradnl" b="1" dirty="0" err="1" smtClean="0"/>
              <a:t>Jn</a:t>
            </a:r>
            <a:r>
              <a:rPr lang="es-ES_tradnl" b="1" dirty="0" smtClean="0"/>
              <a:t> 14,6). [2465-2470,2505]</a:t>
            </a:r>
          </a:p>
          <a:p>
            <a:pPr marL="421200" indent="0">
              <a:buNone/>
            </a:pPr>
            <a:r>
              <a:rPr lang="es-ES_tradnl" dirty="0" smtClean="0"/>
              <a:t>Quien sigue realmente a Jesús es cada vez más veraz en su vida. Suprime toda mentira, falsedad, fingimiento y ambigüedad de sus actos y se hace transparente para la verdad. Creer quiere decir convertirse en testigo de la verdad.</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458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octavo mandamiento: No dirás falso testimonio ni mentirás</a:t>
            </a:r>
            <a:endParaRPr lang="es-ES" sz="2600" dirty="0"/>
          </a:p>
        </p:txBody>
      </p:sp>
      <p:sp>
        <p:nvSpPr>
          <p:cNvPr id="3" name="2 Marcador de contenido"/>
          <p:cNvSpPr>
            <a:spLocks noGrp="1"/>
          </p:cNvSpPr>
          <p:nvPr>
            <p:ph sz="quarter" idx="1"/>
          </p:nvPr>
        </p:nvSpPr>
        <p:spPr>
          <a:xfrm>
            <a:off x="395536" y="1340768"/>
            <a:ext cx="7643192" cy="4896544"/>
          </a:xfrm>
          <a:solidFill>
            <a:srgbClr val="FFFF78"/>
          </a:solidFill>
        </p:spPr>
        <p:txBody>
          <a:bodyPr>
            <a:normAutofit/>
          </a:bodyPr>
          <a:lstStyle/>
          <a:p>
            <a:pPr marL="457200" indent="-457200">
              <a:buFont typeface="+mj-lt"/>
              <a:buAutoNum type="arabicPeriod" startAt="454"/>
            </a:pPr>
            <a:r>
              <a:rPr lang="es-ES_tradnl" i="1" dirty="0" smtClean="0"/>
              <a:t>¿Hasta qué punto nos obliga la verdad de la fe?</a:t>
            </a:r>
          </a:p>
          <a:p>
            <a:pPr marL="421200" indent="0">
              <a:buNone/>
            </a:pPr>
            <a:r>
              <a:rPr lang="es-ES_tradnl" b="1" dirty="0" smtClean="0"/>
              <a:t>Todo cristiano debe dar testimonio de la verdad y con ello seguir a Jesús, que dijo ante Pilatos: «Yo para esto he nacido y para esto he venido al mundo: para dar testimonio de la verdad» (</a:t>
            </a:r>
            <a:r>
              <a:rPr lang="es-ES_tradnl" b="1" dirty="0" err="1" smtClean="0"/>
              <a:t>Jn</a:t>
            </a:r>
            <a:r>
              <a:rPr lang="es-ES_tradnl" b="1" dirty="0" smtClean="0"/>
              <a:t> 18,37). [2472-2474]</a:t>
            </a:r>
          </a:p>
          <a:p>
            <a:pPr marL="421200" indent="0">
              <a:buNone/>
            </a:pPr>
            <a:r>
              <a:rPr lang="es-ES_tradnl" dirty="0" smtClean="0"/>
              <a:t>Esto puede suponer incluso que un cristiano entregue su vida por la verdad y por amor a Dios y a los hombres. Esta forma suprema de defender la verdad se llama martirio.</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459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544616"/>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457200" indent="-457200">
              <a:buFont typeface="+mj-lt"/>
              <a:buAutoNum type="arabicPeriod" startAt="44"/>
            </a:pPr>
            <a:r>
              <a:rPr lang="es-ES_tradnl" i="1" dirty="0" smtClean="0"/>
              <a:t>¿Quién ha creado el mundo?</a:t>
            </a:r>
          </a:p>
          <a:p>
            <a:pPr marL="421200" indent="0">
              <a:buNone/>
            </a:pPr>
            <a:r>
              <a:rPr lang="es-ES_tradnl" b="1" dirty="0" smtClean="0"/>
              <a:t>Dios solo, que existe ante todo más allá del tiempo y del espacio, ha creado el mundo de la nada y ha convocado al ser a todas las cosas. Todo lo que existe, depende de Dios y sólo perdura en el ser porque Dios quiere que exista. [290-292,316]</a:t>
            </a:r>
          </a:p>
          <a:p>
            <a:pPr marL="421200" indent="0">
              <a:buNone/>
            </a:pPr>
            <a:r>
              <a:rPr lang="es-ES_tradnl" dirty="0" smtClean="0"/>
              <a:t>La Creación del mundo es, por decirlo así, una «obra en común» del Dios trino. El Padre es el Creador, el todopoderoso. El Hijo es el sentido y el corazón del mundo: «Todo fue creado por él y para él» (Col 1,16). Sólo cuando conocemos a Jesucristo sabemos para qué es bueno el mundo, y comprendemos que el mundo avanza hacia una meta: la verdad, la bondad y la belleza del Señor. El Espíritu Santo mantiene todo unido; él es «quien da vida» (</a:t>
            </a:r>
            <a:r>
              <a:rPr lang="es-ES_tradnl" dirty="0" err="1" smtClean="0"/>
              <a:t>Jn</a:t>
            </a:r>
            <a:r>
              <a:rPr lang="es-ES_tradnl" dirty="0" smtClean="0"/>
              <a:t> 6,63).</a:t>
            </a:r>
            <a:endParaRPr lang="es-ES_tradnl" i="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46</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octavo mandamiento: No dirás falso testimonio ni mentirás</a:t>
            </a:r>
            <a:endParaRPr lang="es-ES" sz="2600" dirty="0"/>
          </a:p>
        </p:txBody>
      </p:sp>
      <p:sp>
        <p:nvSpPr>
          <p:cNvPr id="3" name="2 Marcador de contenido"/>
          <p:cNvSpPr>
            <a:spLocks noGrp="1"/>
          </p:cNvSpPr>
          <p:nvPr>
            <p:ph sz="quarter" idx="1"/>
          </p:nvPr>
        </p:nvSpPr>
        <p:spPr>
          <a:xfrm>
            <a:off x="395536" y="1340768"/>
            <a:ext cx="7643192" cy="4824536"/>
          </a:xfrm>
          <a:solidFill>
            <a:srgbClr val="FFFF78"/>
          </a:solidFill>
        </p:spPr>
        <p:txBody>
          <a:bodyPr>
            <a:normAutofit/>
          </a:bodyPr>
          <a:lstStyle/>
          <a:p>
            <a:pPr marL="457200" indent="-457200">
              <a:buFont typeface="+mj-lt"/>
              <a:buAutoNum type="arabicPeriod" startAt="455"/>
            </a:pPr>
            <a:r>
              <a:rPr lang="es-ES_tradnl" i="1" dirty="0" smtClean="0"/>
              <a:t>¿Qué es ser veraz?</a:t>
            </a:r>
          </a:p>
          <a:p>
            <a:pPr marL="421200" indent="0">
              <a:buNone/>
            </a:pPr>
            <a:r>
              <a:rPr lang="es-ES_tradnl" b="1" dirty="0" smtClean="0"/>
              <a:t>Ser veraz significa que uno actúa con sinceridad y habla con franqueza. La persona veraz evita la duplicidad, la simulación, el dolo y la hipocresía. La forma más grave de faltar a la veracidad es el  </a:t>
            </a:r>
            <a:r>
              <a:rPr lang="es-ES_tradnl" b="1" dirty="0" smtClean="0">
                <a:sym typeface="Wingdings 3"/>
              </a:rPr>
              <a:t></a:t>
            </a:r>
            <a:r>
              <a:rPr lang="es-ES_tradnl" b="1" dirty="0" smtClean="0">
                <a:hlinkClick r:id="rId2" action="ppaction://hlinkpres?slideindex=1&amp;slidetitle="/>
              </a:rPr>
              <a:t>PERJURIO</a:t>
            </a:r>
            <a:r>
              <a:rPr lang="es-ES_tradnl" b="1" dirty="0" smtClean="0"/>
              <a:t>. [2468,2476]</a:t>
            </a:r>
          </a:p>
          <a:p>
            <a:pPr marL="421200" indent="0">
              <a:buNone/>
            </a:pPr>
            <a:r>
              <a:rPr lang="es-ES_tradnl" dirty="0" smtClean="0"/>
              <a:t>Un mal grave en toda comunidad es hablar mal de otras personas y la transmisión de lo oído: A dice a B «en confianza» aquellas cosas desfavorables que C ha dicho sobre B.</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460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octavo mandamiento: No dirás falso testimonio ni mentirás</a:t>
            </a:r>
            <a:endParaRPr lang="es-ES" sz="2600" dirty="0"/>
          </a:p>
        </p:txBody>
      </p:sp>
      <p:sp>
        <p:nvSpPr>
          <p:cNvPr id="3" name="2 Marcador de contenido"/>
          <p:cNvSpPr>
            <a:spLocks noGrp="1"/>
          </p:cNvSpPr>
          <p:nvPr>
            <p:ph sz="quarter" idx="1"/>
          </p:nvPr>
        </p:nvSpPr>
        <p:spPr>
          <a:xfrm>
            <a:off x="395536" y="1340768"/>
            <a:ext cx="7643192" cy="5040560"/>
          </a:xfrm>
          <a:solidFill>
            <a:srgbClr val="FFFF78"/>
          </a:solidFill>
        </p:spPr>
        <p:txBody>
          <a:bodyPr>
            <a:normAutofit/>
          </a:bodyPr>
          <a:lstStyle/>
          <a:p>
            <a:pPr marL="457200" indent="-457200">
              <a:buFont typeface="+mj-lt"/>
              <a:buAutoNum type="arabicPeriod" startAt="456"/>
            </a:pPr>
            <a:r>
              <a:rPr lang="es-ES_tradnl" i="1" dirty="0" smtClean="0"/>
              <a:t>¿Qué hay que hacer cuando se ha mentido, engañado o estafado?</a:t>
            </a:r>
          </a:p>
          <a:p>
            <a:pPr marL="421200" indent="0">
              <a:buNone/>
            </a:pPr>
            <a:r>
              <a:rPr lang="es-ES_tradnl" b="1" dirty="0" smtClean="0"/>
              <a:t>Toda falta contra la verdad y la justicia exige, aun cuando haya sido perdonada, una reparación. [2487]</a:t>
            </a:r>
          </a:p>
          <a:p>
            <a:pPr marL="421200" indent="0">
              <a:buNone/>
            </a:pPr>
            <a:r>
              <a:rPr lang="es-ES_tradnl" dirty="0" smtClean="0"/>
              <a:t>Cuando no es posible reparar en público una mentira o un falso testimonio, hay que hacer todo lo que se pueda, al menos en secreto. Si no se puede indemnizar directamente al afectado por el daño causado, se está obligado en conciencia a ofrecerle una reparación moral, es decir, hay que hacer todo lo posible para alcanzar al menos una compensación simbólica.</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461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octavo mandamiento: No dirás falso testimonio ni mentirás</a:t>
            </a:r>
            <a:endParaRPr lang="es-ES" sz="2600" dirty="0"/>
          </a:p>
        </p:txBody>
      </p:sp>
      <p:sp>
        <p:nvSpPr>
          <p:cNvPr id="3" name="2 Marcador de contenido"/>
          <p:cNvSpPr>
            <a:spLocks noGrp="1"/>
          </p:cNvSpPr>
          <p:nvPr>
            <p:ph sz="quarter" idx="1"/>
          </p:nvPr>
        </p:nvSpPr>
        <p:spPr>
          <a:xfrm>
            <a:off x="395536" y="1340768"/>
            <a:ext cx="7643192" cy="5112568"/>
          </a:xfrm>
          <a:solidFill>
            <a:srgbClr val="FFFF78"/>
          </a:solidFill>
        </p:spPr>
        <p:txBody>
          <a:bodyPr>
            <a:normAutofit fontScale="92500" lnSpcReduction="10000"/>
          </a:bodyPr>
          <a:lstStyle/>
          <a:p>
            <a:pPr marL="457200" indent="-457200">
              <a:buFont typeface="+mj-lt"/>
              <a:buAutoNum type="arabicPeriod" startAt="457"/>
            </a:pPr>
            <a:r>
              <a:rPr lang="es-ES_tradnl" i="1" dirty="0" smtClean="0"/>
              <a:t>¿Por qué la verdad exige discreción?</a:t>
            </a:r>
          </a:p>
          <a:p>
            <a:pPr marL="421200" indent="0">
              <a:buNone/>
            </a:pPr>
            <a:r>
              <a:rPr lang="es-ES_tradnl" b="1" dirty="0" smtClean="0"/>
              <a:t>La comunicación de la verdad debe hacerse con inteligencia y enmarcada en la caridad. Con frecuencia se emplea la verdad como arma arrojadiza, que tiene entonces un efecto destructivo en lugar de constructivo. [2488-2489, 2491]</a:t>
            </a:r>
          </a:p>
          <a:p>
            <a:pPr marL="421200" indent="0">
              <a:buNone/>
            </a:pPr>
            <a:r>
              <a:rPr lang="es-ES_tradnl" dirty="0" smtClean="0"/>
              <a:t>Al comunicar informaciones hay que pensar en los «tres filtros» de Sócrates: ¿Es verdad? ¿Es bueno? ¿Es útil? Se exige también </a:t>
            </a:r>
            <a:r>
              <a:rPr lang="es-ES_tradnl" dirty="0" smtClean="0">
                <a:sym typeface="Wingdings 3"/>
              </a:rPr>
              <a:t></a:t>
            </a:r>
            <a:r>
              <a:rPr lang="es-ES_tradnl" dirty="0" smtClean="0">
                <a:hlinkClick r:id="rId2" action="ppaction://hlinkpres?slideindex=1&amp;slidetitle="/>
              </a:rPr>
              <a:t>DISCRECIÓN</a:t>
            </a:r>
            <a:r>
              <a:rPr lang="es-ES_tradnl" dirty="0" smtClean="0"/>
              <a:t> en los secretos profesionales. Siempre deben ser guardados, excepto en casos excepcionales, que hay que justificar rigurosamente. Es igualmente culpable quien hace públicos informes confidenciales que se revelaron bajo reserva. Todo lo que se diga debe ser verdad, pero no hay que decir todo aquello que es verdad.</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462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octavo mandamiento: No dirás falso testimonio ni mentirás</a:t>
            </a:r>
            <a:endParaRPr lang="es-ES" sz="2600" dirty="0"/>
          </a:p>
        </p:txBody>
      </p:sp>
      <p:sp>
        <p:nvSpPr>
          <p:cNvPr id="3" name="2 Marcador de contenido"/>
          <p:cNvSpPr>
            <a:spLocks noGrp="1"/>
          </p:cNvSpPr>
          <p:nvPr>
            <p:ph sz="quarter" idx="1"/>
          </p:nvPr>
        </p:nvSpPr>
        <p:spPr>
          <a:xfrm>
            <a:off x="395536" y="1340768"/>
            <a:ext cx="7643192" cy="4392488"/>
          </a:xfrm>
          <a:solidFill>
            <a:srgbClr val="FFFF78"/>
          </a:solidFill>
        </p:spPr>
        <p:txBody>
          <a:bodyPr>
            <a:normAutofit/>
          </a:bodyPr>
          <a:lstStyle/>
          <a:p>
            <a:pPr marL="457200" indent="-457200">
              <a:buFont typeface="+mj-lt"/>
              <a:buAutoNum type="arabicPeriod" startAt="458"/>
            </a:pPr>
            <a:r>
              <a:rPr lang="es-ES_tradnl" i="1" dirty="0" smtClean="0"/>
              <a:t>¿Cómo es de secreto el secreto de confesión?</a:t>
            </a:r>
          </a:p>
          <a:p>
            <a:pPr marL="421200" indent="0">
              <a:buNone/>
            </a:pPr>
            <a:r>
              <a:rPr lang="es-ES_tradnl" b="1" dirty="0" smtClean="0"/>
              <a:t>El secreto de confesión es sagrado y no puede ser revelado bajo ningún pretexto, por importante que sea. [2490]</a:t>
            </a:r>
          </a:p>
          <a:p>
            <a:pPr marL="421200" indent="0">
              <a:buNone/>
            </a:pPr>
            <a:r>
              <a:rPr lang="es-ES_tradnl" dirty="0" smtClean="0"/>
              <a:t>Ni siquiera el mayor de los crímenes puede ser denunciado por un </a:t>
            </a:r>
            <a:r>
              <a:rPr lang="es-ES_tradnl" dirty="0" smtClean="0">
                <a:sym typeface="Wingdings 3"/>
              </a:rPr>
              <a:t></a:t>
            </a:r>
            <a:r>
              <a:rPr lang="es-ES_tradnl" dirty="0" smtClean="0">
                <a:hlinkClick r:id="rId2" action="ppaction://hlinkpres?slideindex=1&amp;slidetitle="/>
              </a:rPr>
              <a:t>PRESBÍTERO</a:t>
            </a:r>
            <a:r>
              <a:rPr lang="es-ES_tradnl" dirty="0" smtClean="0"/>
              <a:t>. Tampoco las pequeñeces de la confesión de un niño las puede revelar un sacerdote, ni siquiera bajo tortura. </a:t>
            </a:r>
            <a:r>
              <a:rPr lang="es-ES_tradnl" dirty="0" smtClean="0">
                <a:sym typeface="Wingdings 3"/>
              </a:rPr>
              <a:t></a:t>
            </a:r>
            <a:r>
              <a:rPr lang="es-ES_tradnl" dirty="0" smtClean="0">
                <a:hlinkClick r:id="rId3" action="ppaction://hlinksldjump"/>
              </a:rPr>
              <a:t>238</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463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octavo mandamiento: No dirás falso testimonio ni mentirás</a:t>
            </a:r>
            <a:endParaRPr lang="es-ES" sz="2600" dirty="0"/>
          </a:p>
        </p:txBody>
      </p:sp>
      <p:sp>
        <p:nvSpPr>
          <p:cNvPr id="3" name="2 Marcador de contenido"/>
          <p:cNvSpPr>
            <a:spLocks noGrp="1"/>
          </p:cNvSpPr>
          <p:nvPr>
            <p:ph sz="quarter" idx="1"/>
          </p:nvPr>
        </p:nvSpPr>
        <p:spPr>
          <a:xfrm>
            <a:off x="395536" y="1340768"/>
            <a:ext cx="7643192" cy="4968552"/>
          </a:xfrm>
          <a:solidFill>
            <a:srgbClr val="FFFF78"/>
          </a:solidFill>
        </p:spPr>
        <p:txBody>
          <a:bodyPr>
            <a:normAutofit fontScale="92500" lnSpcReduction="20000"/>
          </a:bodyPr>
          <a:lstStyle/>
          <a:p>
            <a:pPr marL="457200" indent="-457200">
              <a:buFont typeface="+mj-lt"/>
              <a:buAutoNum type="arabicPeriod" startAt="459"/>
            </a:pPr>
            <a:r>
              <a:rPr lang="es-ES_tradnl" i="1" dirty="0" smtClean="0"/>
              <a:t>¿Qué responsabilidad ética existe ante los medios de comunicación social?</a:t>
            </a:r>
          </a:p>
          <a:p>
            <a:pPr marL="421200" indent="0">
              <a:buNone/>
            </a:pPr>
            <a:r>
              <a:rPr lang="es-ES_tradnl" b="1" dirty="0" smtClean="0"/>
              <a:t>Los que hacen los medios tienen una responsabilidad ante los usuarios de los mismos. Ante todo, deben informar conforme a la verdad. Tanto la investigación de los verdaderos hechos como su publicación, deben tener en cuenta los derechos y la dignidad de la persona. [2493-2499]</a:t>
            </a:r>
          </a:p>
          <a:p>
            <a:pPr marL="421200" indent="0">
              <a:buNone/>
            </a:pPr>
            <a:r>
              <a:rPr lang="es-ES_tradnl" dirty="0" smtClean="0"/>
              <a:t>Los </a:t>
            </a:r>
            <a:r>
              <a:rPr lang="es-ES_tradnl" dirty="0" smtClean="0">
                <a:sym typeface="Wingdings 3"/>
              </a:rPr>
              <a:t></a:t>
            </a:r>
            <a:r>
              <a:rPr lang="es-ES_tradnl" dirty="0" smtClean="0">
                <a:hlinkClick r:id="rId2" action="ppaction://hlinkpres?slideindex=1&amp;slidetitle="/>
              </a:rPr>
              <a:t>MEDIOS DE COMUNICACIÓN SOCIAL</a:t>
            </a:r>
            <a:r>
              <a:rPr lang="es-ES_tradnl" dirty="0" smtClean="0"/>
              <a:t> deben contribuir a la construcción de un mundo justo, libre y solidario. En realidad, no pocas veces los medios se emplean como arma en las disputas ideológicas, o, en aras del mayor alcance («cuota de pantalla»), se abandona el necesario control ético de sus contenidos y se convierten en instrumentos para seducir y hacer dependientes a las personas.</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464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octavo mandamiento: No dirás falso testimonio ni mentirás</a:t>
            </a:r>
            <a:endParaRPr lang="es-ES" sz="2600" dirty="0"/>
          </a:p>
        </p:txBody>
      </p:sp>
      <p:sp>
        <p:nvSpPr>
          <p:cNvPr id="3" name="2 Marcador de contenido"/>
          <p:cNvSpPr>
            <a:spLocks noGrp="1"/>
          </p:cNvSpPr>
          <p:nvPr>
            <p:ph sz="quarter" idx="1"/>
          </p:nvPr>
        </p:nvSpPr>
        <p:spPr>
          <a:xfrm>
            <a:off x="395536" y="1340768"/>
            <a:ext cx="7643192" cy="5040560"/>
          </a:xfrm>
          <a:solidFill>
            <a:srgbClr val="FFFF78"/>
          </a:solidFill>
        </p:spPr>
        <p:txBody>
          <a:bodyPr>
            <a:normAutofit fontScale="85000" lnSpcReduction="10000"/>
          </a:bodyPr>
          <a:lstStyle/>
          <a:p>
            <a:pPr marL="457200" indent="-457200">
              <a:buFont typeface="+mj-lt"/>
              <a:buAutoNum type="arabicPeriod" startAt="460"/>
            </a:pPr>
            <a:r>
              <a:rPr lang="es-ES_tradnl" i="1" dirty="0" smtClean="0"/>
              <a:t>¿Cuál es el peligro de los medios?</a:t>
            </a:r>
          </a:p>
          <a:p>
            <a:pPr marL="421200" indent="0">
              <a:buNone/>
            </a:pPr>
            <a:r>
              <a:rPr lang="es-ES_tradnl" b="1" dirty="0" smtClean="0"/>
              <a:t>Muchas personas, y en especial los niños, consideran verdad lo que ven en los medios. Cuando, con el fin de divertir, se ensalza la violencia, se aprueba el comportamiento antisocial y se banaliza la sexualidad humana, pecan tanto los responsables de los medios como las instancias de control que deberían atajar esto. [2496, 2512]</a:t>
            </a:r>
          </a:p>
          <a:p>
            <a:pPr marL="421200" indent="0">
              <a:buNone/>
            </a:pPr>
            <a:r>
              <a:rPr lang="es-ES_tradnl" dirty="0" smtClean="0"/>
              <a:t>Las personas que trabajan en los medios deben ser siempre conscientes de que sus productos tienen un efecto educativo. Los jóvenes deben examinar continuamente si son capaces de usar los medios en libertad y con sentido crítico, o si ya son adictos a determinados medios. Cada hombre es responsable de su alma. Quien consume, a través de los medios, violencia, odio y pornografía, se embota mentalmente y se causa daño a sí mismo.</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465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octavo mandamiento: No dirás falso testimonio ni mentirás</a:t>
            </a:r>
            <a:endParaRPr lang="es-ES" sz="2600" dirty="0"/>
          </a:p>
        </p:txBody>
      </p:sp>
      <p:sp>
        <p:nvSpPr>
          <p:cNvPr id="3" name="2 Marcador de contenido"/>
          <p:cNvSpPr>
            <a:spLocks noGrp="1"/>
          </p:cNvSpPr>
          <p:nvPr>
            <p:ph sz="quarter" idx="1"/>
          </p:nvPr>
        </p:nvSpPr>
        <p:spPr>
          <a:xfrm>
            <a:off x="395536" y="1340768"/>
            <a:ext cx="7643192" cy="4896544"/>
          </a:xfrm>
          <a:solidFill>
            <a:srgbClr val="FFFF78"/>
          </a:solidFill>
        </p:spPr>
        <p:txBody>
          <a:bodyPr>
            <a:normAutofit fontScale="92500" lnSpcReduction="20000"/>
          </a:bodyPr>
          <a:lstStyle/>
          <a:p>
            <a:pPr marL="457200" indent="-457200">
              <a:buFont typeface="+mj-lt"/>
              <a:buAutoNum type="arabicPeriod" startAt="461"/>
            </a:pPr>
            <a:r>
              <a:rPr lang="es-ES_tradnl" i="1" dirty="0" smtClean="0"/>
              <a:t>¿Cómo media el arte entre la belleza y la verdad?</a:t>
            </a:r>
          </a:p>
          <a:p>
            <a:pPr marL="421200" indent="0">
              <a:buNone/>
            </a:pPr>
            <a:r>
              <a:rPr lang="es-ES_tradnl" b="1" dirty="0" smtClean="0"/>
              <a:t>La verdad y la belleza van unidas, pues Dios es la fuente tanto de la belleza como también de la verdad. El arte, que se orienta a la belleza, es por ello un camino propio para llegar al todo y a Dios. [2500-2503, 2513]</a:t>
            </a:r>
          </a:p>
          <a:p>
            <a:pPr marL="421200" indent="0">
              <a:buNone/>
            </a:pPr>
            <a:r>
              <a:rPr lang="es-ES_tradnl" dirty="0" smtClean="0"/>
              <a:t>Lo que no se puede decir con palabras ni comunicar con el pensamiento, se expresa en el arte. Es «una sobreabundancia gratuita de la riqueza interior del ser humano» (CCE 2501). En gran similitud con la actividad creadora de Dios, en el artista se unen la inspiración y la habilidad humana para dar forma válida a algo nuevo, un aspecto de la realidad desconocido hasta ese momento. El arte no es un fin en sí mismo. Tiene que elevar al hombre, conmoverlo, hacerlo mejor y en definitiva llevarlo a la adoración y la acción de gracias a Dios.</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466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noveno mandamiento: No consentirás pensamientos ni deseos impuros</a:t>
            </a:r>
            <a:endParaRPr lang="es-ES" sz="2600" dirty="0"/>
          </a:p>
        </p:txBody>
      </p:sp>
      <p:sp>
        <p:nvSpPr>
          <p:cNvPr id="3" name="2 Marcador de contenido"/>
          <p:cNvSpPr>
            <a:spLocks noGrp="1"/>
          </p:cNvSpPr>
          <p:nvPr>
            <p:ph sz="quarter" idx="1"/>
          </p:nvPr>
        </p:nvSpPr>
        <p:spPr>
          <a:xfrm>
            <a:off x="395536" y="1340768"/>
            <a:ext cx="7643192" cy="5184576"/>
          </a:xfrm>
          <a:solidFill>
            <a:srgbClr val="FFFF78"/>
          </a:solidFill>
        </p:spPr>
        <p:txBody>
          <a:bodyPr>
            <a:normAutofit fontScale="85000" lnSpcReduction="10000"/>
          </a:bodyPr>
          <a:lstStyle/>
          <a:p>
            <a:pPr marL="457200" indent="-457200">
              <a:buFont typeface="+mj-lt"/>
              <a:buAutoNum type="arabicPeriod" startAt="462"/>
            </a:pPr>
            <a:r>
              <a:rPr lang="es-ES_tradnl" i="1" dirty="0" smtClean="0"/>
              <a:t>¿Por qué se opone el noveno mandamiento a lo avidez sexual?</a:t>
            </a:r>
          </a:p>
          <a:p>
            <a:pPr marL="421200" indent="0">
              <a:buNone/>
            </a:pPr>
            <a:r>
              <a:rPr lang="es-ES_tradnl" b="1" dirty="0" smtClean="0"/>
              <a:t>El noveno mandamiento no se opone al deseo sexual en sí, sino al deseo desordenado. La «concupiscencia», contra la que alerta la Sagrada Escritura, es el dominio de los impulsos sobre el espíritu, el predominio de lo impulsivo sobre toda la persona y la </a:t>
            </a:r>
            <a:r>
              <a:rPr lang="es-ES_tradnl" b="1" dirty="0" err="1" smtClean="0"/>
              <a:t>pecaminosidad</a:t>
            </a:r>
            <a:r>
              <a:rPr lang="es-ES_tradnl" b="1" dirty="0" smtClean="0"/>
              <a:t> que surge de ello [2514,2515, 2528, 2529]</a:t>
            </a:r>
          </a:p>
          <a:p>
            <a:pPr marL="421200" indent="0">
              <a:buNone/>
            </a:pPr>
            <a:r>
              <a:rPr lang="es-ES_tradnl" dirty="0" smtClean="0"/>
              <a:t>La atracción erótica entre el hombre y la mujer ha sido creada por Dios y es por eso buena; pertenece al ser sexuado y a la constitución biológica del ser humano. Se encarga de que se unan el hombre y la mujer y de que de su amor pueda brotar la descendencia. Esta unión debe ser protegida por el noveno mandamiento. Jugando con fuego, es decir, por un trato imprudente con la chispa erótica entre el hombre y la mujer, no es lícito poner en peligro el ámbito protegido del matrimonio y la familia. </a:t>
            </a:r>
            <a:r>
              <a:rPr lang="es-ES_tradnl" dirty="0" smtClean="0">
                <a:sym typeface="Wingdings 3"/>
              </a:rPr>
              <a:t></a:t>
            </a:r>
            <a:r>
              <a:rPr lang="es-ES_tradnl" dirty="0" smtClean="0">
                <a:hlinkClick r:id="rId2" action="ppaction://hlinksldjump"/>
              </a:rPr>
              <a:t>400</a:t>
            </a:r>
            <a:r>
              <a:rPr lang="es-ES_tradnl" dirty="0" smtClean="0"/>
              <a:t>-</a:t>
            </a:r>
            <a:r>
              <a:rPr lang="es-ES_tradnl" dirty="0" smtClean="0">
                <a:hlinkClick r:id="rId3" action="ppaction://hlinksldjump"/>
              </a:rPr>
              <a:t>425</a:t>
            </a:r>
            <a:endParaRPr lang="es-ES_tradnl" dirty="0" smtClean="0"/>
          </a:p>
          <a:p>
            <a:pPr marL="421200" indent="0">
              <a:buNone/>
            </a:pP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467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noveno mandamiento: No consentirás pensamientos ni deseos impuros</a:t>
            </a:r>
            <a:endParaRPr lang="es-ES" sz="2600" dirty="0"/>
          </a:p>
        </p:txBody>
      </p:sp>
      <p:sp>
        <p:nvSpPr>
          <p:cNvPr id="3" name="2 Marcador de contenido"/>
          <p:cNvSpPr>
            <a:spLocks noGrp="1"/>
          </p:cNvSpPr>
          <p:nvPr>
            <p:ph sz="quarter" idx="1"/>
          </p:nvPr>
        </p:nvSpPr>
        <p:spPr>
          <a:xfrm>
            <a:off x="395536" y="1340768"/>
            <a:ext cx="7643192" cy="5040560"/>
          </a:xfrm>
          <a:solidFill>
            <a:srgbClr val="FFFF78"/>
          </a:solidFill>
        </p:spPr>
        <p:txBody>
          <a:bodyPr>
            <a:normAutofit/>
          </a:bodyPr>
          <a:lstStyle/>
          <a:p>
            <a:pPr marL="457200" indent="-457200">
              <a:buFont typeface="+mj-lt"/>
              <a:buAutoNum type="arabicPeriod" startAt="463"/>
            </a:pPr>
            <a:r>
              <a:rPr lang="es-ES_tradnl" i="1" dirty="0" smtClean="0"/>
              <a:t>¿Cómo se logra la «pureza de corazón»?</a:t>
            </a:r>
          </a:p>
          <a:p>
            <a:pPr marL="421200" indent="0">
              <a:buNone/>
            </a:pPr>
            <a:r>
              <a:rPr lang="es-ES_tradnl" b="1" dirty="0" smtClean="0"/>
              <a:t>La pureza del corazón, necesaria para el amor, se consigue en primer lugar mediante la unión con Dios en la oración. Donde nos toca la gracia de Dios, surge un camino para un amor humano indiviso. Una persona casta puede amar con un corazón sincero e indiviso. [2520, 2532]</a:t>
            </a:r>
          </a:p>
          <a:p>
            <a:pPr marL="421200" indent="0">
              <a:buNone/>
            </a:pPr>
            <a:r>
              <a:rPr lang="es-ES_tradnl" dirty="0" smtClean="0"/>
              <a:t>Si nos dirigimos a Dios con intención sincera, él transforma nuestro corazón. Nos da la fuerza para corresponder a su voluntad y para rechazar pensamientos, fantasías y deseos impuros. </a:t>
            </a:r>
            <a:r>
              <a:rPr lang="es-ES_tradnl" dirty="0" smtClean="0">
                <a:sym typeface="Wingdings 3"/>
              </a:rPr>
              <a:t></a:t>
            </a:r>
            <a:r>
              <a:rPr lang="es-ES_tradnl" dirty="0" smtClean="0">
                <a:hlinkClick r:id="rId2" action="ppaction://hlinksldjump"/>
              </a:rPr>
              <a:t>404</a:t>
            </a:r>
            <a:r>
              <a:rPr lang="es-ES_tradnl" dirty="0" smtClean="0"/>
              <a:t>-</a:t>
            </a:r>
            <a:r>
              <a:rPr lang="es-ES_tradnl" dirty="0" smtClean="0">
                <a:hlinkClick r:id="rId3" action="ppaction://hlinksldjump"/>
              </a:rPr>
              <a:t>405</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468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noveno mandamiento: No consentirás pensamientos ni deseos impuros</a:t>
            </a:r>
            <a:endParaRPr lang="es-ES" sz="2600" dirty="0"/>
          </a:p>
        </p:txBody>
      </p:sp>
      <p:sp>
        <p:nvSpPr>
          <p:cNvPr id="3" name="2 Marcador de contenido"/>
          <p:cNvSpPr>
            <a:spLocks noGrp="1"/>
          </p:cNvSpPr>
          <p:nvPr>
            <p:ph sz="quarter" idx="1"/>
          </p:nvPr>
        </p:nvSpPr>
        <p:spPr>
          <a:xfrm>
            <a:off x="395536" y="1340768"/>
            <a:ext cx="7643192" cy="4896544"/>
          </a:xfrm>
          <a:solidFill>
            <a:srgbClr val="FFFF78"/>
          </a:solidFill>
        </p:spPr>
        <p:txBody>
          <a:bodyPr>
            <a:normAutofit fontScale="77500" lnSpcReduction="20000"/>
          </a:bodyPr>
          <a:lstStyle/>
          <a:p>
            <a:pPr marL="457200" indent="-457200">
              <a:buFont typeface="+mj-lt"/>
              <a:buAutoNum type="arabicPeriod" startAt="464"/>
            </a:pPr>
            <a:r>
              <a:rPr lang="es-ES_tradnl" i="1" dirty="0" smtClean="0"/>
              <a:t>¿Para qué sirve el pudor?</a:t>
            </a:r>
          </a:p>
          <a:p>
            <a:pPr marL="421200" indent="0">
              <a:buNone/>
            </a:pPr>
            <a:r>
              <a:rPr lang="es-ES_tradnl" b="1" dirty="0" smtClean="0"/>
              <a:t>El pudor protege el ámbito íntimo de la persona: su misterio, lo más propio e íntimo, su dignidad, especialmente también su capacidad de amor y de entrega erótica. Se refiere a lo que sólo está autorizado a ver el amor. [2521-2525, 2533]</a:t>
            </a:r>
          </a:p>
          <a:p>
            <a:pPr marL="421200" indent="0">
              <a:buNone/>
            </a:pPr>
            <a:r>
              <a:rPr lang="es-ES_tradnl" dirty="0" smtClean="0"/>
              <a:t>Muchos cristianos jóvenes viven en un ambiente en el que de forma natural se expone todo y se pierde de forma sistemática el sentido del pudor. Pero la falta de pudor es inhumana. Los animales no conocen el sentido del pudor. Por el contrario, en las personas es un rasgo esencial. No esconde algo que carece de valor, sino que protege algo valioso, en concreto la dignidad de la persona en su capacidad de amar. El sentido del pudor se encuentra en todas las culturas, si bien con expresiones diferentes. No tiene nada que ver con mojigatería ni con una educación reprimida. El hombre se avergüenza también de su pecado y de otras cosas cuya publicación le humillaría. Quien hiere el natural sentido del pudor de otra persona mediante palabras, miradas, gestos o actos, lesiona su dignidad. </a:t>
            </a:r>
            <a:r>
              <a:rPr lang="es-ES_tradnl" dirty="0" smtClean="0">
                <a:sym typeface="Wingdings 3"/>
              </a:rPr>
              <a:t></a:t>
            </a:r>
            <a:r>
              <a:rPr lang="es-ES_tradnl" dirty="0" smtClean="0">
                <a:hlinkClick r:id="rId2" action="ppaction://hlinksldjump"/>
              </a:rPr>
              <a:t>412</a:t>
            </a:r>
            <a:r>
              <a:rPr lang="es-ES_tradnl" dirty="0" smtClean="0"/>
              <a:t>-</a:t>
            </a:r>
            <a:r>
              <a:rPr lang="es-ES_tradnl" dirty="0" smtClean="0">
                <a:hlinkClick r:id="rId3" action="ppaction://hlinksldjump"/>
              </a:rPr>
              <a:t>413</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469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72608"/>
          </a:xfrm>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Font typeface="+mj-lt"/>
              <a:buAutoNum type="arabicPeriod" startAt="45"/>
            </a:pPr>
            <a:r>
              <a:rPr lang="es-ES_tradnl" i="1" dirty="0" smtClean="0"/>
              <a:t>¿Las leyes de la naturaleza </a:t>
            </a:r>
            <a:r>
              <a:rPr lang="es-ES_tradnl" dirty="0" smtClean="0"/>
              <a:t>y </a:t>
            </a:r>
            <a:r>
              <a:rPr lang="es-ES_tradnl" i="1" dirty="0" smtClean="0"/>
              <a:t>las ordenaciones naturales también proceden de Dios?</a:t>
            </a:r>
          </a:p>
          <a:p>
            <a:pPr marL="421200" indent="0">
              <a:buNone/>
            </a:pPr>
            <a:r>
              <a:rPr lang="es-ES_tradnl" b="1" dirty="0" smtClean="0"/>
              <a:t>Sí. También las leyes de la naturaleza y las ordenaciones naturales pertenecen a la Creación de Dios. [339,346,354]</a:t>
            </a:r>
          </a:p>
          <a:p>
            <a:pPr marL="421200" indent="0">
              <a:buNone/>
            </a:pPr>
            <a:r>
              <a:rPr lang="es-ES_tradnl" dirty="0" smtClean="0"/>
              <a:t>El hombre no es una hoja en blanco. Está marcado por el orden y las leyes del ser que Dios ha inscrito en su Creación. Un cristiano no hace, sin más, «lo que quiere». Sabe que se perjudica a sí mismo y a su entorno cuando niega las leyes naturales, usa de las cosas contra su orden interno y quiere ser más listo que Dios, quien las creó. Sobrepasa la capacidad del hombre el pretender hacerse a sí mismo desde cero.</a:t>
            </a:r>
            <a:endParaRPr lang="es-ES_tradnl" i="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47</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décimo mandamiento: No codiciarás los bienes ajenos</a:t>
            </a:r>
            <a:endParaRPr lang="es-ES" sz="2600" dirty="0"/>
          </a:p>
        </p:txBody>
      </p:sp>
      <p:sp>
        <p:nvSpPr>
          <p:cNvPr id="3" name="2 Marcador de contenido"/>
          <p:cNvSpPr>
            <a:spLocks noGrp="1"/>
          </p:cNvSpPr>
          <p:nvPr>
            <p:ph sz="quarter" idx="1"/>
          </p:nvPr>
        </p:nvSpPr>
        <p:spPr>
          <a:xfrm>
            <a:off x="395536" y="1340768"/>
            <a:ext cx="7643192" cy="4896544"/>
          </a:xfrm>
          <a:solidFill>
            <a:srgbClr val="FFFF78"/>
          </a:solidFill>
        </p:spPr>
        <p:txBody>
          <a:bodyPr>
            <a:normAutofit/>
          </a:bodyPr>
          <a:lstStyle/>
          <a:p>
            <a:pPr marL="457200" indent="-457200">
              <a:buFont typeface="+mj-lt"/>
              <a:buAutoNum type="arabicPeriod" startAt="465"/>
            </a:pPr>
            <a:r>
              <a:rPr lang="es-ES_tradnl" i="1" dirty="0" smtClean="0"/>
              <a:t>¿Qué actitud debe adoptar un cristiano ante la propiedad ajena?</a:t>
            </a:r>
          </a:p>
          <a:p>
            <a:pPr marL="421200" indent="0">
              <a:buNone/>
            </a:pPr>
            <a:r>
              <a:rPr lang="es-ES_tradnl" b="1" dirty="0" smtClean="0"/>
              <a:t>Un cristiano debe aprender a distinguir los deseos razonables de los injustos e irrazonables y adquirir una actitud interior de respeto ante la propiedad ajena. [2534-2537,2552]</a:t>
            </a:r>
          </a:p>
          <a:p>
            <a:pPr marL="421200" indent="0">
              <a:buNone/>
            </a:pPr>
            <a:r>
              <a:rPr lang="es-ES_tradnl" dirty="0" smtClean="0"/>
              <a:t>De la avidez provienen la codicia, el robo, la rapiña y el fraude, la violencia y la injusticia, la envidia y el deseo ilimitado por apropiarse de los bienes ajenos.</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470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décimo mandamiento: No codiciarás los bienes ajenos</a:t>
            </a:r>
            <a:endParaRPr lang="es-ES" sz="2600" dirty="0"/>
          </a:p>
        </p:txBody>
      </p:sp>
      <p:sp>
        <p:nvSpPr>
          <p:cNvPr id="3" name="2 Marcador de contenido"/>
          <p:cNvSpPr>
            <a:spLocks noGrp="1"/>
          </p:cNvSpPr>
          <p:nvPr>
            <p:ph sz="quarter" idx="1"/>
          </p:nvPr>
        </p:nvSpPr>
        <p:spPr>
          <a:xfrm>
            <a:off x="395536" y="1340768"/>
            <a:ext cx="7643192" cy="4968552"/>
          </a:xfrm>
          <a:solidFill>
            <a:srgbClr val="FFFF78"/>
          </a:solidFill>
        </p:spPr>
        <p:txBody>
          <a:bodyPr>
            <a:normAutofit lnSpcReduction="10000"/>
          </a:bodyPr>
          <a:lstStyle/>
          <a:p>
            <a:pPr marL="457200" indent="-457200">
              <a:buFont typeface="+mj-lt"/>
              <a:buAutoNum type="arabicPeriod" startAt="466"/>
            </a:pPr>
            <a:r>
              <a:rPr lang="es-ES_tradnl" i="1" dirty="0" smtClean="0"/>
              <a:t>¿Qué es la envidia y cómo se puede luchar contra ella?</a:t>
            </a:r>
          </a:p>
          <a:p>
            <a:pPr marL="421200" indent="0">
              <a:buNone/>
            </a:pPr>
            <a:r>
              <a:rPr lang="es-ES_tradnl" b="1" dirty="0" smtClean="0"/>
              <a:t>La envidia es disgusto y enfado ante el bienestar de otros y el deseo de apropiarse indebidamente de lo que otros tienen. Quien desea el mal de otro, peca gravemente. La envidia decrece cuando uno se esfuerza por alegrarse cada vez más de los éxitos y los dones de otros, cuando se cree en la providencia amorosa de Dios también para uno mismo y cuando se orienta el corazón hacia la verdadera riqueza. Ésta consiste en que por medio del Espíritu Santo tenemos ya parte en Dios. [2538-2540, 2553-2554]</a:t>
            </a:r>
          </a:p>
          <a:p>
            <a:pPr marL="421200" indent="0">
              <a:buNone/>
            </a:pP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471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décimo mandamiento: No codiciarás los bienes ajenos</a:t>
            </a:r>
            <a:endParaRPr lang="es-ES" sz="2600" dirty="0"/>
          </a:p>
        </p:txBody>
      </p:sp>
      <p:sp>
        <p:nvSpPr>
          <p:cNvPr id="3" name="2 Marcador de contenido"/>
          <p:cNvSpPr>
            <a:spLocks noGrp="1"/>
          </p:cNvSpPr>
          <p:nvPr>
            <p:ph sz="quarter" idx="1"/>
          </p:nvPr>
        </p:nvSpPr>
        <p:spPr>
          <a:xfrm>
            <a:off x="395536" y="1340768"/>
            <a:ext cx="7643192" cy="4824536"/>
          </a:xfrm>
          <a:solidFill>
            <a:srgbClr val="FFFF78"/>
          </a:solidFill>
        </p:spPr>
        <p:txBody>
          <a:bodyPr>
            <a:normAutofit/>
          </a:bodyPr>
          <a:lstStyle/>
          <a:p>
            <a:pPr marL="457200" indent="-457200">
              <a:buFont typeface="+mj-lt"/>
              <a:buAutoNum type="arabicPeriod" startAt="467"/>
            </a:pPr>
            <a:r>
              <a:rPr lang="es-ES_tradnl" i="1" dirty="0" smtClean="0"/>
              <a:t>¿Por qué nos exige Jesús la «pobreza de corazón»?</a:t>
            </a:r>
          </a:p>
          <a:p>
            <a:pPr marL="421200" indent="0">
              <a:buNone/>
            </a:pPr>
            <a:r>
              <a:rPr lang="es-ES_tradnl" b="1" dirty="0" smtClean="0"/>
              <a:t>«El cual, siendo rico, por vosotros se hizo pobre para enriqueceros con su pobreza» (2 </a:t>
            </a:r>
            <a:r>
              <a:rPr lang="es-ES_tradnl" b="1" dirty="0" err="1" smtClean="0"/>
              <a:t>Cor</a:t>
            </a:r>
            <a:r>
              <a:rPr lang="es-ES_tradnl" b="1" dirty="0" smtClean="0"/>
              <a:t> 8,9). [2544-2547,2555-2557]</a:t>
            </a:r>
          </a:p>
          <a:p>
            <a:pPr marL="421200" indent="0">
              <a:buNone/>
            </a:pPr>
            <a:r>
              <a:rPr lang="es-ES_tradnl" dirty="0" smtClean="0"/>
              <a:t>También los jóvenes experimentan el vacío interior. Pero sentirse así de pobre no es sólo negativo. Sólo necesito buscar con todo el corazón a quien puede llenar mi vacío y convertir mi pobreza en riqueza. Por eso dice Jesús: «Bienaventurados los pobres en el espíritu, porque de ellos es el reino de los cielos» (Mt 5,3). </a:t>
            </a:r>
            <a:r>
              <a:rPr lang="es-ES_tradnl" dirty="0" smtClean="0">
                <a:sym typeface="Wingdings 3"/>
              </a:rPr>
              <a:t></a:t>
            </a:r>
            <a:r>
              <a:rPr lang="es-ES_tradnl" dirty="0" smtClean="0">
                <a:hlinkClick r:id="rId2" action="ppaction://hlinksldjump"/>
              </a:rPr>
              <a:t>283</a:t>
            </a:r>
            <a:r>
              <a:rPr lang="es-ES_tradnl" dirty="0" smtClean="0"/>
              <a:t>-</a:t>
            </a:r>
            <a:r>
              <a:rPr lang="es-ES_tradnl" dirty="0" smtClean="0">
                <a:hlinkClick r:id="rId3" action="ppaction://hlinksldjump"/>
              </a:rPr>
              <a:t>284</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472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El décimo mandamiento: No codiciarás los bienes ajenos</a:t>
            </a:r>
            <a:endParaRPr lang="es-ES" sz="2600" dirty="0"/>
          </a:p>
        </p:txBody>
      </p:sp>
      <p:sp>
        <p:nvSpPr>
          <p:cNvPr id="3" name="2 Marcador de contenido"/>
          <p:cNvSpPr>
            <a:spLocks noGrp="1"/>
          </p:cNvSpPr>
          <p:nvPr>
            <p:ph sz="quarter" idx="1"/>
          </p:nvPr>
        </p:nvSpPr>
        <p:spPr>
          <a:xfrm>
            <a:off x="395536" y="1340768"/>
            <a:ext cx="7643192" cy="4320480"/>
          </a:xfrm>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Font typeface="+mj-lt"/>
              <a:buAutoNum type="arabicPeriod" startAt="468"/>
            </a:pPr>
            <a:r>
              <a:rPr lang="es-ES_tradnl" i="1" dirty="0" smtClean="0"/>
              <a:t>¿Qué es lo que el hombre debería desear más ardientemente?</a:t>
            </a:r>
          </a:p>
          <a:p>
            <a:pPr marL="421200" indent="0">
              <a:buNone/>
            </a:pPr>
            <a:r>
              <a:rPr lang="es-ES_tradnl" b="1" dirty="0" smtClean="0"/>
              <a:t>El anhelo último y mayor del hombre sólo puede ser Dios. Contemplarle a él, nuestro Creador, Señor y Redentor, es la felicidad sin fin. [2548-2550, 2557] </a:t>
            </a:r>
            <a:r>
              <a:rPr lang="es-ES_tradnl" b="1" dirty="0" smtClean="0">
                <a:sym typeface="Wingdings 3"/>
              </a:rPr>
              <a:t></a:t>
            </a:r>
            <a:r>
              <a:rPr lang="es-ES_tradnl" b="1" dirty="0" smtClean="0">
                <a:hlinkClick r:id="rId2" action="ppaction://hlinksldjump"/>
              </a:rPr>
              <a:t>285</a:t>
            </a:r>
            <a:endParaRPr lang="es-ES_tradnl" b="1" dirty="0" smtClean="0"/>
          </a:p>
          <a:p>
            <a:pPr marL="421200" indent="0">
              <a:buNone/>
            </a:pP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473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08011" y="238336"/>
            <a:ext cx="7643192" cy="6431024"/>
          </a:xfrm>
        </p:spPr>
        <p:txBody>
          <a:bodyPr>
            <a:normAutofit/>
          </a:bodyPr>
          <a:lstStyle/>
          <a:p>
            <a:pPr marL="0" indent="0" algn="ctr">
              <a:buSzPct val="71000"/>
              <a:buNone/>
            </a:pPr>
            <a:r>
              <a:rPr lang="es-ES_tradnl" sz="7200" b="1" dirty="0" smtClean="0">
                <a:solidFill>
                  <a:srgbClr val="B9CB0F"/>
                </a:solidFill>
              </a:rPr>
              <a:t>4</a:t>
            </a:r>
          </a:p>
          <a:p>
            <a:pPr marL="0" indent="0" algn="ctr">
              <a:buSzPct val="71000"/>
              <a:buNone/>
            </a:pPr>
            <a:r>
              <a:rPr lang="es-ES_tradnl" sz="2800" dirty="0" smtClean="0"/>
              <a:t>Cómo debemos orar</a:t>
            </a:r>
          </a:p>
          <a:p>
            <a:pPr marL="0" indent="0" algn="ctr">
              <a:buSzPct val="71000"/>
              <a:buNone/>
            </a:pPr>
            <a:endParaRPr lang="es-ES_tradnl" sz="3200" dirty="0" smtClean="0"/>
          </a:p>
          <a:p>
            <a:pPr marL="0" indent="0" algn="ctr">
              <a:buSzPct val="71000"/>
              <a:buNone/>
            </a:pPr>
            <a:endParaRPr lang="es-ES_tradnl" sz="3200" dirty="0" smtClean="0"/>
          </a:p>
          <a:p>
            <a:pPr marL="0" indent="0" algn="ctr">
              <a:buSzPct val="71000"/>
              <a:buNone/>
            </a:pPr>
            <a:endParaRPr lang="es-ES_tradnl" sz="3200" dirty="0"/>
          </a:p>
          <a:p>
            <a:pPr algn="ctr">
              <a:spcBef>
                <a:spcPts val="1800"/>
              </a:spcBef>
              <a:buSzPct val="71000"/>
              <a:buFont typeface="Wingdings" pitchFamily="2" charset="2"/>
              <a:buChar char="Ø"/>
            </a:pPr>
            <a:r>
              <a:rPr lang="es-ES_tradnl" sz="1600" dirty="0" smtClean="0"/>
              <a:t>La oración y la vida cristiana </a:t>
            </a:r>
            <a:r>
              <a:rPr lang="es-ES_tradnl" sz="1600" dirty="0" smtClean="0">
                <a:hlinkClick r:id="rId2" action="ppaction://hlinksldjump"/>
              </a:rPr>
              <a:t>469</a:t>
            </a:r>
            <a:endParaRPr lang="es-ES_tradnl" sz="1600" dirty="0" smtClean="0"/>
          </a:p>
          <a:p>
            <a:pPr algn="ctr">
              <a:buSzPct val="71000"/>
              <a:buFont typeface="Wingdings" pitchFamily="2" charset="2"/>
              <a:buChar char="Ø"/>
            </a:pPr>
            <a:r>
              <a:rPr lang="es-ES_tradnl" sz="1600" dirty="0" smtClean="0"/>
              <a:t>Orar: cómo Dios nos regala su cercanía </a:t>
            </a:r>
            <a:r>
              <a:rPr lang="es-ES_tradnl" sz="1600" dirty="0" smtClean="0">
                <a:hlinkClick r:id="rId3" action="ppaction://hlinksldjump"/>
              </a:rPr>
              <a:t>470</a:t>
            </a:r>
            <a:r>
              <a:rPr lang="es-ES_tradnl" sz="1600" dirty="0" smtClean="0"/>
              <a:t>-</a:t>
            </a:r>
            <a:r>
              <a:rPr lang="es-ES_tradnl" sz="1600" dirty="0" smtClean="0">
                <a:hlinkClick r:id="rId4" action="ppaction://hlinksldjump"/>
              </a:rPr>
              <a:t>489</a:t>
            </a:r>
            <a:endParaRPr lang="es-ES_tradnl" sz="1600" dirty="0" smtClean="0"/>
          </a:p>
          <a:p>
            <a:pPr algn="ctr">
              <a:buSzPct val="71000"/>
              <a:buFont typeface="Wingdings" pitchFamily="2" charset="2"/>
              <a:buChar char="Ø"/>
            </a:pPr>
            <a:r>
              <a:rPr lang="es-ES_tradnl" sz="1600" dirty="0" smtClean="0"/>
              <a:t>Las fuentes de la oración </a:t>
            </a:r>
            <a:r>
              <a:rPr lang="es-ES_tradnl" sz="1600" dirty="0" smtClean="0">
                <a:hlinkClick r:id="rId5" action="ppaction://hlinksldjump"/>
              </a:rPr>
              <a:t>490</a:t>
            </a:r>
            <a:r>
              <a:rPr lang="es-ES_tradnl" sz="1600" dirty="0" smtClean="0"/>
              <a:t>-</a:t>
            </a:r>
            <a:r>
              <a:rPr lang="es-ES_tradnl" sz="1600" dirty="0" smtClean="0">
                <a:hlinkClick r:id="rId6" action="ppaction://hlinksldjump"/>
              </a:rPr>
              <a:t>498</a:t>
            </a:r>
            <a:endParaRPr lang="es-ES_tradnl" sz="1600" dirty="0" smtClean="0"/>
          </a:p>
          <a:p>
            <a:pPr algn="ctr">
              <a:buSzPct val="71000"/>
              <a:buFont typeface="Wingdings" pitchFamily="2" charset="2"/>
              <a:buChar char="Ø"/>
            </a:pPr>
            <a:r>
              <a:rPr lang="es-ES_tradnl" sz="1600" dirty="0" smtClean="0"/>
              <a:t>El camino de la oración </a:t>
            </a:r>
            <a:r>
              <a:rPr lang="es-ES_tradnl" sz="1600" dirty="0" smtClean="0">
                <a:hlinkClick r:id="rId7" action="ppaction://hlinksldjump"/>
              </a:rPr>
              <a:t>499</a:t>
            </a:r>
            <a:r>
              <a:rPr lang="es-ES_tradnl" sz="1600" dirty="0" smtClean="0"/>
              <a:t>-</a:t>
            </a:r>
            <a:r>
              <a:rPr lang="es-ES_tradnl" sz="1600" dirty="0" smtClean="0">
                <a:hlinkClick r:id="rId8" action="ppaction://hlinksldjump"/>
              </a:rPr>
              <a:t>510</a:t>
            </a:r>
            <a:endParaRPr lang="es-ES_tradnl" sz="1600" dirty="0" smtClean="0"/>
          </a:p>
          <a:p>
            <a:pPr algn="ctr">
              <a:buSzPct val="71000"/>
              <a:buFont typeface="Wingdings" pitchFamily="2" charset="2"/>
              <a:buChar char="Ø"/>
            </a:pPr>
            <a:r>
              <a:rPr lang="es-ES_tradnl" sz="1600" dirty="0" smtClean="0"/>
              <a:t>La oración del Señor. El Padrenuestro </a:t>
            </a:r>
            <a:r>
              <a:rPr lang="es-ES_tradnl" sz="1600" dirty="0" smtClean="0">
                <a:hlinkClick r:id="rId9" action="ppaction://hlinksldjump"/>
              </a:rPr>
              <a:t>511</a:t>
            </a:r>
            <a:r>
              <a:rPr lang="es-ES_tradnl" sz="1600" dirty="0" smtClean="0"/>
              <a:t>-</a:t>
            </a:r>
            <a:r>
              <a:rPr lang="es-ES_tradnl" sz="1600" dirty="0" smtClean="0">
                <a:hlinkClick r:id="rId10" action="ppaction://hlinksldjump"/>
              </a:rPr>
              <a:t>527</a:t>
            </a:r>
            <a:endParaRPr lang="es-ES_tradnl" sz="3200"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474</a:t>
            </a:fld>
            <a:endParaRPr lang="es-ES"/>
          </a:p>
        </p:txBody>
      </p:sp>
      <p:sp>
        <p:nvSpPr>
          <p:cNvPr id="6" name="5 Estrella de 16 puntas"/>
          <p:cNvSpPr/>
          <p:nvPr/>
        </p:nvSpPr>
        <p:spPr>
          <a:xfrm>
            <a:off x="3484375" y="1846548"/>
            <a:ext cx="1490464" cy="1368152"/>
          </a:xfrm>
          <a:prstGeom prst="star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469</a:t>
            </a:r>
          </a:p>
          <a:p>
            <a:pPr algn="ctr"/>
            <a:r>
              <a:rPr lang="es-ES" dirty="0" smtClean="0"/>
              <a:t>527</a:t>
            </a:r>
            <a:endParaRPr lang="es-ES" dirty="0"/>
          </a:p>
        </p:txBody>
      </p:sp>
      <p:cxnSp>
        <p:nvCxnSpPr>
          <p:cNvPr id="8" name="7 Conector recto"/>
          <p:cNvCxnSpPr/>
          <p:nvPr/>
        </p:nvCxnSpPr>
        <p:spPr>
          <a:xfrm>
            <a:off x="3977579" y="2530624"/>
            <a:ext cx="5040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4644008" y="116632"/>
            <a:ext cx="4032448" cy="215444"/>
          </a:xfrm>
          <a:prstGeom prst="rect">
            <a:avLst/>
          </a:prstGeom>
          <a:noFill/>
        </p:spPr>
        <p:txBody>
          <a:bodyPr wrap="square" lIns="0" tIns="0" rIns="0" bIns="0" rtlCol="0">
            <a:spAutoFit/>
          </a:bodyPr>
          <a:lstStyle/>
          <a:p>
            <a:r>
              <a:rPr lang="es-ES" sz="1400" dirty="0" smtClean="0">
                <a:hlinkClick r:id="rId11" action="ppaction://hlinksldjump"/>
              </a:rPr>
              <a:t>I</a:t>
            </a:r>
            <a:r>
              <a:rPr lang="es-ES" sz="1400" dirty="0" smtClean="0"/>
              <a:t> (1-165), </a:t>
            </a:r>
            <a:r>
              <a:rPr lang="es-ES" sz="1400" dirty="0" smtClean="0">
                <a:hlinkClick r:id="rId12" action="ppaction://hlinksldjump"/>
              </a:rPr>
              <a:t>II</a:t>
            </a:r>
            <a:r>
              <a:rPr lang="es-ES" sz="1400" dirty="0" smtClean="0"/>
              <a:t> (166-278), </a:t>
            </a:r>
            <a:r>
              <a:rPr lang="es-ES" sz="1400" dirty="0" smtClean="0">
                <a:hlinkClick r:id="rId13" action="ppaction://hlinksldjump"/>
              </a:rPr>
              <a:t>III</a:t>
            </a:r>
            <a:r>
              <a:rPr lang="es-ES" sz="1400" dirty="0" smtClean="0"/>
              <a:t> (279-468), </a:t>
            </a:r>
            <a:r>
              <a:rPr lang="es-ES" sz="1400" dirty="0" smtClean="0">
                <a:hlinkClick r:id="rId14" action="ppaction://hlinksldjump"/>
              </a:rPr>
              <a:t>IV</a:t>
            </a:r>
            <a:r>
              <a:rPr lang="es-ES" sz="1400" dirty="0" smtClean="0"/>
              <a:t> (469-527)</a:t>
            </a:r>
            <a:endParaRPr lang="es-ES" sz="1400" dirty="0"/>
          </a:p>
        </p:txBody>
      </p:sp>
    </p:spTree>
    <p:extLst>
      <p:ext uri="{BB962C8B-B14F-4D97-AF65-F5344CB8AC3E}">
        <p14:creationId xmlns:p14="http://schemas.microsoft.com/office/powerpoint/2010/main" val="45911571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Primera sección : La oración en la vida cristiana</a:t>
            </a:r>
            <a:endParaRPr lang="es-ES" sz="2600" dirty="0"/>
          </a:p>
        </p:txBody>
      </p:sp>
      <p:sp>
        <p:nvSpPr>
          <p:cNvPr id="3" name="2 Marcador de contenido"/>
          <p:cNvSpPr>
            <a:spLocks noGrp="1"/>
          </p:cNvSpPr>
          <p:nvPr>
            <p:ph sz="quarter" idx="1"/>
          </p:nvPr>
        </p:nvSpPr>
        <p:spPr>
          <a:xfrm>
            <a:off x="395536" y="1340768"/>
            <a:ext cx="7643192" cy="4968552"/>
          </a:xfrm>
          <a:solidFill>
            <a:srgbClr val="FFFF78"/>
          </a:solidFill>
        </p:spPr>
        <p:txBody>
          <a:bodyPr>
            <a:normAutofit fontScale="92500" lnSpcReduction="20000"/>
          </a:bodyPr>
          <a:lstStyle/>
          <a:p>
            <a:pPr marL="457200" indent="-457200">
              <a:buFont typeface="+mj-lt"/>
              <a:buAutoNum type="arabicPeriod" startAt="469"/>
            </a:pPr>
            <a:r>
              <a:rPr lang="es-ES_tradnl" i="1" dirty="0" smtClean="0"/>
              <a:t>¿Qué es la oración?</a:t>
            </a:r>
          </a:p>
          <a:p>
            <a:pPr marL="421200" indent="0">
              <a:buNone/>
            </a:pPr>
            <a:r>
              <a:rPr lang="es-ES_tradnl" b="1" dirty="0" smtClean="0"/>
              <a:t>La oración es la elevación del corazón a Dios. Cuando un hombre ora, entra en una relación viva con Dios. [2558-2565]</a:t>
            </a:r>
          </a:p>
          <a:p>
            <a:pPr marL="421200" indent="0">
              <a:buNone/>
            </a:pPr>
            <a:r>
              <a:rPr lang="es-ES_tradnl" dirty="0" smtClean="0"/>
              <a:t>La oración es la gran puerta de entrada en la fe. Quien ora ya no vive de sí mismo, para sí mismo y por sus propias fuerzas. Sabe que hay un Dios a quien se puede hablar. Una persona que ora se confía cada vez más a Dios. Busca ya desde ahora la unión con aquel a quien encontrará un día cara a cara. Por eso pertenece a la vida cristiana el empeño por La oración cotidiana. Cierta­mente no se puede aprender a orar como se aprende una técnica. Orar, por extraño que parezca, es un don que se recibe a través de La oración. No podríamos orar si Dios no nos diera su gracia.</a:t>
            </a:r>
            <a:endParaRPr lang="es-ES_tradnl" b="1" dirty="0" smtClean="0"/>
          </a:p>
          <a:p>
            <a:pPr marL="421200" indent="0">
              <a:buNone/>
            </a:pP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475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1057598"/>
          </a:xfrm>
        </p:spPr>
        <p:txBody>
          <a:bodyPr>
            <a:normAutofit/>
          </a:bodyPr>
          <a:lstStyle/>
          <a:p>
            <a:r>
              <a:rPr lang="es-ES" sz="2600" dirty="0" smtClean="0"/>
              <a:t>Capítulo primero: Orar. Cómo Dios nos regala su cercanía</a:t>
            </a:r>
            <a:endParaRPr lang="es-ES" sz="2600" dirty="0"/>
          </a:p>
        </p:txBody>
      </p:sp>
      <p:sp>
        <p:nvSpPr>
          <p:cNvPr id="3" name="2 Marcador de contenido"/>
          <p:cNvSpPr>
            <a:spLocks noGrp="1"/>
          </p:cNvSpPr>
          <p:nvPr>
            <p:ph sz="quarter" idx="1"/>
          </p:nvPr>
        </p:nvSpPr>
        <p:spPr>
          <a:xfrm>
            <a:off x="395536" y="1340768"/>
            <a:ext cx="7643192" cy="4968552"/>
          </a:xfrm>
          <a:solidFill>
            <a:srgbClr val="FFFF78"/>
          </a:solidFill>
        </p:spPr>
        <p:txBody>
          <a:bodyPr>
            <a:normAutofit fontScale="70000" lnSpcReduction="20000"/>
          </a:bodyPr>
          <a:lstStyle/>
          <a:p>
            <a:pPr marL="457200" indent="-457200">
              <a:buFont typeface="+mj-lt"/>
              <a:buAutoNum type="arabicPeriod" startAt="470"/>
            </a:pPr>
            <a:r>
              <a:rPr lang="es-ES_tradnl" i="1" dirty="0" smtClean="0"/>
              <a:t>¿Por qué ora el ser humano?</a:t>
            </a:r>
          </a:p>
          <a:p>
            <a:pPr marL="421200" indent="0">
              <a:buNone/>
            </a:pPr>
            <a:r>
              <a:rPr lang="es-ES_tradnl" b="1" dirty="0" smtClean="0"/>
              <a:t>Oramos porque estamos llenos de un ansia infinita y porque Dios ha hecho a los hombres para estar con él: «Nuestro corazón está inquieto mientras no descansa en ti» (san Agustín). Oramos también porque necesitamos orar; así lo dice Madre Teresa: «Como no puedo fiarme de mí misma, me fío de él las 24 horas del día». [2566-2567,2591]</a:t>
            </a:r>
          </a:p>
          <a:p>
            <a:pPr marL="421200" indent="0">
              <a:buNone/>
            </a:pPr>
            <a:r>
              <a:rPr lang="es-ES_tradnl" dirty="0" smtClean="0"/>
              <a:t>A menudo nos olvidamos de Dios, huimos de él y nos escondemos. Pero, aunque evitemos pensar en Dios, aunque lo neguemos, Él está siempre junto a nosotros. Nos busca, antes de que nosotros lo busquemos, tiene sed de nosotros, nos llama.</a:t>
            </a:r>
          </a:p>
          <a:p>
            <a:pPr marL="421200" indent="0">
              <a:buNone/>
            </a:pPr>
            <a:r>
              <a:rPr lang="es-ES_tradnl" dirty="0" smtClean="0"/>
              <a:t>Uno habla con su conciencia y se da cuenta, de pronto, de que está hablando con Dios.</a:t>
            </a:r>
          </a:p>
          <a:p>
            <a:pPr marL="421200" indent="0">
              <a:buNone/>
            </a:pPr>
            <a:r>
              <a:rPr lang="es-ES_tradnl" dirty="0" smtClean="0"/>
              <a:t>Uno se encuentra solo, no tiene con quien hablar y percibe entonces que Dios siempre está disponible para hablar.</a:t>
            </a:r>
          </a:p>
          <a:p>
            <a:pPr marL="421200" indent="0">
              <a:buNone/>
            </a:pPr>
            <a:r>
              <a:rPr lang="es-ES_tradnl" dirty="0" smtClean="0"/>
              <a:t>Uno está en peligro y se da cuenta de que Dios responde al grito de auxilio.</a:t>
            </a:r>
          </a:p>
          <a:p>
            <a:pPr marL="421200" indent="0">
              <a:buNone/>
            </a:pPr>
            <a:r>
              <a:rPr lang="es-ES_tradnl" dirty="0" smtClean="0"/>
              <a:t>Orar es tan humano como respirar, comer, amar. Orar purifica. Orar hace posible la resistencia a las tentaciones. Orar fortalece en la debilidad. Orar quita el miedo, duplica las fuerzas, capacita para aguantar. Orar hace feliz.</a:t>
            </a:r>
            <a:endParaRPr lang="es-ES_tradnl" b="1" dirty="0" smtClean="0"/>
          </a:p>
          <a:p>
            <a:pPr marL="421200" indent="0">
              <a:buNone/>
            </a:pP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476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4968552"/>
          </a:xfrm>
          <a:solidFill>
            <a:srgbClr val="FFFF78"/>
          </a:solidFill>
        </p:spPr>
        <p:txBody>
          <a:bodyPr>
            <a:normAutofit fontScale="92500" lnSpcReduction="20000"/>
          </a:bodyPr>
          <a:lstStyle/>
          <a:p>
            <a:pPr marL="457200" indent="-457200">
              <a:buFont typeface="+mj-lt"/>
              <a:buAutoNum type="arabicPeriod" startAt="471"/>
            </a:pPr>
            <a:r>
              <a:rPr lang="es-ES_tradnl" i="1" dirty="0" smtClean="0"/>
              <a:t>¿Por qué es Abraham un modelo de oración?</a:t>
            </a:r>
          </a:p>
          <a:p>
            <a:pPr marL="421200" indent="0">
              <a:buNone/>
            </a:pPr>
            <a:r>
              <a:rPr lang="es-ES_tradnl" b="1" dirty="0" smtClean="0"/>
              <a:t>Abraham escuchó a Dios. Estuvo dispuesto a partir a donde Dios quisiera ya hacer lo que Dios quisiera. En la escucha y la disponibilidad para ponerse en camino es un modelo para nuestra oración. [2570-2573]</a:t>
            </a:r>
          </a:p>
          <a:p>
            <a:pPr marL="421200" indent="0">
              <a:buNone/>
            </a:pPr>
            <a:r>
              <a:rPr lang="es-ES_tradnl" dirty="0" smtClean="0"/>
              <a:t>No se nos han transmitido muchas oraciones de Abraham. Pero allí donde iba, construía para su Dios altares, lugares de oración. De este modo, en el camino de su vida, tuvo múltiples experiencias con Dios, también algunas que le pusieron a prueba y le desconcertaron. Cuando Abraham vio que Dios quería aniquilar la ciudad pecadora de Sodoma, intercedió por ella. Incluso luchó obstinadamente con Dios. Su intercesión por Sodoma es la primera gran oración de petición en la historia del pueblo de Dios.</a:t>
            </a:r>
            <a:endParaRPr lang="es-ES_tradnl" b="1" dirty="0" smtClean="0"/>
          </a:p>
          <a:p>
            <a:pPr marL="421200" indent="0">
              <a:buNone/>
            </a:pP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477</a:t>
            </a:fld>
            <a:endParaRPr lang="es-ES"/>
          </a:p>
        </p:txBody>
      </p:sp>
      <p:sp>
        <p:nvSpPr>
          <p:cNvPr id="9" name="1 Título"/>
          <p:cNvSpPr>
            <a:spLocks noGrp="1"/>
          </p:cNvSpPr>
          <p:nvPr>
            <p:ph type="title"/>
          </p:nvPr>
        </p:nvSpPr>
        <p:spPr>
          <a:xfrm>
            <a:off x="467544" y="188640"/>
            <a:ext cx="7467600" cy="940966"/>
          </a:xfrm>
        </p:spPr>
        <p:txBody>
          <a:bodyPr>
            <a:normAutofit/>
          </a:bodyPr>
          <a:lstStyle/>
          <a:p>
            <a:r>
              <a:rPr lang="es-ES" sz="2600" dirty="0" smtClean="0"/>
              <a:t>Capítulo primero: Orar. Cómo Dios nos regala su cercanía</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5185156"/>
          </a:xfrm>
          <a:solidFill>
            <a:srgbClr val="FFFF78"/>
          </a:solidFill>
        </p:spPr>
        <p:txBody>
          <a:bodyPr>
            <a:normAutofit fontScale="85000" lnSpcReduction="20000"/>
          </a:bodyPr>
          <a:lstStyle/>
          <a:p>
            <a:pPr marL="457200" indent="-457200">
              <a:buFont typeface="+mj-lt"/>
              <a:buAutoNum type="arabicPeriod" startAt="472"/>
            </a:pPr>
            <a:r>
              <a:rPr lang="es-ES_tradnl" i="1" dirty="0" smtClean="0"/>
              <a:t>¿Cómo oró Moisés?</a:t>
            </a:r>
          </a:p>
          <a:p>
            <a:pPr marL="421200" indent="0">
              <a:buNone/>
            </a:pPr>
            <a:r>
              <a:rPr lang="es-ES_tradnl" b="1" dirty="0" smtClean="0"/>
              <a:t>De Moisés podemos aprender que «orar» es «hablar con Dios». Junto a la zarza ardiente, Dios inicia una verdadera conversación con Moisés y le confía una misión. Moisés pone objeciones y hace preguntas. Finalmente Dios le revela su nombre sagrado. Así como entonces Moisés adquirió confianza con Dios y se dejó tomar del todo a su servicio, así también debemos orar nosotros y entrar en la escuela de Dios. [2574-2577]</a:t>
            </a:r>
          </a:p>
          <a:p>
            <a:pPr marL="421200" indent="0">
              <a:buNone/>
            </a:pPr>
            <a:r>
              <a:rPr lang="es-ES_tradnl" dirty="0" smtClean="0"/>
              <a:t>La </a:t>
            </a:r>
            <a:r>
              <a:rPr lang="es-ES_tradnl" dirty="0" smtClean="0">
                <a:sym typeface="Wingdings 3"/>
              </a:rPr>
              <a:t></a:t>
            </a:r>
            <a:r>
              <a:rPr lang="es-ES_tradnl" dirty="0" smtClean="0">
                <a:hlinkClick r:id="rId2" action="ppaction://hlinkpres?slideindex=1&amp;slidetitle="/>
              </a:rPr>
              <a:t>BIBLIA</a:t>
            </a:r>
            <a:r>
              <a:rPr lang="es-ES_tradnl" dirty="0" smtClean="0"/>
              <a:t> menciona el nombre de Moisés 767 veces; esto muestra lo central que es su figura como liberador y legislador del pueblo de Israel. Al mismo tiempo, Moisés fue un gran intercesor por su pueblo. En la oración recibió su misión, de la oración sacaba fuerzas. Moisés tenía una relación íntima y personal con Dios: «El Señor hablaba con Moisés cara a cara, como habla un hombre con un amigo» (</a:t>
            </a:r>
            <a:r>
              <a:rPr lang="es-ES_tradnl" dirty="0" err="1" smtClean="0"/>
              <a:t>Éx</a:t>
            </a:r>
            <a:r>
              <a:rPr lang="es-ES_tradnl" dirty="0" smtClean="0"/>
              <a:t> 33,11). Antes de actuar o enseñar al pueblo, Moisés se retiraba al monte para orar. Por este motivo es el prototipo del orante contemplativo.</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478</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primero: Orar. Cómo Dios nos regala su cercanía</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4896544"/>
          </a:xfrm>
          <a:solidFill>
            <a:srgbClr val="FFFF78"/>
          </a:solidFill>
        </p:spPr>
        <p:txBody>
          <a:bodyPr>
            <a:normAutofit lnSpcReduction="10000"/>
          </a:bodyPr>
          <a:lstStyle/>
          <a:p>
            <a:pPr marL="457200" indent="-457200">
              <a:buFont typeface="+mj-lt"/>
              <a:buAutoNum type="arabicPeriod" startAt="473"/>
            </a:pPr>
            <a:r>
              <a:rPr lang="es-ES_tradnl" dirty="0" smtClean="0"/>
              <a:t>¿Qué importancia tienen los salmos para nuestra oración?</a:t>
            </a:r>
            <a:endParaRPr lang="es-ES_tradnl" i="1" dirty="0" smtClean="0"/>
          </a:p>
          <a:p>
            <a:pPr marL="421200" indent="0">
              <a:buNone/>
            </a:pPr>
            <a:r>
              <a:rPr lang="es-ES_tradnl" b="1" dirty="0" smtClean="0"/>
              <a:t>Los salmos son, junto al Padrenuestro, el mayor tesoro de oración de la Iglesia. En ellos se canta de modo incesante la alabanza de Dios. [2585-2589,2596-2597]</a:t>
            </a:r>
          </a:p>
          <a:p>
            <a:pPr marL="421200" indent="0">
              <a:buNone/>
            </a:pPr>
            <a:r>
              <a:rPr lang="es-ES_tradnl" dirty="0" smtClean="0"/>
              <a:t>En el </a:t>
            </a:r>
            <a:r>
              <a:rPr lang="es-ES_tradnl" dirty="0" smtClean="0">
                <a:sym typeface="Wingdings 3"/>
              </a:rPr>
              <a:t></a:t>
            </a:r>
            <a:r>
              <a:rPr lang="es-ES_tradnl" dirty="0" smtClean="0">
                <a:hlinkClick r:id="rId2" action="ppaction://hlinkpres?slideindex=1&amp;slidetitle="/>
              </a:rPr>
              <a:t>ANTIGUO TESTAMENTO</a:t>
            </a:r>
            <a:r>
              <a:rPr lang="es-ES_tradnl" dirty="0" smtClean="0"/>
              <a:t> tenemos 150 salmos. Son una colección, que se remonta en parte a varios milenios, de cantos y oraciones que se rezan aún hoy en la comunidad eclesial, en la llamada Liturgia de las horas. Los salmos son de los textos más hermosos de la literatura universal y conmueven también inmediatamente a los hombres modernos por su fuerza espiritual. </a:t>
            </a:r>
            <a:r>
              <a:rPr lang="es-ES_tradnl" dirty="0" smtClean="0">
                <a:sym typeface="Wingdings 3"/>
              </a:rPr>
              <a:t></a:t>
            </a:r>
            <a:r>
              <a:rPr lang="es-ES_tradnl" dirty="0" smtClean="0">
                <a:hlinkClick r:id="rId3" action="ppaction://hlinksldjump"/>
              </a:rPr>
              <a:t>188</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479</a:t>
            </a:fld>
            <a:endParaRPr lang="es-ES"/>
          </a:p>
        </p:txBody>
      </p:sp>
      <p:sp>
        <p:nvSpPr>
          <p:cNvPr id="8" name="1 Título"/>
          <p:cNvSpPr>
            <a:spLocks noGrp="1"/>
          </p:cNvSpPr>
          <p:nvPr>
            <p:ph type="title"/>
          </p:nvPr>
        </p:nvSpPr>
        <p:spPr>
          <a:xfrm>
            <a:off x="467544" y="188640"/>
            <a:ext cx="7467600" cy="940966"/>
          </a:xfrm>
        </p:spPr>
        <p:txBody>
          <a:bodyPr>
            <a:normAutofit/>
          </a:bodyPr>
          <a:lstStyle/>
          <a:p>
            <a:r>
              <a:rPr lang="es-ES" sz="2600" dirty="0" smtClean="0"/>
              <a:t>Capítulo primero: Orar. Cómo Dios nos regala su cercanía</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6021288"/>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marL="457200" indent="-457200">
              <a:buFont typeface="+mj-lt"/>
              <a:buAutoNum type="arabicPeriod" startAt="46"/>
            </a:pPr>
            <a:r>
              <a:rPr lang="es-ES_tradnl" i="1" dirty="0" smtClean="0"/>
              <a:t>¿Por qué el libro del Génesis describe la Creación como un trabajo de seis días?</a:t>
            </a:r>
          </a:p>
          <a:p>
            <a:pPr marL="421200" indent="0">
              <a:buNone/>
            </a:pPr>
            <a:r>
              <a:rPr lang="es-ES_tradnl" b="1" dirty="0" smtClean="0"/>
              <a:t>En el símbolo de la semana laboral, que es coronada por un día de descanso (</a:t>
            </a:r>
            <a:r>
              <a:rPr lang="es-ES_tradnl" b="1" dirty="0" err="1" smtClean="0"/>
              <a:t>Gén</a:t>
            </a:r>
            <a:r>
              <a:rPr lang="es-ES_tradnl" b="1" dirty="0" smtClean="0"/>
              <a:t> 1,1-2,3), se expresa qué bien, qué hermosa y que sabiamente ordenada está la Creación. [337-342]</a:t>
            </a:r>
          </a:p>
          <a:p>
            <a:pPr marL="421200" indent="0">
              <a:buNone/>
            </a:pPr>
            <a:r>
              <a:rPr lang="es-ES_tradnl" dirty="0" smtClean="0"/>
              <a:t>A partir de la simbología de un trabajo de seis días se pueden deducir principios importantes:</a:t>
            </a:r>
          </a:p>
          <a:p>
            <a:pPr marL="712788" indent="-292100" defTabSz="144000">
              <a:buAutoNum type="arabicPeriod"/>
            </a:pPr>
            <a:r>
              <a:rPr lang="es-ES_tradnl" dirty="0" smtClean="0"/>
              <a:t>No hay nada que no haya sido llamado al ser por el Creador.</a:t>
            </a:r>
          </a:p>
          <a:p>
            <a:pPr marL="712788" indent="-292100" defTabSz="144000">
              <a:buAutoNum type="arabicPeriod"/>
            </a:pPr>
            <a:r>
              <a:rPr lang="es-ES_tradnl" dirty="0" smtClean="0"/>
              <a:t>Todo lo que existe es bueno según su naturaleza.</a:t>
            </a:r>
          </a:p>
          <a:p>
            <a:pPr marL="712788" indent="-292100" defTabSz="144000">
              <a:buAutoNum type="arabicPeriod"/>
            </a:pPr>
            <a:r>
              <a:rPr lang="es-ES_tradnl" dirty="0" smtClean="0"/>
              <a:t>También lo que se ha transformado en malo tiene un núcleo bueno</a:t>
            </a:r>
          </a:p>
          <a:p>
            <a:pPr marL="712788" indent="-292100" defTabSz="144000">
              <a:buAutoNum type="arabicPeriod"/>
            </a:pPr>
            <a:r>
              <a:rPr lang="es-ES_tradnl" dirty="0" smtClean="0"/>
              <a:t>Los seres y cosas creados son interdependientes y se complementan.</a:t>
            </a:r>
          </a:p>
          <a:p>
            <a:pPr marL="712788" indent="-292100" defTabSz="144000">
              <a:buAutoNum type="arabicPeriod"/>
            </a:pPr>
            <a:r>
              <a:rPr lang="es-ES_tradnl" dirty="0" smtClean="0"/>
              <a:t>La Creación, en su orden y armonía, refleja la extraordinaria bondad y belleza de Dios.</a:t>
            </a:r>
          </a:p>
          <a:p>
            <a:pPr marL="712788" indent="-292100" defTabSz="144000">
              <a:buAutoNum type="arabicPeriod"/>
            </a:pPr>
            <a:r>
              <a:rPr lang="es-ES_tradnl" dirty="0" smtClean="0"/>
              <a:t>En la Creación hay una jerarquía: el hombre está por encima del animal, el animal por encima de la planta, la planta por encima de la materia inerte.</a:t>
            </a:r>
          </a:p>
          <a:p>
            <a:pPr marL="712788" indent="-292100" defTabSz="144000">
              <a:buAutoNum type="arabicPeriod"/>
            </a:pPr>
            <a:r>
              <a:rPr lang="es-ES_tradnl" dirty="0" smtClean="0"/>
              <a:t>La Creación está orientada a la gran fiesta final, cuando Cristo venga a buscar al mundo y Dios sea todo en todos. </a:t>
            </a:r>
            <a:r>
              <a:rPr lang="es-ES_tradnl" dirty="0" smtClean="0">
                <a:sym typeface="Wingdings 3"/>
              </a:rPr>
              <a:t></a:t>
            </a:r>
            <a:r>
              <a:rPr lang="es-ES_tradnl" dirty="0" smtClean="0">
                <a:hlinkClick r:id="rId2" action="ppaction://hlinksldjump"/>
              </a:rPr>
              <a:t>362</a:t>
            </a:r>
            <a:endParaRPr lang="es-ES_tradnl" i="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48</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5040560"/>
          </a:xfrm>
          <a:solidFill>
            <a:srgbClr val="FFFF78"/>
          </a:solidFill>
        </p:spPr>
        <p:txBody>
          <a:bodyPr>
            <a:normAutofit fontScale="85000" lnSpcReduction="10000"/>
          </a:bodyPr>
          <a:lstStyle/>
          <a:p>
            <a:pPr marL="457200" indent="-457200">
              <a:buFont typeface="+mj-lt"/>
              <a:buAutoNum type="arabicPeriod" startAt="474"/>
            </a:pPr>
            <a:r>
              <a:rPr lang="es-ES_tradnl" i="1" dirty="0" smtClean="0"/>
              <a:t>¿Cómo aprendió Jesús a orar?</a:t>
            </a:r>
          </a:p>
          <a:p>
            <a:pPr marL="421200" indent="0">
              <a:buNone/>
            </a:pPr>
            <a:r>
              <a:rPr lang="es-ES_tradnl" b="1" dirty="0" smtClean="0"/>
              <a:t>Jesús aprendió a orar en su familia y en la sinagoga. Pero Jesús superó los límites de la oración tradicional. Su oración mostraba una unión tal con el Padre del cielo como sólo la puede tener quien es el «Hijo de Dios». [2598-2599]</a:t>
            </a:r>
          </a:p>
          <a:p>
            <a:pPr marL="421200" indent="0">
              <a:buNone/>
            </a:pPr>
            <a:r>
              <a:rPr lang="es-ES_tradnl" dirty="0" smtClean="0"/>
              <a:t>Jesús, que era a la vez Dios y hombre, se familiarizó, como los demás niños judíos de su tiempo, con los ritos y formas de oración de su pueblo, Israel. Pero, como se manifestó en el episodio de Jesús a los doce años en el templo (</a:t>
            </a:r>
            <a:r>
              <a:rPr lang="es-ES_tradnl" dirty="0" err="1" smtClean="0"/>
              <a:t>Lc</a:t>
            </a:r>
            <a:r>
              <a:rPr lang="es-ES_tradnl" dirty="0" smtClean="0"/>
              <a:t> 2,41-55), había algo en él que no podía venir del aprendizaje: una unión original, honda y única con Dios, su Padre del cielo. Jesús, como todas las personas, esperaba el mundo nuevo y oraba a Dios. Pero al mismo tiempo era también parte de ese otro mundo. Ya en esto se notaba: un día se rezaría a Jesús, se le reconocería como Dios y se le pediría su gracia.</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480</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primero: Orar. Cómo Dios nos regala su cercanía</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4752528"/>
          </a:xfrm>
          <a:solidFill>
            <a:srgbClr val="FFFF78"/>
          </a:solidFill>
        </p:spPr>
        <p:txBody>
          <a:bodyPr>
            <a:normAutofit/>
          </a:bodyPr>
          <a:lstStyle/>
          <a:p>
            <a:pPr marL="457200" indent="-457200">
              <a:buFont typeface="+mj-lt"/>
              <a:buAutoNum type="arabicPeriod" startAt="475"/>
            </a:pPr>
            <a:r>
              <a:rPr lang="es-ES_tradnl" i="1" dirty="0" smtClean="0"/>
              <a:t>¿Cómo oraba Jesús?</a:t>
            </a:r>
          </a:p>
          <a:p>
            <a:pPr marL="421200" indent="0">
              <a:buNone/>
            </a:pPr>
            <a:r>
              <a:rPr lang="es-ES_tradnl" b="1" dirty="0" smtClean="0"/>
              <a:t>La vida de Jesús era toda ella una oración. En los momentos decisivos (las tentaciones en el desierto, la elección de los apóstoles, la muerte en la Cruz) su oración fue especialmente intensa. A menudo se retiraba en soledad para orar, especialmente por la noche. Ser uno con el Padre en el Espíritu Santo: ése fue el hilo conductor de su vida terrena. [2600-2605]</a:t>
            </a:r>
          </a:p>
          <a:p>
            <a:pPr marL="421200" indent="0">
              <a:buNone/>
            </a:pP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481</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primero: Orar. Cómo Dios nos regala su cercanía</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4968552"/>
          </a:xfrm>
          <a:solidFill>
            <a:srgbClr val="FFFF78"/>
          </a:solidFill>
        </p:spPr>
        <p:txBody>
          <a:bodyPr>
            <a:normAutofit fontScale="70000" lnSpcReduction="20000"/>
          </a:bodyPr>
          <a:lstStyle/>
          <a:p>
            <a:pPr marL="457200" indent="-457200">
              <a:buFont typeface="+mj-lt"/>
              <a:buAutoNum type="arabicPeriod" startAt="476"/>
            </a:pPr>
            <a:r>
              <a:rPr lang="es-ES_tradnl" i="1" dirty="0" smtClean="0"/>
              <a:t>¿Cómo oró Jesús ante la muerte?</a:t>
            </a:r>
          </a:p>
          <a:p>
            <a:pPr marL="421200" indent="0">
              <a:buNone/>
            </a:pPr>
            <a:r>
              <a:rPr lang="es-ES_tradnl" b="1" dirty="0" smtClean="0"/>
              <a:t>Ante la muerte Jesús experimenta toda la profundidad del miedo humano. Sin embargo sacó fuerzas para confiar en el Padre celeste también en esta hora: «¡</a:t>
            </a:r>
            <a:r>
              <a:rPr lang="es-ES_tradnl" b="1" dirty="0" err="1" smtClean="0"/>
              <a:t>Abbá</a:t>
            </a:r>
            <a:r>
              <a:rPr lang="es-ES_tradnl" b="1" dirty="0" smtClean="0"/>
              <a:t>, Padre!; tú lo puedes todo, aparta de mí este cáliz. Pero no sea como yo quiero, sino como tú quieres» (Mc 14,36). [2605-2606, 2620]</a:t>
            </a:r>
          </a:p>
          <a:p>
            <a:pPr marL="421200" indent="0">
              <a:buNone/>
            </a:pPr>
            <a:r>
              <a:rPr lang="es-ES_tradnl" dirty="0" smtClean="0"/>
              <a:t>«La necesidad enseña a orar». Casi todas las personas experimentan esta verdad en sus vidas. ¿Cómo oró Jesús cuando experimentó la amenaza de la muerte? Lo que le movía en esas horas era la disposición absoluta a abandonarse en el amor y el cuidado de su Padre. No obstante, Jesús pronunció la más impenetrable de las oraciones, que tomó de las oraciones judías de los moribundos: «Dios mío, Dios mío, ¿por qué me has abandonado?» (Mc 15,34; según el salmo 22,1). Toda desesperación, toda queja, todo lamento de los hombres de todos los tiempos y el deseo de encontrar la mano auxiliadora de Dios, se contienen en esta palabra del Crucificado. Tras las palabras: «Padre, a tus manos encomiendo mi espíritu» (</a:t>
            </a:r>
            <a:r>
              <a:rPr lang="es-ES_tradnl" dirty="0" err="1" smtClean="0"/>
              <a:t>Lc</a:t>
            </a:r>
            <a:r>
              <a:rPr lang="es-ES_tradnl" dirty="0" smtClean="0"/>
              <a:t> 23,46) exhaló su espíritu. En ellas resuena la confianza sin límites en el Padre, que tiene poder para superar la muerte. De este modo, la oración de Jesús anticipa, en el centro de su Pasión, la victoria pascual en su Resurrección .</a:t>
            </a:r>
            <a:r>
              <a:rPr lang="es-ES_tradnl" dirty="0" smtClean="0">
                <a:sym typeface="Wingdings 3"/>
              </a:rPr>
              <a:t></a:t>
            </a:r>
            <a:r>
              <a:rPr lang="es-ES_tradnl" dirty="0" smtClean="0">
                <a:hlinkClick r:id="rId2" action="ppaction://hlinksldjump"/>
              </a:rPr>
              <a:t>100</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482</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primero: Orar. Cómo Dios nos regala su cercanía</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4968552"/>
          </a:xfrm>
          <a:solidFill>
            <a:srgbClr val="FFFF78"/>
          </a:solidFill>
        </p:spPr>
        <p:txBody>
          <a:bodyPr>
            <a:normAutofit fontScale="85000" lnSpcReduction="10000"/>
          </a:bodyPr>
          <a:lstStyle/>
          <a:p>
            <a:pPr marL="457200" indent="-457200">
              <a:buFont typeface="+mj-lt"/>
              <a:buAutoNum type="arabicPeriod" startAt="477"/>
            </a:pPr>
            <a:r>
              <a:rPr lang="es-ES_tradnl" i="1" dirty="0" smtClean="0"/>
              <a:t>¿Qué significa aprender de Jesús cómo orar?</a:t>
            </a:r>
          </a:p>
          <a:p>
            <a:pPr marL="421200" indent="0">
              <a:buNone/>
            </a:pPr>
            <a:r>
              <a:rPr lang="es-ES_tradnl" b="1" dirty="0" smtClean="0"/>
              <a:t>Aprender de Jesús a orar es entrar en su confianza sin límites, unirse a su oración y ser conducido por él, paso a paso, hacia el Padre. [2607-2614,2621]</a:t>
            </a:r>
          </a:p>
          <a:p>
            <a:pPr marL="421200" indent="0">
              <a:buNone/>
            </a:pPr>
            <a:r>
              <a:rPr lang="es-ES_tradnl" dirty="0" smtClean="0"/>
              <a:t>Los discípulos, que vivían en comunión con Jesús, aprendieron a orar escuchando e imitando a Jesús, cuya vida era toda ella oración. Tal como él, ellos tenían que estar vigilantes, luchar por tener un corazón puro, dar todo para que llegue el reino de Dios, perdonar a sus enemigos, confiar en Dios hasta la osadía y poner por encima de todo el amor a Dios. En este ejemplo de entrega, Jesús invitó a sus discípulos a llamar al Dios omnipotente «</a:t>
            </a:r>
            <a:r>
              <a:rPr lang="es-ES_tradnl" dirty="0" err="1" smtClean="0"/>
              <a:t>Abbá</a:t>
            </a:r>
            <a:r>
              <a:rPr lang="es-ES_tradnl" dirty="0" smtClean="0"/>
              <a:t>, papá». Si oramos en el espíritu de Jesús, especialmente el Padrenuestro, seguimos los pasos de Jesús y podemos estar seguros de que llegamos infaliblemente al corazón del Padre. </a:t>
            </a:r>
            <a:r>
              <a:rPr lang="es-ES_tradnl" dirty="0" smtClean="0">
                <a:sym typeface="Wingdings 3"/>
              </a:rPr>
              <a:t></a:t>
            </a:r>
            <a:r>
              <a:rPr lang="es-ES_tradnl" dirty="0" smtClean="0">
                <a:hlinkClick r:id="rId2" action="ppaction://hlinksldjump"/>
              </a:rPr>
              <a:t>495</a:t>
            </a:r>
            <a:r>
              <a:rPr lang="es-ES_tradnl" dirty="0" smtClean="0"/>
              <a:t>-</a:t>
            </a:r>
            <a:r>
              <a:rPr lang="es-ES_tradnl" dirty="0" smtClean="0">
                <a:hlinkClick r:id="rId3" action="ppaction://hlinksldjump"/>
              </a:rPr>
              <a:t>496</a:t>
            </a:r>
            <a:r>
              <a:rPr lang="es-ES_tradnl" dirty="0" smtClean="0"/>
              <a:t>,</a:t>
            </a:r>
            <a:r>
              <a:rPr lang="es-ES_tradnl" dirty="0" smtClean="0">
                <a:hlinkClick r:id="rId4" action="ppaction://hlinksldjump"/>
              </a:rPr>
              <a:t>512</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483</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primero: Orar. Cómo Dios nos regala su cercanía</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5040560"/>
          </a:xfrm>
          <a:solidFill>
            <a:srgbClr val="FFFF78"/>
          </a:solidFill>
        </p:spPr>
        <p:txBody>
          <a:bodyPr lIns="0" tIns="0" rIns="0" bIns="0">
            <a:normAutofit fontScale="85000" lnSpcReduction="20000"/>
          </a:bodyPr>
          <a:lstStyle/>
          <a:p>
            <a:pPr marL="457200" indent="-457200">
              <a:buFont typeface="+mj-lt"/>
              <a:buAutoNum type="arabicPeriod" startAt="478"/>
            </a:pPr>
            <a:r>
              <a:rPr lang="es-ES_tradnl" i="1" dirty="0" smtClean="0"/>
              <a:t>¿Por qué podemos confiar en que nuestra oración será escuchada por Dios?</a:t>
            </a:r>
          </a:p>
          <a:p>
            <a:pPr marL="421200" indent="0">
              <a:buNone/>
            </a:pPr>
            <a:r>
              <a:rPr lang="es-ES_tradnl" b="1" dirty="0" smtClean="0"/>
              <a:t>Muchas personas que pidieron su curación a Jesús en su vida terrena fueron escuchadas. Jesús, que ha resucitado de la muerte, vive y escucha nuestras súplicas y las lleva ante el Padre. [2615-2616,2621]</a:t>
            </a:r>
          </a:p>
          <a:p>
            <a:pPr marL="421200" indent="0">
              <a:buNone/>
            </a:pPr>
            <a:r>
              <a:rPr lang="es-ES_tradnl" dirty="0" smtClean="0"/>
              <a:t>Todavía hoy conocemos el nombre del jefe de la sinagoga: Jairo fue el hombre que imploró a Jesús que le ayudara y fue escuchado. Su pequeña hija estaba mortalmente enferma. Nadie más podía ayudarle. Jesús no sólo curó a su hijita, sino que incluso la resucitó de entre los muertos (Mc 5,21-43). De Jesús brotaron una gran cantidad de curaciones testificadas con seguridad. Realizó signos y milagros. Los paralíticos, leprosos y ciegos no suplicaron en vano a Jesús. También hay testimonios de oraciones atendidas por todos los santos de la Iglesia. Muchos cristianos tienen la experiencia de haber suplicado algo a Dios y haber sido escuchados. Sin embargo, Dios no es una máquina. Debemos dejar en sus manos la forma en la que contesta a nuestros ruegos. </a:t>
            </a:r>
            <a:r>
              <a:rPr lang="es-ES_tradnl" dirty="0" smtClean="0">
                <a:sym typeface="Wingdings 3"/>
              </a:rPr>
              <a:t></a:t>
            </a:r>
            <a:r>
              <a:rPr lang="es-ES_tradnl" dirty="0" smtClean="0">
                <a:hlinkClick r:id="rId2" action="ppaction://hlinksldjump"/>
              </a:rPr>
              <a:t>40</a:t>
            </a:r>
            <a:r>
              <a:rPr lang="es-ES_tradnl" dirty="0" smtClean="0"/>
              <a:t>,</a:t>
            </a:r>
            <a:r>
              <a:rPr lang="es-ES_tradnl" dirty="0" smtClean="0">
                <a:hlinkClick r:id="rId3" action="ppaction://hlinksldjump"/>
              </a:rPr>
              <a:t>51</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484</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primero: Orar. Cómo Dios nos regala su cercanía</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4896544"/>
          </a:xfrm>
          <a:solidFill>
            <a:srgbClr val="FFFF78"/>
          </a:solidFill>
        </p:spPr>
        <p:txBody>
          <a:bodyPr>
            <a:normAutofit/>
          </a:bodyPr>
          <a:lstStyle/>
          <a:p>
            <a:pPr marL="457200" indent="-457200">
              <a:buFont typeface="+mj-lt"/>
              <a:buAutoNum type="arabicPeriod" startAt="479"/>
            </a:pPr>
            <a:r>
              <a:rPr lang="es-ES_tradnl" i="1" dirty="0" smtClean="0"/>
              <a:t>¿Qué podemos aprender del modo de orar de la Virgen María?</a:t>
            </a:r>
          </a:p>
          <a:p>
            <a:pPr marL="421200" indent="0">
              <a:buNone/>
            </a:pPr>
            <a:r>
              <a:rPr lang="es-ES_tradnl" b="1" dirty="0" smtClean="0"/>
              <a:t>Aprender a orar con María es unirse a su plegaria: «Hágase en mí según tu palabra» (</a:t>
            </a:r>
            <a:r>
              <a:rPr lang="es-ES_tradnl" b="1" dirty="0" err="1" smtClean="0"/>
              <a:t>Lc</a:t>
            </a:r>
            <a:r>
              <a:rPr lang="es-ES_tradnl" b="1" dirty="0" smtClean="0"/>
              <a:t> 1,38). Orar es, en definitiva, la entrega que responde al amor de Dios. Si como María decimos «sí», Dios tiene la oportunidad de vivir su vida en nuestra vida. [2617-2618,2622, 2674] </a:t>
            </a:r>
            <a:r>
              <a:rPr lang="es-ES_tradnl" b="1" dirty="0" smtClean="0">
                <a:sym typeface="Wingdings 3"/>
              </a:rPr>
              <a:t></a:t>
            </a:r>
            <a:r>
              <a:rPr lang="es-ES_tradnl" b="1" dirty="0" smtClean="0">
                <a:hlinkClick r:id="rId2" action="ppaction://hlinksldjump"/>
              </a:rPr>
              <a:t>84</a:t>
            </a:r>
            <a:r>
              <a:rPr lang="es-ES_tradnl" b="1" dirty="0" smtClean="0"/>
              <a:t>-</a:t>
            </a:r>
            <a:r>
              <a:rPr lang="es-ES_tradnl" b="1" dirty="0" smtClean="0">
                <a:hlinkClick r:id="rId3" action="ppaction://hlinksldjump"/>
              </a:rPr>
              <a:t>85</a:t>
            </a:r>
            <a:r>
              <a:rPr lang="es-ES_tradnl" b="1" dirty="0" smtClean="0"/>
              <a:t>,</a:t>
            </a:r>
            <a:r>
              <a:rPr lang="es-ES_tradnl" b="1" dirty="0" smtClean="0">
                <a:hlinkClick r:id="rId4" action="ppaction://hlinksldjump"/>
              </a:rPr>
              <a:t>117</a:t>
            </a:r>
            <a:endParaRPr lang="es-ES_tradnl" b="1" dirty="0" smtClean="0"/>
          </a:p>
          <a:p>
            <a:pPr marL="421200" indent="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485</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primero: Orar. Cómo Dios nos regala su cercanía</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412776"/>
            <a:ext cx="7643192" cy="4968552"/>
          </a:xfrm>
          <a:solidFill>
            <a:srgbClr val="FFFF78"/>
          </a:solidFill>
        </p:spPr>
        <p:txBody>
          <a:bodyPr>
            <a:normAutofit fontScale="92500" lnSpcReduction="20000"/>
          </a:bodyPr>
          <a:lstStyle/>
          <a:p>
            <a:pPr marL="457200" indent="-457200">
              <a:buFont typeface="+mj-lt"/>
              <a:buAutoNum type="arabicPeriod" startAt="480"/>
            </a:pPr>
            <a:r>
              <a:rPr lang="es-ES_tradnl" i="1" dirty="0" smtClean="0"/>
              <a:t>¿Qué dice el </a:t>
            </a:r>
            <a:r>
              <a:rPr lang="es-ES_tradnl" i="1" dirty="0" smtClean="0">
                <a:sym typeface="Wingdings 3"/>
              </a:rPr>
              <a:t></a:t>
            </a:r>
            <a:r>
              <a:rPr lang="es-ES_tradnl" i="1" dirty="0" smtClean="0"/>
              <a:t>AVE MARÍA?</a:t>
            </a:r>
          </a:p>
          <a:p>
            <a:pPr marL="421200" indent="0">
              <a:buNone/>
            </a:pPr>
            <a:r>
              <a:rPr lang="es-ES_tradnl" dirty="0" smtClean="0"/>
              <a:t>Dios te salve, María, llena eres de gracia, el Señor es contigo. </a:t>
            </a:r>
            <a:endParaRPr lang="es-ES" dirty="0" smtClean="0"/>
          </a:p>
          <a:p>
            <a:pPr marL="421200" indent="0">
              <a:buNone/>
            </a:pPr>
            <a:r>
              <a:rPr lang="es-ES_tradnl" dirty="0" smtClean="0"/>
              <a:t>Bendita tú eres entre todas las mujeres, y bendito es el fruto de tu vientre, Jesús.</a:t>
            </a:r>
          </a:p>
          <a:p>
            <a:pPr marL="421200" indent="0">
              <a:buNone/>
            </a:pPr>
            <a:r>
              <a:rPr lang="es-ES_tradnl" dirty="0" smtClean="0"/>
              <a:t>Santa María, Madre de Dios, ruega por nosotros, pecadores, ahora y en la hora de nuestra muerte. Amén. </a:t>
            </a:r>
            <a:endParaRPr lang="es-ES" dirty="0" smtClean="0"/>
          </a:p>
          <a:p>
            <a:pPr marL="421200" indent="0">
              <a:buNone/>
            </a:pPr>
            <a:r>
              <a:rPr lang="es-ES_tradnl" dirty="0" smtClean="0"/>
              <a:t>En latín: </a:t>
            </a:r>
            <a:endParaRPr lang="es-ES" dirty="0" smtClean="0"/>
          </a:p>
          <a:p>
            <a:pPr marL="421200" indent="0">
              <a:buNone/>
            </a:pPr>
            <a:r>
              <a:rPr lang="es-ES_tradnl" dirty="0" smtClean="0"/>
              <a:t>Ave María, gratia plena. </a:t>
            </a:r>
            <a:r>
              <a:rPr lang="es-ES_tradnl" dirty="0" err="1" smtClean="0"/>
              <a:t>Dominus</a:t>
            </a:r>
            <a:r>
              <a:rPr lang="es-ES_tradnl" dirty="0" smtClean="0"/>
              <a:t> </a:t>
            </a:r>
            <a:r>
              <a:rPr lang="es-ES_tradnl" dirty="0" err="1" smtClean="0"/>
              <a:t>tecum</a:t>
            </a:r>
            <a:r>
              <a:rPr lang="es-ES_tradnl" dirty="0" smtClean="0"/>
              <a:t>. </a:t>
            </a:r>
            <a:endParaRPr lang="es-ES" dirty="0" smtClean="0"/>
          </a:p>
          <a:p>
            <a:pPr marL="421200" indent="0">
              <a:buNone/>
            </a:pPr>
            <a:r>
              <a:rPr lang="es-ES_tradnl" dirty="0" smtClean="0"/>
              <a:t>Benedicta tu in </a:t>
            </a:r>
            <a:r>
              <a:rPr lang="es-ES_tradnl" dirty="0" err="1" smtClean="0"/>
              <a:t>mulieribus</a:t>
            </a:r>
            <a:r>
              <a:rPr lang="es-ES_tradnl" dirty="0" smtClean="0"/>
              <a:t>, </a:t>
            </a:r>
            <a:endParaRPr lang="es-ES" dirty="0" smtClean="0"/>
          </a:p>
          <a:p>
            <a:pPr marL="421200" indent="0">
              <a:buNone/>
            </a:pPr>
            <a:r>
              <a:rPr lang="es-ES_tradnl" dirty="0" smtClean="0"/>
              <a:t>et benedictus </a:t>
            </a:r>
            <a:r>
              <a:rPr lang="es-ES_tradnl" dirty="0" err="1" smtClean="0"/>
              <a:t>fructus</a:t>
            </a:r>
            <a:r>
              <a:rPr lang="es-ES_tradnl" dirty="0" smtClean="0"/>
              <a:t> </a:t>
            </a:r>
            <a:r>
              <a:rPr lang="es-ES_tradnl" dirty="0" err="1" smtClean="0"/>
              <a:t>ventris</a:t>
            </a:r>
            <a:r>
              <a:rPr lang="es-ES_tradnl" dirty="0" smtClean="0"/>
              <a:t> tui, Jesus.</a:t>
            </a:r>
            <a:endParaRPr lang="es-ES" dirty="0" smtClean="0"/>
          </a:p>
          <a:p>
            <a:pPr marL="421200" indent="0">
              <a:buNone/>
            </a:pPr>
            <a:r>
              <a:rPr lang="es-ES_tradnl" dirty="0" smtClean="0"/>
              <a:t>Sancta María, Mater Dei, ora pro </a:t>
            </a:r>
            <a:r>
              <a:rPr lang="es-ES_tradnl" dirty="0" err="1" smtClean="0"/>
              <a:t>nobis</a:t>
            </a:r>
            <a:r>
              <a:rPr lang="es-ES_tradnl" dirty="0" smtClean="0"/>
              <a:t> </a:t>
            </a:r>
            <a:r>
              <a:rPr lang="es-ES_tradnl" dirty="0" err="1" smtClean="0"/>
              <a:t>peccatoribus</a:t>
            </a:r>
            <a:r>
              <a:rPr lang="es-ES_tradnl" dirty="0" smtClean="0"/>
              <a:t>, </a:t>
            </a:r>
            <a:endParaRPr lang="es-ES" dirty="0" smtClean="0"/>
          </a:p>
          <a:p>
            <a:pPr marL="421200" indent="0">
              <a:buNone/>
            </a:pPr>
            <a:r>
              <a:rPr lang="es-ES_tradnl" dirty="0" smtClean="0"/>
              <a:t>nunc et in hora mortis </a:t>
            </a:r>
            <a:r>
              <a:rPr lang="es-ES_tradnl" dirty="0" err="1" smtClean="0"/>
              <a:t>nostrae</a:t>
            </a:r>
            <a:r>
              <a:rPr lang="es-ES_tradnl" dirty="0" smtClean="0"/>
              <a:t>.</a:t>
            </a:r>
          </a:p>
          <a:p>
            <a:pPr marL="421200" indent="0">
              <a:buNone/>
            </a:pPr>
            <a:r>
              <a:rPr lang="es-ES_tradnl" dirty="0" smtClean="0"/>
              <a:t>Amen. </a:t>
            </a:r>
            <a:endParaRPr lang="es-ES" dirty="0" smtClean="0"/>
          </a:p>
          <a:p>
            <a:pPr marL="421200" indent="0">
              <a:buNone/>
            </a:pPr>
            <a:endParaRPr lang="es-ES_tradnl" b="1" dirty="0" smtClean="0"/>
          </a:p>
          <a:p>
            <a:pPr marL="421200" indent="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486</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primero: Orar. Cómo Dios nos regala su cercanía</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124744"/>
            <a:ext cx="7643192" cy="5401180"/>
          </a:xfrm>
          <a:solidFill>
            <a:srgbClr val="FFFF78"/>
          </a:solidFill>
        </p:spPr>
        <p:txBody>
          <a:bodyPr lIns="0" tIns="0" rIns="0" bIns="0">
            <a:noAutofit/>
          </a:bodyPr>
          <a:lstStyle/>
          <a:p>
            <a:pPr marL="457200" indent="-457200">
              <a:buFont typeface="+mj-lt"/>
              <a:buAutoNum type="arabicPeriod" startAt="481"/>
            </a:pPr>
            <a:r>
              <a:rPr lang="es-ES_tradnl" sz="1100" i="1" dirty="0" smtClean="0"/>
              <a:t>¿Cómo se reza el rosario?</a:t>
            </a:r>
          </a:p>
          <a:p>
            <a:pPr marL="421200" indent="0">
              <a:buNone/>
            </a:pPr>
            <a:r>
              <a:rPr lang="es-ES_tradnl" sz="1100" dirty="0" smtClean="0"/>
              <a:t>En cada país o cultura hay ciertas adaptaciones, que pueden variar ligeramente, con jaculatorias y otros incisos, como añadir en cada Avemaría, detrás del nombre de Jesús, el misterio que se contempla. La estructura fundamental es: </a:t>
            </a:r>
            <a:endParaRPr lang="es-ES" sz="1100" dirty="0" smtClean="0"/>
          </a:p>
          <a:p>
            <a:pPr marL="421200" indent="0">
              <a:buNone/>
            </a:pPr>
            <a:r>
              <a:rPr lang="es-ES_tradnl" sz="1100" b="1" dirty="0" smtClean="0"/>
              <a:t>(1) En nombre del Padre y del Hijo... (2) Credo (profesión de la fe) u otra oración («Señor mío Jesucristo»). (3) Padrenuestro. (4) Tres Avemarías (con las que se pueden pedir las tres virtudes teologales de la fe, la esperanza y la caridad; o invocar a María como hija del Padre, Madre del Hijo y esposa del Espíritu Santo). (5) Gloria al Padre y al Hijo y al Espíritu Santo, como era en un principio, ahora y siempre y por los siglos de los siglos. Amén. (6) Cinco decenas formadas por un Padrenuestro seguido de diez Avemarías y un Gloria. </a:t>
            </a:r>
            <a:endParaRPr lang="es-ES" sz="1100" b="1" dirty="0" smtClean="0"/>
          </a:p>
          <a:p>
            <a:pPr marL="421200" indent="0">
              <a:buNone/>
            </a:pPr>
            <a:r>
              <a:rPr lang="es-ES_tradnl" sz="1100" dirty="0" smtClean="0"/>
              <a:t>Se contemplan los misterios gozosos, luminosos, dolorosos y gloriosos. </a:t>
            </a:r>
            <a:endParaRPr lang="es-ES" sz="1100" dirty="0" smtClean="0"/>
          </a:p>
          <a:p>
            <a:pPr marL="421200" indent="0">
              <a:buNone/>
            </a:pPr>
            <a:r>
              <a:rPr lang="es-ES_tradnl" sz="1100" dirty="0" smtClean="0"/>
              <a:t>Misterios gozosos (lunes y sábado) </a:t>
            </a:r>
            <a:endParaRPr lang="es-ES" sz="1100" dirty="0" smtClean="0"/>
          </a:p>
          <a:p>
            <a:pPr marL="421200" indent="0">
              <a:buNone/>
            </a:pPr>
            <a:r>
              <a:rPr lang="es-ES_tradnl" sz="1100" dirty="0" smtClean="0"/>
              <a:t>1. La Encarnación del Hijo de Dios.  2. La Visitación de Nuestra Señora a su prima santa Isabel. 3. El Nacimiento del Hijo de Dios en Belén. </a:t>
            </a:r>
            <a:endParaRPr lang="es-ES" sz="1100" dirty="0" smtClean="0"/>
          </a:p>
          <a:p>
            <a:pPr marL="421200" indent="0">
              <a:buNone/>
            </a:pPr>
            <a:r>
              <a:rPr lang="es-ES_tradnl" sz="1100" dirty="0" smtClean="0"/>
              <a:t>4. La Presentación de Jesús en el templo de Jerusalén. 5. El Niño Jesús perdido y hallado en el templo. </a:t>
            </a:r>
          </a:p>
          <a:p>
            <a:pPr marL="421200" indent="0">
              <a:buNone/>
            </a:pPr>
            <a:r>
              <a:rPr lang="es-ES_tradnl" sz="1100" dirty="0" smtClean="0"/>
              <a:t>Misterios luminosos (jueves) </a:t>
            </a:r>
            <a:endParaRPr lang="es-ES" sz="1100" dirty="0" smtClean="0"/>
          </a:p>
          <a:p>
            <a:pPr marL="421200" indent="0">
              <a:buNone/>
            </a:pPr>
            <a:r>
              <a:rPr lang="es-ES_tradnl" sz="1100" dirty="0" smtClean="0"/>
              <a:t>1. El Bautismo de Jesús en el Jordán. 2. La auto-revelación de Jesús en las bodas de </a:t>
            </a:r>
            <a:r>
              <a:rPr lang="es-ES_tradnl" sz="1100" dirty="0" err="1" smtClean="0"/>
              <a:t>Caná</a:t>
            </a:r>
            <a:r>
              <a:rPr lang="es-ES_tradnl" sz="1100" dirty="0" smtClean="0"/>
              <a:t>. 3. El anuncio del Reino de Dios invitando a la conversión. </a:t>
            </a:r>
            <a:endParaRPr lang="es-ES" sz="1100" dirty="0" smtClean="0"/>
          </a:p>
          <a:p>
            <a:pPr marL="421200" indent="0">
              <a:buNone/>
            </a:pPr>
            <a:r>
              <a:rPr lang="es-ES_tradnl" sz="1100" dirty="0" smtClean="0"/>
              <a:t>4. La Transfiguración. 5. La Institución de la Eucaristía. </a:t>
            </a:r>
            <a:endParaRPr lang="es-ES" sz="1100" dirty="0" smtClean="0"/>
          </a:p>
          <a:p>
            <a:pPr marL="421200" indent="0">
              <a:buNone/>
            </a:pPr>
            <a:r>
              <a:rPr lang="es-ES_tradnl" sz="1100" dirty="0" smtClean="0"/>
              <a:t>Misterios dolorosos (martes y viernes) </a:t>
            </a:r>
            <a:endParaRPr lang="es-ES" sz="1100" dirty="0" smtClean="0"/>
          </a:p>
          <a:p>
            <a:pPr marL="421200" indent="0">
              <a:buNone/>
            </a:pPr>
            <a:r>
              <a:rPr lang="es-ES_tradnl" sz="1100" dirty="0" smtClean="0"/>
              <a:t>1. La Oración de Jesús en el Huerto. 2. La Flagelación del Señor. 3. La Coronación de espinas. 4. Jesús con la cruz a cuestas camino del Calvario. 5. La Crucifixión y Muerte de Nuestro Señor. </a:t>
            </a:r>
            <a:endParaRPr lang="es-ES" sz="1100" dirty="0" smtClean="0"/>
          </a:p>
          <a:p>
            <a:pPr marL="421200" indent="0">
              <a:buNone/>
            </a:pPr>
            <a:r>
              <a:rPr lang="es-ES_tradnl" sz="1100" dirty="0" smtClean="0"/>
              <a:t>Misterios gloriosos (miércoles y domingo) </a:t>
            </a:r>
            <a:endParaRPr lang="es-ES" sz="1100" dirty="0" smtClean="0"/>
          </a:p>
          <a:p>
            <a:pPr marL="421200" indent="0">
              <a:buNone/>
            </a:pPr>
            <a:r>
              <a:rPr lang="es-ES_tradnl" sz="1100" dirty="0" smtClean="0"/>
              <a:t>1. La Resurrección del Hijo de Dios. 2. La Ascensión del Señor a los cielos. 3. La venida del Espíritu Santo sobre los apóstoles. 4. La Asunción de Nuestra Señora a los cielos. 5. La Coronación de la Santísima Virgen como Reina de cielos y tierra. </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487</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primero: Orar. Cómo Dios nos regala su cercanía</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4896544"/>
          </a:xfrm>
          <a:solidFill>
            <a:srgbClr val="FFFF78"/>
          </a:solidFill>
        </p:spPr>
        <p:txBody>
          <a:bodyPr>
            <a:normAutofit/>
          </a:bodyPr>
          <a:lstStyle/>
          <a:p>
            <a:pPr marL="457200" indent="-457200">
              <a:buFont typeface="+mj-lt"/>
              <a:buAutoNum type="arabicPeriod" startAt="482"/>
            </a:pPr>
            <a:r>
              <a:rPr lang="es-ES_tradnl" i="1" dirty="0" smtClean="0"/>
              <a:t>¿Qué importancia tenía la oración entre los primeros cristianos?</a:t>
            </a:r>
          </a:p>
          <a:p>
            <a:pPr marL="421200" indent="0">
              <a:buNone/>
            </a:pPr>
            <a:r>
              <a:rPr lang="es-ES_tradnl" b="1" dirty="0" smtClean="0"/>
              <a:t>Los primeros cristianos oraban intensamente. La Iglesia primitiva se movía por el impulso del Espíritu Santo, que había descendido sobre los discípulos y a quien la Iglesia debía su atractivo: «y perseveraban en la enseñanza de los apóstoles, en la comunión, en la fracción del pan yen las oraciones» (</a:t>
            </a:r>
            <a:r>
              <a:rPr lang="es-ES_tradnl" b="1" dirty="0" err="1" smtClean="0"/>
              <a:t>Hch</a:t>
            </a:r>
            <a:r>
              <a:rPr lang="es-ES_tradnl" b="1" dirty="0" smtClean="0"/>
              <a:t> 2,42). [2623-2625]</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488</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primero: Orar. Cómo Dios nos regala su cercanía</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4824536"/>
          </a:xfrm>
          <a:solidFill>
            <a:srgbClr val="FFFF78"/>
          </a:solidFill>
        </p:spPr>
        <p:txBody>
          <a:bodyPr>
            <a:normAutofit/>
          </a:bodyPr>
          <a:lstStyle/>
          <a:p>
            <a:pPr marL="457200" indent="-457200">
              <a:buFont typeface="+mj-lt"/>
              <a:buAutoNum type="arabicPeriod" startAt="483"/>
            </a:pPr>
            <a:r>
              <a:rPr lang="es-ES_tradnl" i="1" dirty="0" smtClean="0"/>
              <a:t>¿Cuáles son las cinco formas principales de oración?</a:t>
            </a:r>
          </a:p>
          <a:p>
            <a:pPr marL="421200" indent="0">
              <a:buNone/>
            </a:pPr>
            <a:r>
              <a:rPr lang="es-ES_tradnl" b="1" dirty="0" smtClean="0"/>
              <a:t>Las cinco formas principales de oración son la </a:t>
            </a:r>
            <a:r>
              <a:rPr lang="es-ES_tradnl" b="1" dirty="0" smtClean="0">
                <a:sym typeface="Wingdings 3"/>
              </a:rPr>
              <a:t></a:t>
            </a:r>
            <a:r>
              <a:rPr lang="es-ES_tradnl" b="1" dirty="0" smtClean="0">
                <a:hlinkClick r:id="rId2" action="ppaction://hlinkpres?slideindex=1&amp;slidetitle="/>
              </a:rPr>
              <a:t>BENDICIÓN</a:t>
            </a:r>
            <a:r>
              <a:rPr lang="es-ES_tradnl" b="1" dirty="0" smtClean="0"/>
              <a:t>, la adoración, la oración de petición y de intercesión, la oración de acción de gracias y la oración de alabanza. [2626-2643]</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489</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primero: Orar. Cómo Dios nos regala su cercanía</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256584"/>
          </a:xfrm>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Font typeface="+mj-lt"/>
              <a:buAutoNum type="arabicPeriod" startAt="47"/>
            </a:pPr>
            <a:r>
              <a:rPr lang="es-ES_tradnl" i="1" dirty="0" smtClean="0"/>
              <a:t>¿Por qué descansó Dios en </a:t>
            </a:r>
            <a:r>
              <a:rPr lang="es-ES_tradnl" dirty="0" smtClean="0"/>
              <a:t>el </a:t>
            </a:r>
            <a:r>
              <a:rPr lang="es-ES_tradnl" i="1" dirty="0" smtClean="0"/>
              <a:t>séptimo día?</a:t>
            </a:r>
          </a:p>
          <a:p>
            <a:pPr marL="421200" indent="0">
              <a:buNone/>
            </a:pPr>
            <a:r>
              <a:rPr lang="es-ES_tradnl" b="1" dirty="0" smtClean="0"/>
              <a:t>El descanso de Dios apunta a la consumación de la Creación, que está más allá de todo esfuerzo humano. [349]</a:t>
            </a:r>
          </a:p>
          <a:p>
            <a:pPr marL="421200" indent="0">
              <a:buNone/>
            </a:pPr>
            <a:r>
              <a:rPr lang="es-ES_tradnl" dirty="0" smtClean="0"/>
              <a:t>Por mucho que el hombre trabajador sea el socio menor de su Creador (</a:t>
            </a:r>
            <a:r>
              <a:rPr lang="es-ES_tradnl" dirty="0" err="1" smtClean="0"/>
              <a:t>Gén</a:t>
            </a:r>
            <a:r>
              <a:rPr lang="es-ES_tradnl" dirty="0" smtClean="0"/>
              <a:t> 2,15), tanto menos puede él salvar la tierra mediante su esfuerzo. La meta de la Creación es «un nuevo cielo y una nueva tierra» (</a:t>
            </a:r>
            <a:r>
              <a:rPr lang="es-ES_tradnl" dirty="0" err="1" smtClean="0"/>
              <a:t>Is</a:t>
            </a:r>
            <a:r>
              <a:rPr lang="es-ES_tradnl" dirty="0" smtClean="0"/>
              <a:t> 65,17) mediante una redención que nos es </a:t>
            </a:r>
            <a:r>
              <a:rPr lang="es-ES_tradnl" i="1" dirty="0" smtClean="0"/>
              <a:t>concedida. </a:t>
            </a:r>
            <a:r>
              <a:rPr lang="es-ES_tradnl" dirty="0" smtClean="0"/>
              <a:t>Por eso el descanso dominical, que es un anticipo del descanso celestial, está por encima del trabajo que nos prepara para ello. </a:t>
            </a:r>
            <a:r>
              <a:rPr lang="es-ES_tradnl" dirty="0" smtClean="0">
                <a:sym typeface="Wingdings 3"/>
              </a:rPr>
              <a:t></a:t>
            </a:r>
            <a:r>
              <a:rPr lang="es-ES" dirty="0" smtClean="0">
                <a:hlinkClick r:id="rId2" action="ppaction://hlinksldjump"/>
              </a:rPr>
              <a:t>362</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49</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4968552"/>
          </a:xfrm>
          <a:solidFill>
            <a:srgbClr val="FFFF78"/>
          </a:solidFill>
        </p:spPr>
        <p:txBody>
          <a:bodyPr>
            <a:normAutofit fontScale="92500" lnSpcReduction="20000"/>
          </a:bodyPr>
          <a:lstStyle/>
          <a:p>
            <a:pPr marL="457200" indent="-457200">
              <a:buFont typeface="+mj-lt"/>
              <a:buAutoNum type="arabicPeriod" startAt="484"/>
            </a:pPr>
            <a:r>
              <a:rPr lang="es-ES_tradnl" i="1" dirty="0" smtClean="0"/>
              <a:t>¿Qué es una bendición?</a:t>
            </a:r>
          </a:p>
          <a:p>
            <a:pPr marL="421200" indent="0">
              <a:buNone/>
            </a:pPr>
            <a:r>
              <a:rPr lang="es-ES_tradnl" b="1" dirty="0" smtClean="0"/>
              <a:t>Una bendición es una oración que pide la </a:t>
            </a:r>
            <a:r>
              <a:rPr lang="es-ES_tradnl" b="1" dirty="0" smtClean="0">
                <a:sym typeface="Wingdings 3"/>
              </a:rPr>
              <a:t></a:t>
            </a:r>
            <a:r>
              <a:rPr lang="es-ES_tradnl" b="1" dirty="0" smtClean="0">
                <a:hlinkClick r:id="rId2" action="ppaction://hlinkpres?slideindex=1&amp;slidetitle="/>
              </a:rPr>
              <a:t>BENDICIÓN </a:t>
            </a:r>
            <a:r>
              <a:rPr lang="es-ES_tradnl" b="1" dirty="0" smtClean="0"/>
              <a:t>de Dios sobre nosotros. Toda bendición procede únicamente de Dios. Su bondad, su cercanía, su misericordia son bendición. La fórmula más breve de la bendición es «El Señor te bendiga». [2626-2627]</a:t>
            </a:r>
          </a:p>
          <a:p>
            <a:pPr marL="421200" indent="0">
              <a:buNone/>
            </a:pPr>
            <a:r>
              <a:rPr lang="es-ES_tradnl" dirty="0" smtClean="0"/>
              <a:t>Todo cristiano debe pedir la bendición de Dios para sí mismo y para otras personas. Los padres pueden trazar sobre la frente de sus hijos la señal de la cruz. Las personas que se aman pueden bendecirse. Además el </a:t>
            </a:r>
            <a:r>
              <a:rPr lang="es-ES_tradnl" dirty="0" smtClean="0">
                <a:sym typeface="Wingdings 3"/>
              </a:rPr>
              <a:t></a:t>
            </a:r>
            <a:r>
              <a:rPr lang="es-ES_tradnl" b="1" dirty="0" smtClean="0">
                <a:hlinkClick r:id="rId2" action="ppaction://hlinkpres?slideindex=1&amp;slidetitle="/>
              </a:rPr>
              <a:t>BENDICIÓN</a:t>
            </a:r>
            <a:r>
              <a:rPr lang="es-ES_tradnl" dirty="0" smtClean="0"/>
              <a:t>, en virtud de su ministerio, bendice expresamente en el nombre de Jesús y por encargo de la Iglesia. Su oración de bendición es especialmente eficaz por medio del sacramento del Orden y por la fuerza de la oración de toda la Iglesia.</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490</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primero: Orar. Cómo Dios nos regala su cercanía</a:t>
            </a:r>
            <a:endParaRPr lang="es-ES" sz="2600" dirty="0"/>
          </a:p>
        </p:txBody>
      </p:sp>
      <p:sp>
        <p:nvSpPr>
          <p:cNvPr id="5" name="4 CuadroTexto"/>
          <p:cNvSpPr txBox="1"/>
          <p:nvPr/>
        </p:nvSpPr>
        <p:spPr>
          <a:xfrm>
            <a:off x="3923928" y="6597932"/>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5112568"/>
          </a:xfrm>
          <a:solidFill>
            <a:srgbClr val="FFFF78"/>
          </a:solidFill>
        </p:spPr>
        <p:txBody>
          <a:bodyPr>
            <a:normAutofit fontScale="92500" lnSpcReduction="10000"/>
          </a:bodyPr>
          <a:lstStyle/>
          <a:p>
            <a:pPr marL="457200" indent="-457200">
              <a:buFont typeface="+mj-lt"/>
              <a:buAutoNum type="arabicPeriod" startAt="485"/>
            </a:pPr>
            <a:r>
              <a:rPr lang="es-ES_tradnl" i="1" dirty="0" smtClean="0"/>
              <a:t>¿Por qué debemos adorar a Dios?</a:t>
            </a:r>
          </a:p>
          <a:p>
            <a:pPr marL="421200" indent="0">
              <a:buNone/>
            </a:pPr>
            <a:r>
              <a:rPr lang="es-ES_tradnl" b="1" dirty="0" smtClean="0"/>
              <a:t>Toda persona que comprenda que es criatura de Dios reconocerá humildemente al Todopoderoso y lo adorará. La adoración cristiana no ve únicamente la grandeza, el poder y la </a:t>
            </a:r>
            <a:r>
              <a:rPr lang="es-ES_tradnl" b="1" dirty="0" smtClean="0">
                <a:sym typeface="Wingdings 3"/>
              </a:rPr>
              <a:t></a:t>
            </a:r>
            <a:r>
              <a:rPr lang="es-ES_tradnl" b="1" dirty="0" smtClean="0">
                <a:hlinkClick r:id="rId2" action="ppaction://hlinkpres?slideindex=1&amp;slidetitle="/>
              </a:rPr>
              <a:t>SANTIDAD</a:t>
            </a:r>
            <a:r>
              <a:rPr lang="es-ES_tradnl" b="1" dirty="0" smtClean="0"/>
              <a:t> de Dios. También se arrodilla ante el amor divino que se ha hecho hombre en Jesucristo. [2628].</a:t>
            </a:r>
          </a:p>
          <a:p>
            <a:pPr marL="421200" indent="0">
              <a:buNone/>
            </a:pPr>
            <a:r>
              <a:rPr lang="es-ES_tradnl" dirty="0" smtClean="0"/>
              <a:t>Quien adora verdaderamente a Dios se pone de rodillas ante él o se postra en el suelo. En esto se muestra la verdad de la relación entre Dios y el hombre: él es grande y nosotros somos pequeños. Al mismo tiempo el hombre nunca es mayor que cuando se arrodilla ante Dios en una entrega libre. El no creyente que busca a Dios y comienza a orar puede de este modo encontrar a Dios. </a:t>
            </a:r>
            <a:r>
              <a:rPr lang="es-ES_tradnl" dirty="0" smtClean="0">
                <a:sym typeface="Wingdings 3"/>
              </a:rPr>
              <a:t></a:t>
            </a:r>
            <a:r>
              <a:rPr lang="es-ES_tradnl" dirty="0" smtClean="0">
                <a:hlinkClick r:id="rId3" action="ppaction://hlinksldjump"/>
              </a:rPr>
              <a:t>353</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491</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primero: Orar. Cómo Dios nos regala su cercanía</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4968552"/>
          </a:xfrm>
          <a:solidFill>
            <a:srgbClr val="FFFF78"/>
          </a:solidFill>
        </p:spPr>
        <p:txBody>
          <a:bodyPr>
            <a:normAutofit fontScale="92500" lnSpcReduction="20000"/>
          </a:bodyPr>
          <a:lstStyle/>
          <a:p>
            <a:pPr marL="457200" indent="-457200">
              <a:buFont typeface="+mj-lt"/>
              <a:buAutoNum type="arabicPeriod" startAt="486"/>
            </a:pPr>
            <a:r>
              <a:rPr lang="es-ES_tradnl" i="1" dirty="0" smtClean="0"/>
              <a:t>¿Por qué debemos pedir a Dios?</a:t>
            </a:r>
          </a:p>
          <a:p>
            <a:pPr marL="421200" indent="0">
              <a:buNone/>
            </a:pPr>
            <a:r>
              <a:rPr lang="es-ES_tradnl" b="1" dirty="0" smtClean="0"/>
              <a:t>Dios, que nos conoce completamente, sabe lo que necesitamos. Sin embargo, quiere que «pidamos»: que en las necesidades de nuestra vida nos dirijamos a él, le gritemos, le supliquemos, nos quejemos, le llamemos, que incluso «luchemos en la oración» con él. [2629-2633]</a:t>
            </a:r>
          </a:p>
          <a:p>
            <a:pPr marL="421200" indent="0">
              <a:buNone/>
            </a:pPr>
            <a:r>
              <a:rPr lang="es-ES_tradnl" dirty="0" smtClean="0"/>
              <a:t>Ciertamente Dios no necesita nuestras peticiones para ayudarnos. La razón por la que debemos pedir es por nuestro propio interés. Quien no pide y no quiere pedir, se encierra en sí mismo. Sólo el hombre que pide, se abre y se dirige al origen de todo bien. Quien pide retorna a la casa de Dios. De este modo la oración de petición coloca al hombre en la relación correcta con Dios, que respeta nuestra libertad.</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492</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primero: Orar. Cómo Dios nos regala su cercanía</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5112568"/>
          </a:xfrm>
          <a:solidFill>
            <a:srgbClr val="FFFF78"/>
          </a:solidFill>
        </p:spPr>
        <p:txBody>
          <a:bodyPr lIns="0" tIns="0" rIns="0" bIns="0">
            <a:normAutofit fontScale="70000" lnSpcReduction="20000"/>
          </a:bodyPr>
          <a:lstStyle/>
          <a:p>
            <a:pPr marL="457200" indent="-457200">
              <a:buFont typeface="+mj-lt"/>
              <a:buAutoNum type="arabicPeriod" startAt="486"/>
            </a:pPr>
            <a:r>
              <a:rPr lang="es-ES_tradnl" i="1" dirty="0" smtClean="0"/>
              <a:t>¿Qué expresan los cristianos mediante las diferentes posturas de oración?</a:t>
            </a:r>
          </a:p>
          <a:p>
            <a:pPr marL="421200" indent="0">
              <a:buNone/>
            </a:pPr>
            <a:r>
              <a:rPr lang="es-ES_tradnl" dirty="0" smtClean="0"/>
              <a:t>Con el lenguaje del cuerpo, los cristianos ponen su vida ante Dios: Se postran ante Dios. Unen sus manos en la oración o las extienden (postura del orante). Hacen la genuflexión o se arrodillan ante el Santísimo Sacramento. Escuchan el Evangelio de pie. Meditan sentados.</a:t>
            </a:r>
            <a:endParaRPr lang="es-ES" dirty="0" smtClean="0"/>
          </a:p>
          <a:p>
            <a:pPr marL="627063" indent="-206375">
              <a:buFont typeface="Wingdings" pitchFamily="2" charset="2"/>
              <a:buChar char="Ø"/>
            </a:pPr>
            <a:r>
              <a:rPr lang="es-ES_tradnl" dirty="0" smtClean="0"/>
              <a:t> La postura de estar </a:t>
            </a:r>
            <a:r>
              <a:rPr lang="es-ES_tradnl" b="1" dirty="0" smtClean="0"/>
              <a:t>de pie </a:t>
            </a:r>
            <a:r>
              <a:rPr lang="es-ES_tradnl" dirty="0" smtClean="0"/>
              <a:t>ante Dios expresa respeto (uno se pone en pie cuando entra alguien de más categoría), y al mismo tiempo atención y disponibilidad (uno está dispuesto a ponerse inmediatamente en camino). Si al mismo tiempo se extienden las manos para alabar a Dios (postura del orante), se adopta el gesto original de la alabanza.</a:t>
            </a:r>
          </a:p>
          <a:p>
            <a:pPr marL="627063" indent="-206375">
              <a:buFont typeface="Wingdings" pitchFamily="2" charset="2"/>
              <a:buChar char="Ø"/>
            </a:pPr>
            <a:r>
              <a:rPr lang="es-ES_tradnl" dirty="0" smtClean="0"/>
              <a:t> </a:t>
            </a:r>
            <a:r>
              <a:rPr lang="es-ES_tradnl" b="1" dirty="0" smtClean="0"/>
              <a:t>Sentado </a:t>
            </a:r>
            <a:r>
              <a:rPr lang="es-ES_tradnl" dirty="0" smtClean="0"/>
              <a:t>ante Dios el cristiano escucha en su interior, deja resonar la Palabra en su corazón (</a:t>
            </a:r>
            <a:r>
              <a:rPr lang="es-ES_tradnl" dirty="0" err="1" smtClean="0"/>
              <a:t>Lc</a:t>
            </a:r>
            <a:r>
              <a:rPr lang="es-ES_tradnl" dirty="0" smtClean="0"/>
              <a:t> 2,51) y la medita.</a:t>
            </a:r>
          </a:p>
          <a:p>
            <a:pPr marL="627063" indent="-206375">
              <a:buFont typeface="Wingdings" pitchFamily="2" charset="2"/>
              <a:buChar char="Ø"/>
            </a:pPr>
            <a:r>
              <a:rPr lang="es-ES_tradnl" dirty="0" smtClean="0"/>
              <a:t> </a:t>
            </a:r>
            <a:r>
              <a:rPr lang="es-ES_tradnl" b="1" dirty="0" smtClean="0"/>
              <a:t>De rodillas </a:t>
            </a:r>
            <a:r>
              <a:rPr lang="es-ES_tradnl" dirty="0" smtClean="0"/>
              <a:t>el hombre se hace pequeño ante la grandeza de Dios. Reconoce su dependencia de la gracia de Dios.</a:t>
            </a:r>
          </a:p>
          <a:p>
            <a:pPr marL="627063" indent="-206375">
              <a:buFont typeface="Wingdings" pitchFamily="2" charset="2"/>
              <a:buChar char="Ø"/>
            </a:pPr>
            <a:r>
              <a:rPr lang="es-ES_tradnl" dirty="0" smtClean="0"/>
              <a:t> </a:t>
            </a:r>
            <a:r>
              <a:rPr lang="es-ES_tradnl" b="1" dirty="0" smtClean="0"/>
              <a:t>Postrándose </a:t>
            </a:r>
            <a:r>
              <a:rPr lang="es-ES_tradnl" dirty="0" smtClean="0"/>
              <a:t>el hombre adora a Dios. </a:t>
            </a:r>
          </a:p>
          <a:p>
            <a:pPr marL="627063" indent="-206375">
              <a:buFont typeface="Wingdings" pitchFamily="2" charset="2"/>
              <a:buChar char="Ø"/>
            </a:pPr>
            <a:r>
              <a:rPr lang="es-ES_tradnl" dirty="0" smtClean="0"/>
              <a:t> </a:t>
            </a:r>
            <a:r>
              <a:rPr lang="es-ES_tradnl" b="1" dirty="0" smtClean="0"/>
              <a:t>Juntando las manos </a:t>
            </a:r>
            <a:r>
              <a:rPr lang="es-ES_tradnl" dirty="0" smtClean="0"/>
              <a:t>el hombre se recoge frente a la dispersión y se une a Dios.</a:t>
            </a:r>
          </a:p>
          <a:p>
            <a:pPr marL="627063" indent="-206375">
              <a:buFont typeface="Wingdings" pitchFamily="2" charset="2"/>
              <a:buChar char="Ø"/>
            </a:pPr>
            <a:r>
              <a:rPr lang="es-ES_tradnl" dirty="0" smtClean="0"/>
              <a:t> </a:t>
            </a:r>
            <a:r>
              <a:rPr lang="es-ES_tradnl" b="1" dirty="0" smtClean="0"/>
              <a:t>Las manos enlazadas </a:t>
            </a:r>
            <a:r>
              <a:rPr lang="es-ES_tradnl" dirty="0" smtClean="0"/>
              <a:t>son también el gesto originario de la petición.</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493</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primero: Orar. Cómo Dios nos regala su cercanía</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4968552"/>
          </a:xfrm>
          <a:solidFill>
            <a:srgbClr val="FFFF78"/>
          </a:solidFill>
        </p:spPr>
        <p:txBody>
          <a:bodyPr>
            <a:normAutofit fontScale="85000" lnSpcReduction="10000"/>
          </a:bodyPr>
          <a:lstStyle/>
          <a:p>
            <a:pPr marL="457200" indent="-457200">
              <a:buFont typeface="+mj-lt"/>
              <a:buAutoNum type="arabicPeriod" startAt="487"/>
            </a:pPr>
            <a:r>
              <a:rPr lang="es-ES_tradnl" i="1" dirty="0" smtClean="0"/>
              <a:t>¿Por qué debemos pedir a Dios por otras personas?</a:t>
            </a:r>
          </a:p>
          <a:p>
            <a:pPr marL="421200" indent="0">
              <a:buNone/>
            </a:pPr>
            <a:r>
              <a:rPr lang="es-ES_tradnl" b="1" dirty="0" smtClean="0"/>
              <a:t>Del mismo modo que Abraham intercedió a favor de los habitantes de Sodoma, así como Jesús oró por sus discípulos, y como las primeras comunidades no sólo buscaban su interés «sino todos el interés de los demás» (</a:t>
            </a:r>
            <a:r>
              <a:rPr lang="es-ES_tradnl" b="1" dirty="0" err="1" smtClean="0"/>
              <a:t>Flp</a:t>
            </a:r>
            <a:r>
              <a:rPr lang="es-ES_tradnl" b="1" dirty="0" smtClean="0"/>
              <a:t> 2,4), igualmente los cristianos piden siempre por todos; por las personas que son importantes para ellos, por las personas que no conocen e incluso por sus enemigos. [2634-2636, 2647]</a:t>
            </a:r>
          </a:p>
          <a:p>
            <a:pPr marL="421200" indent="0">
              <a:buNone/>
            </a:pPr>
            <a:r>
              <a:rPr lang="es-ES_tradnl" dirty="0" smtClean="0"/>
              <a:t>Cuanto más aprende un hombre a rezar, tanto más profundamente experimenta que pertenece a una familia espiritual, por medio de la cual la fuerza de la oración se hace eficaz. Con toda mi preocupación por las personas a las que amo, estoy en el centro de la familia humana, puedo recibir la fuerza de la oración de otros y puedo suplicar para otros la ayuda divina. </a:t>
            </a:r>
            <a:r>
              <a:rPr lang="es-ES_tradnl" dirty="0" smtClean="0">
                <a:sym typeface="Wingdings 3"/>
              </a:rPr>
              <a:t></a:t>
            </a:r>
            <a:r>
              <a:rPr lang="es-ES_tradnl" dirty="0" smtClean="0">
                <a:hlinkClick r:id="rId2" action="ppaction://hlinksldjump"/>
              </a:rPr>
              <a:t>477</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494</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primero: Orar. Cómo Dios nos regala su cercanía</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5112568"/>
          </a:xfrm>
          <a:solidFill>
            <a:srgbClr val="FFFF78"/>
          </a:solidFill>
        </p:spPr>
        <p:txBody>
          <a:bodyPr>
            <a:normAutofit fontScale="92500" lnSpcReduction="10000"/>
          </a:bodyPr>
          <a:lstStyle/>
          <a:p>
            <a:pPr marL="457200" indent="-457200">
              <a:buFont typeface="+mj-lt"/>
              <a:buAutoNum type="arabicPeriod" startAt="488"/>
            </a:pPr>
            <a:r>
              <a:rPr lang="es-ES_tradnl" i="1" dirty="0" smtClean="0"/>
              <a:t>¿Por qué debemos dar gracias a Dios?</a:t>
            </a:r>
          </a:p>
          <a:p>
            <a:pPr marL="421200" indent="0">
              <a:buNone/>
            </a:pPr>
            <a:r>
              <a:rPr lang="es-ES_tradnl" b="1" dirty="0" smtClean="0"/>
              <a:t>Todo lo que somos y tenemos viene de Dios. San Pablo dice: «¿Tienes algo que no hayas recibido?» (1 </a:t>
            </a:r>
            <a:r>
              <a:rPr lang="es-ES_tradnl" b="1" dirty="0" err="1" smtClean="0"/>
              <a:t>Cor</a:t>
            </a:r>
            <a:r>
              <a:rPr lang="es-ES_tradnl" b="1" dirty="0" smtClean="0"/>
              <a:t> 4,7). Dar gracias a Dios, el dador de todo bien, nos hace felices. [2637-2638, 2648]</a:t>
            </a:r>
          </a:p>
          <a:p>
            <a:pPr marL="421200" indent="0">
              <a:buNone/>
            </a:pPr>
            <a:r>
              <a:rPr lang="es-ES_tradnl" dirty="0" smtClean="0"/>
              <a:t>La mayor oración de acción de gracias es la «</a:t>
            </a:r>
            <a:r>
              <a:rPr lang="es-ES_tradnl" dirty="0" smtClean="0">
                <a:sym typeface="Wingdings 3"/>
              </a:rPr>
              <a:t></a:t>
            </a:r>
            <a:r>
              <a:rPr lang="es-ES_tradnl" dirty="0" smtClean="0">
                <a:hlinkClick r:id="rId2" action="ppaction://hlinkpres?slideindex=1&amp;slidetitle="/>
              </a:rPr>
              <a:t>EUCARISTÍA</a:t>
            </a:r>
            <a:r>
              <a:rPr lang="es-ES_tradnl" dirty="0" smtClean="0"/>
              <a:t>» (en griego «acción de gracias») de Jesús, en la que toma pan y vino para ofrecer en ellos a Dios toda la Creación transformada. Toda acción de gracias de los cristianos es unión con la gran oración de acción de gracias de Jesús. Porque también nosotros somos transformados y redimidos en Jesús; así podemos estar agradecidos desde lo hondo del corazón y decírselo a Dios de muchas formas.</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495</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primero: Orar. Cómo Dios nos regala su cercanía</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4824536"/>
          </a:xfrm>
          <a:solidFill>
            <a:srgbClr val="FFFF78"/>
          </a:solidFill>
        </p:spPr>
        <p:txBody>
          <a:bodyPr>
            <a:normAutofit/>
          </a:bodyPr>
          <a:lstStyle/>
          <a:p>
            <a:pPr marL="457200" indent="-457200">
              <a:buFont typeface="+mj-lt"/>
              <a:buAutoNum type="arabicPeriod" startAt="489"/>
            </a:pPr>
            <a:r>
              <a:rPr lang="es-ES_tradnl" i="1" dirty="0" smtClean="0"/>
              <a:t>¿Qué quiere decir alabar a Dios?</a:t>
            </a:r>
          </a:p>
          <a:p>
            <a:pPr marL="421200" indent="0">
              <a:buNone/>
            </a:pPr>
            <a:r>
              <a:rPr lang="es-ES_tradnl" b="1" dirty="0" smtClean="0"/>
              <a:t>Dios no necesita ningún aplauso. Pero nosotros necesitamos expresar espontáneamente nuestra alegría en Dios y nuestro gozo en el corazón. Alabamos a Dios porque existe y porque es bueno. Con ello nos unimos ya a la alabanza eterna de los ángeles y los santos en el cielo. [2639-2642] </a:t>
            </a:r>
            <a:r>
              <a:rPr lang="es-ES_tradnl" b="1" dirty="0" smtClean="0">
                <a:sym typeface="Wingdings 3"/>
              </a:rPr>
              <a:t></a:t>
            </a:r>
            <a:r>
              <a:rPr lang="es-ES_tradnl" b="1" dirty="0" smtClean="0">
                <a:hlinkClick r:id="rId2" action="ppaction://hlinksldjump"/>
              </a:rPr>
              <a:t>48</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496</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primero: Orar. Cómo Dios nos regala su cercanía</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4680520"/>
          </a:xfrm>
          <a:solidFill>
            <a:srgbClr val="FFFF78"/>
          </a:solidFill>
        </p:spPr>
        <p:txBody>
          <a:bodyPr>
            <a:normAutofit/>
          </a:bodyPr>
          <a:lstStyle/>
          <a:p>
            <a:pPr marL="457200" indent="-457200">
              <a:buFont typeface="+mj-lt"/>
              <a:buAutoNum type="arabicPeriod" startAt="490"/>
            </a:pPr>
            <a:r>
              <a:rPr lang="es-ES_tradnl" i="1" dirty="0" smtClean="0"/>
              <a:t>¿Es suficiente con orar cuando se tienen ganas de hacerlo?</a:t>
            </a:r>
          </a:p>
          <a:p>
            <a:pPr marL="421200" indent="0">
              <a:buNone/>
            </a:pPr>
            <a:r>
              <a:rPr lang="es-ES_tradnl" b="1" dirty="0" smtClean="0"/>
              <a:t>No. Quien sólo ora según sus apetencias no toma a Dios en serio y pierde la práctica de la oración. La oración vive de la fidelidad. [2650-2651]</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497</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Segundo: Las fuentes de la oración</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4968552"/>
          </a:xfrm>
          <a:solidFill>
            <a:srgbClr val="FFFF78"/>
          </a:solidFill>
        </p:spPr>
        <p:txBody>
          <a:bodyPr>
            <a:normAutofit fontScale="92500"/>
          </a:bodyPr>
          <a:lstStyle/>
          <a:p>
            <a:pPr marL="457200" indent="-457200">
              <a:buFont typeface="+mj-lt"/>
              <a:buAutoNum type="arabicPeriod" startAt="491"/>
            </a:pPr>
            <a:r>
              <a:rPr lang="es-ES_tradnl" i="1" dirty="0" smtClean="0"/>
              <a:t>¿Se puede aprender a orar a partir de la Biblia?</a:t>
            </a:r>
          </a:p>
          <a:p>
            <a:pPr marL="421200" indent="0">
              <a:buNone/>
            </a:pPr>
            <a:r>
              <a:rPr lang="es-ES_tradnl" b="1" dirty="0" smtClean="0"/>
              <a:t>La </a:t>
            </a:r>
            <a:r>
              <a:rPr lang="es-ES_tradnl" b="1" dirty="0" smtClean="0">
                <a:sym typeface="Wingdings 3"/>
              </a:rPr>
              <a:t></a:t>
            </a:r>
            <a:r>
              <a:rPr lang="es-ES_tradnl" b="1" dirty="0" smtClean="0">
                <a:hlinkClick r:id="rId2" action="ppaction://hlinkpres?slideindex=1&amp;slidetitle="/>
              </a:rPr>
              <a:t>BIBLIA</a:t>
            </a:r>
            <a:r>
              <a:rPr lang="es-ES_tradnl" b="1" dirty="0" smtClean="0"/>
              <a:t> es una fuente para la oración. Orar con la Palabra de Dios es aprovechar las palabras y los acontecimientos de la Biblia para la propia oración. «Desconocer la Escritura es desconocer a Cristo» (san Jerónimo). [2652-2653]</a:t>
            </a:r>
          </a:p>
          <a:p>
            <a:pPr marL="421200" indent="0">
              <a:buNone/>
            </a:pPr>
            <a:r>
              <a:rPr lang="es-ES_tradnl" dirty="0" smtClean="0"/>
              <a:t>La Sagrada Escritura y especialmente los salmos y el </a:t>
            </a:r>
            <a:r>
              <a:rPr lang="es-ES_tradnl" dirty="0" smtClean="0">
                <a:sym typeface="Wingdings 3"/>
              </a:rPr>
              <a:t></a:t>
            </a:r>
            <a:r>
              <a:rPr lang="es-ES_tradnl" dirty="0" smtClean="0">
                <a:hlinkClick r:id="rId2" action="ppaction://hlinkpres?slideindex=1&amp;slidetitle="/>
              </a:rPr>
              <a:t>NUEVO TESTAMENTO </a:t>
            </a:r>
            <a:r>
              <a:rPr lang="es-ES_tradnl" dirty="0" smtClean="0"/>
              <a:t>son un valioso tesoro; en ellos se encuentran las oraciones más hermosas y penetrantes del mundo judeocristiano. Pronunciar estas oraciones nos une a millones de orantes de todos los tiempos y culturas, pero en especial con el mismo Cristo, que está presente en todas estas oraciones.</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498</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Segundo: Las fuentes de la oración</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5040560"/>
          </a:xfrm>
          <a:solidFill>
            <a:srgbClr val="FFFF78"/>
          </a:solidFill>
        </p:spPr>
        <p:txBody>
          <a:bodyPr>
            <a:normAutofit fontScale="92500" lnSpcReduction="20000"/>
          </a:bodyPr>
          <a:lstStyle/>
          <a:p>
            <a:pPr marL="457200" indent="-457200">
              <a:buFont typeface="+mj-lt"/>
              <a:buAutoNum type="arabicPeriod" startAt="492"/>
            </a:pPr>
            <a:r>
              <a:rPr lang="es-ES_tradnl" i="1" dirty="0" smtClean="0"/>
              <a:t>¿Tiene mi oración personal algo que ver con la oración de la Iglesia?</a:t>
            </a:r>
          </a:p>
          <a:p>
            <a:pPr marL="421200" indent="0">
              <a:buNone/>
            </a:pPr>
            <a:r>
              <a:rPr lang="es-ES_tradnl" b="1" dirty="0" smtClean="0"/>
              <a:t>En el culto divino de la Iglesia, en la liturgia de las Horas y en la Santa Misa, se pronuncian comunitariamente oraciones que proceden de la Sagrada Escritura o de la tradición de la Iglesia. Unen a cada uno con la comunión orante de la Iglesia. [2655-2658, 2662]</a:t>
            </a:r>
          </a:p>
          <a:p>
            <a:pPr marL="421200" indent="0">
              <a:buNone/>
            </a:pPr>
            <a:r>
              <a:rPr lang="es-ES_tradnl" dirty="0" smtClean="0"/>
              <a:t>La oración cristiana no es un asunto privado, aunque sí es muy personal. La oración personal se purifica, se amplía y se refuerza cuando entra regularmente en la oración de toda la Iglesia. Es un signo grande y hermoso cuando en todas las partes del mundo personas creyentes están unidas a la vez en las mismas oraciones entonando así un único canto de alabanza a Dios. </a:t>
            </a:r>
            <a:r>
              <a:rPr lang="es-ES_tradnl" dirty="0" smtClean="0">
                <a:sym typeface="Wingdings 3"/>
              </a:rPr>
              <a:t></a:t>
            </a:r>
            <a:r>
              <a:rPr lang="es-ES_tradnl" dirty="0" smtClean="0">
                <a:hlinkClick r:id="rId2" action="ppaction://hlinksldjump"/>
              </a:rPr>
              <a:t>188</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499</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Segundo: Las fuentes de la oración</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580926"/>
          </a:xfrm>
        </p:spPr>
        <p:txBody>
          <a:bodyPr>
            <a:normAutofit/>
          </a:bodyPr>
          <a:lstStyle/>
          <a:p>
            <a:r>
              <a:rPr lang="es-ES" sz="2600" dirty="0" smtClean="0"/>
              <a:t>Capítulo I: El hombres es «capaz» de Dios</a:t>
            </a:r>
            <a:endParaRPr lang="es-ES" sz="2600" dirty="0"/>
          </a:p>
        </p:txBody>
      </p:sp>
      <p:sp>
        <p:nvSpPr>
          <p:cNvPr id="3" name="2 Marcador de contenido"/>
          <p:cNvSpPr>
            <a:spLocks noGrp="1"/>
          </p:cNvSpPr>
          <p:nvPr>
            <p:ph sz="quarter" idx="1"/>
          </p:nvPr>
        </p:nvSpPr>
        <p:spPr>
          <a:xfrm>
            <a:off x="457200" y="836712"/>
            <a:ext cx="7467600" cy="5637240"/>
          </a:xfrm>
          <a:solidFill>
            <a:srgbClr val="FAFA78"/>
          </a:solidFill>
        </p:spPr>
        <p:txBody>
          <a:bodyPr lIns="0" tIns="0" rIns="0" bIns="0">
            <a:normAutofit lnSpcReduction="10000"/>
          </a:bodyPr>
          <a:lstStyle/>
          <a:p>
            <a:pPr marL="457200" indent="-457200">
              <a:buFont typeface="+mj-lt"/>
              <a:buAutoNum type="arabicPeriod" startAt="3"/>
            </a:pPr>
            <a:r>
              <a:rPr lang="es-ES_tradnl" dirty="0" smtClean="0"/>
              <a:t>¿ </a:t>
            </a:r>
            <a:r>
              <a:rPr lang="es-ES_tradnl" i="1" dirty="0" smtClean="0"/>
              <a:t>Por qué buscamos a Dios?</a:t>
            </a:r>
          </a:p>
          <a:p>
            <a:pPr marL="457200" indent="0">
              <a:buNone/>
            </a:pPr>
            <a:r>
              <a:rPr lang="es-ES_tradnl" b="1" dirty="0" smtClean="0"/>
              <a:t>Dios ha puesto en nuestro corazón el deseo de buscarle y encontrarle. San Agustín dice: «Nos hiciste, Señor, para ti y nuestro corazón está inquieto hasta que descansa en ti». Este deseo y búsqueda de Dios lo denominamos </a:t>
            </a:r>
            <a:r>
              <a:rPr lang="es-ES_tradnl" b="1" dirty="0" smtClean="0">
                <a:sym typeface="Wingdings 3"/>
              </a:rPr>
              <a:t></a:t>
            </a:r>
            <a:r>
              <a:rPr lang="es-ES_tradnl" b="1" dirty="0" smtClean="0"/>
              <a:t> </a:t>
            </a:r>
            <a:r>
              <a:rPr lang="es-ES_tradnl" b="1" dirty="0" smtClean="0">
                <a:hlinkClick r:id="rId2" action="ppaction://hlinkpres?slideindex=1&amp;slidetitle="/>
              </a:rPr>
              <a:t>RELIGIÓN</a:t>
            </a:r>
            <a:r>
              <a:rPr lang="es-ES_tradnl" b="1" dirty="0" smtClean="0"/>
              <a:t>. [27-30]</a:t>
            </a:r>
          </a:p>
          <a:p>
            <a:pPr marL="457200" indent="0">
              <a:buNone/>
            </a:pPr>
            <a:r>
              <a:rPr lang="es-ES_tradnl" dirty="0" smtClean="0"/>
              <a:t>Para el ser humano es natural buscar a Dios. Todo su afán por la verdad y la felicidad es en definitiva una búsqueda de aquello que lo sostiene </a:t>
            </a:r>
            <a:r>
              <a:rPr lang="es-ES_tradnl" i="1" dirty="0" smtClean="0"/>
              <a:t>absolutamente, </a:t>
            </a:r>
            <a:r>
              <a:rPr lang="es-ES_tradnl" dirty="0" smtClean="0"/>
              <a:t>lo satisface </a:t>
            </a:r>
            <a:r>
              <a:rPr lang="es-ES_tradnl" i="1" dirty="0" smtClean="0"/>
              <a:t>absolutamente </a:t>
            </a:r>
            <a:r>
              <a:rPr lang="es-ES_tradnl" dirty="0" smtClean="0"/>
              <a:t>y lo reclama </a:t>
            </a:r>
            <a:r>
              <a:rPr lang="es-ES_tradnl" i="1" dirty="0" smtClean="0"/>
              <a:t>absolutamente. </a:t>
            </a:r>
            <a:r>
              <a:rPr lang="es-ES_tradnl" dirty="0" smtClean="0"/>
              <a:t>El hombre sólo es plenamente él mismo cuando ha encontrado a Dios. «Quien busca la verdad busca a Dios, sea o no consciente de ello» (santa Edith </a:t>
            </a:r>
            <a:r>
              <a:rPr lang="es-ES_tradnl" dirty="0" err="1" smtClean="0"/>
              <a:t>Stein</a:t>
            </a:r>
            <a:r>
              <a:rPr lang="es-ES_tradnl" dirty="0" smtClean="0"/>
              <a:t>).  </a:t>
            </a:r>
            <a:r>
              <a:rPr lang="es-ES_tradnl" dirty="0" smtClean="0">
                <a:sym typeface="Wingdings 3"/>
              </a:rPr>
              <a:t></a:t>
            </a:r>
            <a:r>
              <a:rPr lang="es-ES_tradnl" dirty="0" smtClean="0">
                <a:hlinkClick r:id="rId3" action="ppaction://hlinksldjump"/>
              </a:rPr>
              <a:t>5</a:t>
            </a:r>
            <a:r>
              <a:rPr lang="es-ES_tradnl" dirty="0" smtClean="0"/>
              <a:t>, </a:t>
            </a:r>
            <a:r>
              <a:rPr lang="es-ES_tradnl" dirty="0" smtClean="0">
                <a:hlinkClick r:id="rId4" action="ppaction://hlinksldjump"/>
              </a:rPr>
              <a:t>281</a:t>
            </a:r>
            <a:r>
              <a:rPr lang="es-ES_tradnl" dirty="0" smtClean="0"/>
              <a:t>-</a:t>
            </a:r>
            <a:r>
              <a:rPr lang="es-ES_tradnl" dirty="0" smtClean="0">
                <a:hlinkClick r:id="rId5" action="ppaction://hlinksldjump"/>
              </a:rPr>
              <a:t>285</a:t>
            </a:r>
            <a:endParaRPr lang="es-ES" dirty="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6" action="ppaction://hlinksldjump"/>
              </a:rPr>
              <a:t>I</a:t>
            </a:r>
            <a:r>
              <a:rPr lang="es-ES" sz="1400" dirty="0" smtClean="0"/>
              <a:t> (1-165), </a:t>
            </a:r>
            <a:r>
              <a:rPr lang="es-ES" sz="1400" dirty="0" smtClean="0">
                <a:hlinkClick r:id="rId7" action="ppaction://hlinksldjump"/>
              </a:rPr>
              <a:t>II</a:t>
            </a:r>
            <a:r>
              <a:rPr lang="es-ES" sz="1400" dirty="0" smtClean="0"/>
              <a:t> (166-278), </a:t>
            </a:r>
            <a:r>
              <a:rPr lang="es-ES" sz="1400" dirty="0" smtClean="0">
                <a:hlinkClick r:id="rId8" action="ppaction://hlinksldjump"/>
              </a:rPr>
              <a:t>III</a:t>
            </a:r>
            <a:r>
              <a:rPr lang="es-ES" sz="1400" dirty="0" smtClean="0"/>
              <a:t> (279-468), </a:t>
            </a:r>
            <a:r>
              <a:rPr lang="es-ES" sz="1400" dirty="0" smtClean="0">
                <a:hlinkClick r:id="rId9"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4968552"/>
          </a:xfrm>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Font typeface="+mj-lt"/>
              <a:buAutoNum type="arabicPeriod" startAt="48"/>
            </a:pPr>
            <a:r>
              <a:rPr lang="es-ES_tradnl" i="1" dirty="0" smtClean="0"/>
              <a:t>¿Para qué ha creado Dios </a:t>
            </a:r>
            <a:r>
              <a:rPr lang="es-ES_tradnl" dirty="0" smtClean="0"/>
              <a:t>el </a:t>
            </a:r>
            <a:r>
              <a:rPr lang="es-ES_tradnl" i="1" dirty="0" smtClean="0"/>
              <a:t>mundo?</a:t>
            </a:r>
          </a:p>
          <a:p>
            <a:pPr marL="421200" indent="0">
              <a:buNone/>
            </a:pPr>
            <a:r>
              <a:rPr lang="es-ES_tradnl" b="1" dirty="0" smtClean="0"/>
              <a:t>«El mundo ha sido creado para la gloria de Dios» (Concilio Vaticano I). [293-294,319]</a:t>
            </a:r>
          </a:p>
          <a:p>
            <a:pPr marL="421200" indent="0">
              <a:buNone/>
            </a:pPr>
            <a:r>
              <a:rPr lang="es-ES_tradnl" dirty="0" smtClean="0"/>
              <a:t>No hay ninguna otra razón para la Creación más que el amor. En ella se manifiesta la gloria y el honor de Dios. Alabar a Dios no quiere decir por eso aplaudir al Creador. El hombre no es un espectador de la obra de la Creación. Para él, «alabar» a Dios significa, juntamente con toda la Creación, aceptar la propia existencia con agradecimiento. </a:t>
            </a:r>
            <a:r>
              <a:rPr lang="es-ES_tradnl" dirty="0" smtClean="0">
                <a:sym typeface="Wingdings 3"/>
              </a:rPr>
              <a:t></a:t>
            </a:r>
            <a:r>
              <a:rPr lang="es-ES_tradnl" dirty="0" smtClean="0">
                <a:hlinkClick r:id="rId2" action="ppaction://hlinksldjump"/>
              </a:rPr>
              <a:t>489</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50</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4824536"/>
          </a:xfrm>
          <a:solidFill>
            <a:srgbClr val="FFFF78"/>
          </a:solidFill>
        </p:spPr>
        <p:txBody>
          <a:bodyPr>
            <a:normAutofit fontScale="92500" lnSpcReduction="10000"/>
          </a:bodyPr>
          <a:lstStyle/>
          <a:p>
            <a:pPr marL="457200" indent="-457200">
              <a:buFont typeface="+mj-lt"/>
              <a:buAutoNum type="arabicPeriod" startAt="493"/>
            </a:pPr>
            <a:r>
              <a:rPr lang="es-ES_tradnl" i="1" dirty="0" smtClean="0"/>
              <a:t>¿Cuáles son los rasgos de la oración cristiana?</a:t>
            </a:r>
          </a:p>
          <a:p>
            <a:pPr marL="421200" indent="0">
              <a:buNone/>
            </a:pPr>
            <a:r>
              <a:rPr lang="es-ES_tradnl" b="1" dirty="0" smtClean="0"/>
              <a:t>La oración cristiana es una oración en actitud de fe, esperanza y amor. Es constante y se abandona a la voluntad de Dios. [2656-2658, 2662]</a:t>
            </a:r>
          </a:p>
          <a:p>
            <a:pPr marL="421200" indent="0">
              <a:buNone/>
            </a:pPr>
            <a:r>
              <a:rPr lang="es-ES_tradnl" dirty="0" smtClean="0"/>
              <a:t>El cristiano que ora sale en ese mismo momento de sí mismo y entra en actitud de confianza creyente en el único Dios y Señor; al mismo tiempo pone toda su confianza en Dios: en que Él le escucha, lo acoge y lo perfecciona. San Juan Bosco dijo en una ocasión: «Para conocer la voluntad de Dios se necesitan tres cosas: orar, esperar y dejarse aconsejar». Por último, la oración cristiana es siempre expresión del amor que procede del amor de Cristo y que busca el amor divino.</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500</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Segundo: Las fuentes de la oración</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4968552"/>
          </a:xfrm>
          <a:solidFill>
            <a:srgbClr val="FFFF78"/>
          </a:solidFill>
        </p:spPr>
        <p:txBody>
          <a:bodyPr>
            <a:normAutofit fontScale="85000" lnSpcReduction="20000"/>
          </a:bodyPr>
          <a:lstStyle/>
          <a:p>
            <a:pPr marL="457200" indent="-457200">
              <a:buFont typeface="+mj-lt"/>
              <a:buAutoNum type="arabicPeriod" startAt="494"/>
            </a:pPr>
            <a:r>
              <a:rPr lang="es-ES_tradnl" i="1" dirty="0" smtClean="0"/>
              <a:t>¿Cómo puede mi vida cotidiana ser una escuela de oración?</a:t>
            </a:r>
          </a:p>
          <a:p>
            <a:pPr marL="421200" indent="0">
              <a:buNone/>
            </a:pPr>
            <a:r>
              <a:rPr lang="es-ES_tradnl" b="1" dirty="0" smtClean="0"/>
              <a:t>Cada acontecimiento, cada encuentro puede ser un impulso para una oración. Pues cuanto más profundamente vivimos en unidad con Dios tanto más profundamente comprendemos el mundo que nos rodea. [2659-2660]</a:t>
            </a:r>
          </a:p>
          <a:p>
            <a:pPr marL="421200" indent="0">
              <a:buNone/>
            </a:pPr>
            <a:r>
              <a:rPr lang="es-ES_tradnl" dirty="0" smtClean="0"/>
              <a:t>Quien busca la unidad con Dios ya desde la mañana es capaz de bendecir a las personas con las que se encuentra, incluso a sus rivales y enemigos. A lo largo del día pone todos sus problemas en manos del Señor. Tiene más paz en su interior y la irradia. Emite sus juicios y toma sus decisiones preguntándose cómo actuaría Jesús en esa circunstancia. Vence el miedo por medio de la cercanía a Dios. En las circunstancias desesperadas no es inestable. Lleva en sí la paz del cielo y con ello la transmite al mundo. Está lleno de agradecimiento y de alegría por todo lo bueno, pero también soporta las dificultades que se encuentra. Esta atención a Dios es posible incluso durante el trabajo.</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501</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Segundo: Las fuentes de la oración</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5112568"/>
          </a:xfrm>
          <a:solidFill>
            <a:srgbClr val="FFFF78"/>
          </a:solidFill>
        </p:spPr>
        <p:txBody>
          <a:bodyPr>
            <a:normAutofit/>
          </a:bodyPr>
          <a:lstStyle/>
          <a:p>
            <a:pPr marL="457200" indent="-457200">
              <a:buFont typeface="+mj-lt"/>
              <a:buAutoNum type="arabicPeriod" startAt="495"/>
            </a:pPr>
            <a:r>
              <a:rPr lang="es-ES_tradnl" i="1" dirty="0" smtClean="0"/>
              <a:t>¿Podemos estar seguros de que nuestras oraciones alcanzan a Dios?</a:t>
            </a:r>
          </a:p>
          <a:p>
            <a:pPr marL="421200" indent="0">
              <a:buNone/>
            </a:pPr>
            <a:r>
              <a:rPr lang="es-ES_tradnl" b="1" dirty="0" smtClean="0"/>
              <a:t>Nuestras oraciones, hechas en el nombre de Jesús, llegan allí donde llegaban también las oraciones de Jesús: al corazón del Padre celestial. [2664-2669, 2680-2681]</a:t>
            </a:r>
          </a:p>
          <a:p>
            <a:pPr marL="421200" indent="0">
              <a:buNone/>
            </a:pPr>
            <a:r>
              <a:rPr lang="es-ES_tradnl" dirty="0" smtClean="0"/>
              <a:t>Cuanto más confiemos en Jesús, tanto más seguros podemos estar de esto. Porque Jesús nos ha abierto de nuevo el camino del cielo que estaba cerrado para nosotros por el pecado. Dado que Jesús es el camino hacia el Padre, los cristianos concluyen sus oraciones con la fórmula «por Jesucristo, nuestro Señor». </a:t>
            </a:r>
            <a:r>
              <a:rPr lang="es-ES_tradnl" dirty="0" smtClean="0">
                <a:sym typeface="Wingdings 3"/>
              </a:rPr>
              <a:t></a:t>
            </a:r>
            <a:r>
              <a:rPr lang="es-ES_tradnl" dirty="0" smtClean="0">
                <a:hlinkClick r:id="rId2" action="ppaction://hlinksldjump"/>
              </a:rPr>
              <a:t>477</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502</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Segundo: Las fuentes de la oración</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5040560"/>
          </a:xfrm>
          <a:solidFill>
            <a:srgbClr val="FFFF78"/>
          </a:solidFill>
        </p:spPr>
        <p:txBody>
          <a:bodyPr>
            <a:normAutofit fontScale="85000" lnSpcReduction="10000"/>
          </a:bodyPr>
          <a:lstStyle/>
          <a:p>
            <a:pPr marL="457200" indent="-457200">
              <a:buFont typeface="+mj-lt"/>
              <a:buAutoNum type="arabicPeriod" startAt="496"/>
            </a:pPr>
            <a:r>
              <a:rPr lang="es-ES_tradnl" i="1" dirty="0" smtClean="0"/>
              <a:t>¿Para qué necesitamos cuando rezamos al Espíritu Santo?</a:t>
            </a:r>
          </a:p>
          <a:p>
            <a:pPr marL="421200" indent="0">
              <a:buNone/>
            </a:pPr>
            <a:r>
              <a:rPr lang="es-ES_tradnl" b="1" dirty="0" smtClean="0"/>
              <a:t>La </a:t>
            </a:r>
            <a:r>
              <a:rPr lang="es-ES_tradnl" b="1" dirty="0" smtClean="0">
                <a:sym typeface="Wingdings 3"/>
              </a:rPr>
              <a:t></a:t>
            </a:r>
            <a:r>
              <a:rPr lang="es-ES_tradnl" b="1" dirty="0" smtClean="0">
                <a:hlinkClick r:id="rId2" action="ppaction://hlinkpres?slideindex=1&amp;slidetitle="/>
              </a:rPr>
              <a:t>BIBLIA</a:t>
            </a:r>
            <a:r>
              <a:rPr lang="es-ES_tradnl" b="1" dirty="0" smtClean="0"/>
              <a:t> dice: «Pues nosotros no sabemos pedir como conviene; pero el Espíritu mismo intercede por nosotros con gemidos inefables» (</a:t>
            </a:r>
            <a:r>
              <a:rPr lang="es-ES_tradnl" b="1" dirty="0" err="1" smtClean="0"/>
              <a:t>Rom</a:t>
            </a:r>
            <a:r>
              <a:rPr lang="es-ES_tradnl" b="1" dirty="0" smtClean="0"/>
              <a:t> 8,26). [2670-2672]</a:t>
            </a:r>
          </a:p>
          <a:p>
            <a:pPr marL="421200" indent="0">
              <a:buNone/>
            </a:pPr>
            <a:r>
              <a:rPr lang="es-ES_tradnl" dirty="0" smtClean="0"/>
              <a:t>Orar a Dios sólo se puede hacer con Dios. Que nuestra oración llegue ante Dios no es únicamente un mérito nuestro. Los cristianos hemos recibido el Espíritu de Jesús, que anhelaba intensamente ser uno con el Padre: ser totalmente amor, escuchar plenamente al otro, entenderse mutuamente del todo, querer todo lo que quiere el otro. Este Espíritu Santo de Jesús está en nosotros, y habla dentro de nosotros cuando oramos. En el fondo, orar significa que desde lo hondo de mi corazón Dios habla a Dios. El Espíritu Santo ayuda a nuestro espíritu a orar. Por eso debemos repetir continuamente: «Ven, Espíritu Santo, ven y ayúdame a orar». </a:t>
            </a:r>
            <a:r>
              <a:rPr lang="es-ES_tradnl" dirty="0" smtClean="0">
                <a:sym typeface="Wingdings 3"/>
              </a:rPr>
              <a:t></a:t>
            </a:r>
            <a:r>
              <a:rPr lang="es-ES_tradnl" dirty="0" smtClean="0">
                <a:hlinkClick r:id="rId3" action="ppaction://hlinksldjump"/>
              </a:rPr>
              <a:t>120</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503</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Segundo: Las fuentes de la oración</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5040560"/>
          </a:xfrm>
          <a:solidFill>
            <a:srgbClr val="FFFF78"/>
          </a:solidFill>
        </p:spPr>
        <p:txBody>
          <a:bodyPr>
            <a:normAutofit fontScale="77500" lnSpcReduction="20000"/>
          </a:bodyPr>
          <a:lstStyle/>
          <a:p>
            <a:pPr marL="457200" indent="-457200">
              <a:buFont typeface="+mj-lt"/>
              <a:buAutoNum type="arabicPeriod" startAt="497"/>
            </a:pPr>
            <a:r>
              <a:rPr lang="es-ES_tradnl" i="1" dirty="0" smtClean="0"/>
              <a:t>¿Por qué nos ayuda dejarnos guiar por los santos en la oración?</a:t>
            </a:r>
          </a:p>
          <a:p>
            <a:pPr marL="421200" indent="0">
              <a:buNone/>
            </a:pPr>
            <a:r>
              <a:rPr lang="es-ES_tradnl" b="1" dirty="0" smtClean="0"/>
              <a:t>Los santos son personas inflamadas por el Espíritu Santo; mantienen vivo el fuego de Dios en la Iglesia. Ya en el tiempo de su vida terrena los santos fueron orantes fervientes y contagiosos. En su cercanía es fácil rezar. Aunque no debemos nunca adorar a los santos, podemos invocar a quienes están en el cielo para que intercedan por nosotros ante el trono de Dios. [2683-2684]</a:t>
            </a:r>
          </a:p>
          <a:p>
            <a:pPr marL="421200" indent="0">
              <a:buNone/>
            </a:pPr>
            <a:r>
              <a:rPr lang="es-ES_tradnl" dirty="0" smtClean="0"/>
              <a:t>Alrededor de los grandes santos se han formado escuelas particulares de devoción (</a:t>
            </a:r>
            <a:r>
              <a:rPr lang="es-ES_tradnl" dirty="0" smtClean="0">
                <a:sym typeface="Wingdings 3"/>
              </a:rPr>
              <a:t></a:t>
            </a:r>
            <a:r>
              <a:rPr lang="es-ES_tradnl" dirty="0" smtClean="0">
                <a:hlinkClick r:id="rId2" action="ppaction://hlinkpres?slideindex=1&amp;slidetitle="/>
              </a:rPr>
              <a:t>ESPIRITUALIDAD</a:t>
            </a:r>
            <a:r>
              <a:rPr lang="es-ES_tradnl" dirty="0" smtClean="0"/>
              <a:t>), que, como los colores de un espectro, señalan la luz pura de Dios. Todas parten de un elemento fundamental de la fe para conducir, cada una por una puerta diferente, al núcleo de la fe y de la entrega a Dios. Así, la espiritualidad franciscana parte de la pobreza de espíritu, la benedictina, de la alabanza a Dios, la ignaciana, de la decisión y la vocación. Una espiritualidad por la que uno se siente atraído según sus características personales es también una escuela de oración.</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504</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Segundo: Las fuentes de la oración</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5112568"/>
          </a:xfrm>
          <a:solidFill>
            <a:srgbClr val="FFFF78"/>
          </a:solidFill>
        </p:spPr>
        <p:txBody>
          <a:bodyPr>
            <a:normAutofit fontScale="85000" lnSpcReduction="10000"/>
          </a:bodyPr>
          <a:lstStyle/>
          <a:p>
            <a:pPr marL="457200" indent="-457200">
              <a:buFont typeface="+mj-lt"/>
              <a:buAutoNum type="arabicPeriod" startAt="498"/>
            </a:pPr>
            <a:r>
              <a:rPr lang="es-ES_tradnl" i="1" dirty="0" smtClean="0"/>
              <a:t>¿Se puede rezar en cualquier parte?</a:t>
            </a:r>
          </a:p>
          <a:p>
            <a:pPr marL="421200" indent="0">
              <a:buNone/>
            </a:pPr>
            <a:r>
              <a:rPr lang="es-ES_tradnl" b="1" dirty="0" smtClean="0"/>
              <a:t>Sí, se puede rezar en cualquier lugar. Sin embargo un católico siempre buscará los lugares en los que Dios «habita» de un modo especial. Éstos son sobre todo las iglesias católicas, donde Nuestro Señor está presente bajo las apariencias (especies) de pan en el sagrario o </a:t>
            </a:r>
            <a:r>
              <a:rPr lang="es-ES_tradnl" b="1" dirty="0" smtClean="0">
                <a:sym typeface="Wingdings 3"/>
              </a:rPr>
              <a:t></a:t>
            </a:r>
            <a:r>
              <a:rPr lang="es-ES_tradnl" b="1" dirty="0" smtClean="0">
                <a:hlinkClick r:id="rId2" action="ppaction://hlinkpres?slideindex=1&amp;slidetitle="/>
              </a:rPr>
              <a:t>TABERNÁCULO</a:t>
            </a:r>
            <a:r>
              <a:rPr lang="es-ES_tradnl" b="1" dirty="0" smtClean="0"/>
              <a:t>. [2691,2696]</a:t>
            </a:r>
          </a:p>
          <a:p>
            <a:pPr marL="421200" indent="0">
              <a:buNone/>
            </a:pPr>
            <a:r>
              <a:rPr lang="es-ES_tradnl" dirty="0" smtClean="0"/>
              <a:t>Es muy importante que oremos en cualquier parte: en el colegio, en el metro, en mitad de una fiesta, reunidos con los amigos. Todo el mundo debe estar penetrado de </a:t>
            </a:r>
            <a:r>
              <a:rPr lang="es-ES_tradnl" dirty="0" smtClean="0">
                <a:sym typeface="Wingdings 3"/>
              </a:rPr>
              <a:t></a:t>
            </a:r>
            <a:r>
              <a:rPr lang="es-ES_tradnl" b="1" dirty="0" smtClean="0">
                <a:hlinkClick r:id="rId2" action="ppaction://hlinkpres?slideindex=1&amp;slidetitle="/>
              </a:rPr>
              <a:t>BENDICIÓN</a:t>
            </a:r>
            <a:r>
              <a:rPr lang="es-ES_tradnl" dirty="0" smtClean="0"/>
              <a:t>. Pero es igualmente importante que acudamos a los lugares sagrados en los que Dios, en cierto modo, nos espera, para que descansemos junto a él, y seamos fortalecidos, </a:t>
            </a:r>
            <a:r>
              <a:rPr lang="es-ES_tradnl" dirty="0" err="1" smtClean="0"/>
              <a:t>plenificados</a:t>
            </a:r>
            <a:r>
              <a:rPr lang="es-ES_tradnl" dirty="0" smtClean="0"/>
              <a:t> y enviados por él. Un verdadero cristiano no hace sin más turismo cuando visita una iglesia. Permanece un momento en silencio, ora a Dios y renueva su amistad y su amor por él. </a:t>
            </a:r>
            <a:r>
              <a:rPr lang="es-ES_tradnl" dirty="0" smtClean="0">
                <a:sym typeface="Wingdings 3"/>
              </a:rPr>
              <a:t></a:t>
            </a:r>
            <a:r>
              <a:rPr lang="es-ES_tradnl" dirty="0" smtClean="0">
                <a:hlinkClick r:id="rId3" action="ppaction://hlinksldjump"/>
              </a:rPr>
              <a:t>218</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505</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Segundo: Las fuentes de la oración</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4968552"/>
          </a:xfrm>
          <a:solidFill>
            <a:srgbClr val="FFFF78"/>
          </a:solidFill>
        </p:spPr>
        <p:txBody>
          <a:bodyPr>
            <a:normAutofit fontScale="85000" lnSpcReduction="10000"/>
          </a:bodyPr>
          <a:lstStyle/>
          <a:p>
            <a:pPr marL="457200" indent="-457200">
              <a:buFont typeface="+mj-lt"/>
              <a:buAutoNum type="arabicPeriod" startAt="499"/>
            </a:pPr>
            <a:r>
              <a:rPr lang="es-ES_tradnl" i="1" dirty="0" smtClean="0"/>
              <a:t>¿Cuándo se debe rezar?</a:t>
            </a:r>
          </a:p>
          <a:p>
            <a:pPr marL="421200" indent="0">
              <a:buNone/>
            </a:pPr>
            <a:r>
              <a:rPr lang="es-ES_tradnl" b="1" dirty="0" smtClean="0"/>
              <a:t>Desde los primeros tiempos, los cristianos oran al menos por la mañana, en las comidas y por la tarde. Quien no reza con regularidad pronto ya no rezará nunca. [2697-2698,2720]</a:t>
            </a:r>
          </a:p>
          <a:p>
            <a:pPr marL="421200" indent="0">
              <a:buNone/>
            </a:pPr>
            <a:r>
              <a:rPr lang="es-ES_tradnl" dirty="0" smtClean="0"/>
              <a:t>Quien ama a una persona y a lo largo del día nunca le hace llegar una señal de su amor, no la ama de verdad. Lo mismo sucede con Dios. Quien le busca verdaderamente le mandará continuamente señales intermitentes de su deseo de cercanía y amistad. Al levantarse por la mañana dedicar el día a Dios, pedirle su bendición y suplicar su «compañía» en todos los encuentros y necesidades. Darle gracias, especialmente a la hora de las comidas. Al final del día ponerse en sus manos, pedirle perdón y la paz para uno mismo y para los demás. Así es un día maravilloso, lleno de señales de amor que son aceptadas por Dios. </a:t>
            </a:r>
            <a:r>
              <a:rPr lang="es-ES_tradnl" dirty="0" smtClean="0">
                <a:sym typeface="Wingdings 3"/>
              </a:rPr>
              <a:t></a:t>
            </a:r>
            <a:r>
              <a:rPr lang="es-ES_tradnl" dirty="0" smtClean="0">
                <a:hlinkClick r:id="rId2" action="ppaction://hlinksldjump"/>
              </a:rPr>
              <a:t>188</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506</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Tercero: El camino de la oración</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4824536"/>
          </a:xfrm>
          <a:solidFill>
            <a:srgbClr val="FFFF78"/>
          </a:solidFill>
        </p:spPr>
        <p:txBody>
          <a:bodyPr>
            <a:normAutofit/>
          </a:bodyPr>
          <a:lstStyle/>
          <a:p>
            <a:pPr marL="457200" indent="-457200">
              <a:buFont typeface="+mj-lt"/>
              <a:buAutoNum type="arabicPeriod" startAt="500"/>
            </a:pPr>
            <a:r>
              <a:rPr lang="es-ES_tradnl" i="1" dirty="0" smtClean="0"/>
              <a:t>¿Hay diferentes modos de orar?</a:t>
            </a:r>
          </a:p>
          <a:p>
            <a:pPr marL="421200" indent="0">
              <a:buNone/>
            </a:pPr>
            <a:r>
              <a:rPr lang="es-ES_tradnl" b="1" dirty="0" smtClean="0"/>
              <a:t>Sí, existen la oración vocal, la meditación y la oración de contemplación. Las tres formas de oración presuponen el recogimiento del corazón. [2699,2721]</a:t>
            </a:r>
          </a:p>
          <a:p>
            <a:pPr marL="421200" indent="0">
              <a:buNone/>
            </a:pP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507</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Tercero: El camino de la oración</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4968552"/>
          </a:xfrm>
          <a:solidFill>
            <a:srgbClr val="FFFF78"/>
          </a:solidFill>
        </p:spPr>
        <p:txBody>
          <a:bodyPr>
            <a:normAutofit fontScale="92500" lnSpcReduction="20000"/>
          </a:bodyPr>
          <a:lstStyle/>
          <a:p>
            <a:pPr marL="457200" indent="-457200">
              <a:buFont typeface="+mj-lt"/>
              <a:buAutoNum type="arabicPeriod" startAt="501"/>
            </a:pPr>
            <a:r>
              <a:rPr lang="es-ES_tradnl" i="1" dirty="0" smtClean="0"/>
              <a:t>¿ Qué es la oración vocal?</a:t>
            </a:r>
          </a:p>
          <a:p>
            <a:pPr marL="421200" indent="0">
              <a:buNone/>
            </a:pPr>
            <a:r>
              <a:rPr lang="es-ES_tradnl" b="1" dirty="0" smtClean="0"/>
              <a:t>Ante todo la oración es una elevación del corazón a Dios. Y, sin embargo, Jesús mismo ha enseñado la oración vocal. Con el Padrenuestro nos ha dejado la oración vocal más perfecta, es como su testamento sobre cómo debemos orar. [2700-2704,2722]</a:t>
            </a:r>
          </a:p>
          <a:p>
            <a:pPr marL="421200" indent="0">
              <a:buNone/>
            </a:pPr>
            <a:r>
              <a:rPr lang="es-ES_tradnl" dirty="0" smtClean="0"/>
              <a:t>En la oración no sólo debemos tener pensamientos piadosos. Debemos expresar lo que nos preocupa y ponerlo ante nuestro Dios como queja, ruego, alabanza o acción de gracias. A menudo son las grandes oraciones vocales -los salmos y los himnos de la Sagrada Escritura, el padrenuestro, el avemaría- las que nos indican los verdaderos contenidos de la oración y las que nos conducen a una oración interior libre. </a:t>
            </a:r>
            <a:r>
              <a:rPr lang="es-ES_tradnl" dirty="0" smtClean="0">
                <a:sym typeface="Wingdings 3"/>
              </a:rPr>
              <a:t></a:t>
            </a:r>
            <a:r>
              <a:rPr lang="es-ES_tradnl" dirty="0" smtClean="0">
                <a:hlinkClick r:id="rId2" action="ppaction://hlinksldjump"/>
              </a:rPr>
              <a:t>511</a:t>
            </a:r>
            <a:r>
              <a:rPr lang="es-ES_tradnl" dirty="0" smtClean="0"/>
              <a:t>-</a:t>
            </a:r>
            <a:r>
              <a:rPr lang="es-ES_tradnl" dirty="0" smtClean="0">
                <a:hlinkClick r:id="rId3" action="ppaction://hlinksldjump"/>
              </a:rPr>
              <a:t>527</a:t>
            </a:r>
            <a:endParaRPr lang="es-ES_tradnl" b="1" dirty="0" smtClean="0"/>
          </a:p>
          <a:p>
            <a:pPr marL="421200" indent="0">
              <a:buNone/>
            </a:pP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508</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Tercero: El camino de la oración</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4896544"/>
          </a:xfrm>
          <a:solidFill>
            <a:srgbClr val="FFFF78"/>
          </a:solidFill>
        </p:spPr>
        <p:txBody>
          <a:bodyPr>
            <a:normAutofit fontScale="92500"/>
          </a:bodyPr>
          <a:lstStyle/>
          <a:p>
            <a:pPr marL="457200" indent="-457200">
              <a:buFont typeface="+mj-lt"/>
              <a:buAutoNum type="arabicPeriod" startAt="502"/>
            </a:pPr>
            <a:r>
              <a:rPr lang="es-ES_tradnl" i="1" dirty="0" smtClean="0"/>
              <a:t>¿Cuál es la esencia de la meditación?</a:t>
            </a:r>
          </a:p>
          <a:p>
            <a:pPr marL="421200" indent="0">
              <a:buNone/>
            </a:pPr>
            <a:r>
              <a:rPr lang="es-ES_tradnl" b="1" dirty="0" smtClean="0"/>
              <a:t>La esencia de la meditación es una búsqueda orante, que parte de un texto sagrado o una imagen sagrada e indaga en ellos la voluntad, los signos y la presencia de Dios. [2705-2708]</a:t>
            </a:r>
          </a:p>
          <a:p>
            <a:pPr marL="421200" indent="0">
              <a:buNone/>
            </a:pPr>
            <a:r>
              <a:rPr lang="es-ES_tradnl" dirty="0" smtClean="0"/>
              <a:t>No se pueden «leer» las imágenes y los textos sagrados como se leen los asuntos de un periódico, que no nos afectan directamente. Hay que meditarlos, es decir, hay que elevar el corazón a Dios y decirle que ahora estoy totalmente abierto a como él quiera hablarme por medio de lo que he leído u observado. Además de la Sagrada Escritura hay muchos textos, que nos conducen a Dios, apropiados para la meditación. </a:t>
            </a:r>
            <a:r>
              <a:rPr lang="es-ES_tradnl" dirty="0" smtClean="0">
                <a:sym typeface="Wingdings 3"/>
              </a:rPr>
              <a:t></a:t>
            </a:r>
            <a:r>
              <a:rPr lang="es-ES_tradnl" dirty="0" smtClean="0">
                <a:hlinkClick r:id="rId2" action="ppaction://hlinksldjump"/>
              </a:rPr>
              <a:t>16</a:t>
            </a:r>
            <a:endParaRPr lang="es-ES_tradnl" b="1" dirty="0" smtClean="0"/>
          </a:p>
          <a:p>
            <a:pPr marL="421200" indent="0">
              <a:buNone/>
            </a:pP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509</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Tercero: El camino de la oración</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6021288"/>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0" indent="0" algn="ctr">
              <a:buNone/>
            </a:pPr>
            <a:r>
              <a:rPr lang="es-ES_tradnl" b="1" dirty="0" smtClean="0"/>
              <a:t>La Providencia de Dios</a:t>
            </a:r>
          </a:p>
          <a:p>
            <a:pPr marL="457200" indent="-457200">
              <a:buFont typeface="+mj-lt"/>
              <a:buAutoNum type="arabicPeriod" startAt="49"/>
            </a:pPr>
            <a:r>
              <a:rPr lang="es-ES_tradnl" i="1" dirty="0" smtClean="0"/>
              <a:t>¿Dirige Dios </a:t>
            </a:r>
            <a:r>
              <a:rPr lang="es-ES_tradnl" dirty="0" smtClean="0"/>
              <a:t>el </a:t>
            </a:r>
            <a:r>
              <a:rPr lang="es-ES_tradnl" i="1" dirty="0" smtClean="0"/>
              <a:t>mundo </a:t>
            </a:r>
            <a:r>
              <a:rPr lang="es-ES_tradnl" dirty="0" smtClean="0"/>
              <a:t>y </a:t>
            </a:r>
            <a:r>
              <a:rPr lang="es-ES_tradnl" i="1" dirty="0" smtClean="0"/>
              <a:t>también </a:t>
            </a:r>
            <a:r>
              <a:rPr lang="es-ES_tradnl" dirty="0" smtClean="0"/>
              <a:t>mi </a:t>
            </a:r>
            <a:r>
              <a:rPr lang="es-ES_tradnl" i="1" dirty="0" smtClean="0"/>
              <a:t>vida?</a:t>
            </a:r>
          </a:p>
          <a:p>
            <a:pPr marL="421200" indent="0">
              <a:buNone/>
            </a:pPr>
            <a:r>
              <a:rPr lang="es-ES_tradnl" b="1" dirty="0" smtClean="0"/>
              <a:t>Sí, pero de un modo misterioso; Dios conduce todo por caminos que sólo él conoce, hacia su consumación. En ningún momento deja de su mano aquello que ha creado. [302-305]</a:t>
            </a:r>
          </a:p>
          <a:p>
            <a:pPr marL="421200" indent="0">
              <a:buNone/>
            </a:pPr>
            <a:r>
              <a:rPr lang="es-ES_tradnl" dirty="0" smtClean="0"/>
              <a:t>Dios influye tanto en los grandes acontecimientos de la historia como en los pequeños acontecimientos de nuestra vida personal, sin que por ello quede recortada nuestra libertad y seamos únicamente ma­rionetas de sus planes eternos. En Dios «vivimos, nos movemos y existimos» (</a:t>
            </a:r>
            <a:r>
              <a:rPr lang="es-ES_tradnl" dirty="0" err="1" smtClean="0"/>
              <a:t>Hch</a:t>
            </a:r>
            <a:r>
              <a:rPr lang="es-ES_tradnl" dirty="0" smtClean="0"/>
              <a:t> 17 ,28). Dios está en todo lo que nos sale al encuentro en las vicisitudes de la vida, también en los acontecimientos dolorosos y en las casualidades aparentemente sin sentido. Dios también quiere escribir derecho por medio de los renglones torcidos de nuestra vida. Todo lo que nos quita y lo que nos regala, aquello en lo que nos fortalece yen lo que nos prueba: todo esto son designios y señales de su voluntad. </a:t>
            </a:r>
            <a:r>
              <a:rPr lang="es-ES_tradnl" dirty="0" smtClean="0">
                <a:sym typeface="Wingdings 3"/>
              </a:rPr>
              <a:t></a:t>
            </a:r>
            <a:r>
              <a:rPr lang="es-ES_tradnl" dirty="0" smtClean="0">
                <a:hlinkClick r:id="rId2" action="ppaction://hlinksldjump"/>
              </a:rPr>
              <a:t>43</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51</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4896544"/>
          </a:xfrm>
          <a:solidFill>
            <a:srgbClr val="FFFF78"/>
          </a:solidFill>
        </p:spPr>
        <p:txBody>
          <a:bodyPr>
            <a:normAutofit/>
          </a:bodyPr>
          <a:lstStyle/>
          <a:p>
            <a:pPr marL="457200" indent="-457200">
              <a:buFont typeface="+mj-lt"/>
              <a:buAutoNum type="arabicPeriod" startAt="503"/>
            </a:pPr>
            <a:r>
              <a:rPr lang="es-ES_tradnl" i="1" dirty="0" smtClean="0"/>
              <a:t>¿Qué es la oración de contemplación?</a:t>
            </a:r>
          </a:p>
          <a:p>
            <a:pPr marL="421200" indent="0">
              <a:buNone/>
            </a:pPr>
            <a:r>
              <a:rPr lang="es-ES_tradnl" b="1" dirty="0" smtClean="0"/>
              <a:t>La oración de contemplación es amor, silencio, escucha, estar ante Dios. [2709-2719,2724]</a:t>
            </a:r>
          </a:p>
          <a:p>
            <a:pPr marL="421200" indent="0">
              <a:buNone/>
            </a:pPr>
            <a:r>
              <a:rPr lang="es-ES_tradnl" dirty="0" smtClean="0"/>
              <a:t>Para la oración de contemplación hace falta tiempo, decisión y ante todo un corazón puro. Es la entrega pobre y humilde de una criatura, que, dejando caer todas las máscaras, cree en el amor y busca con el corazón a su Dios. La oración de </a:t>
            </a:r>
            <a:r>
              <a:rPr lang="es-ES_tradnl" dirty="0" smtClean="0">
                <a:sym typeface="Wingdings 3"/>
              </a:rPr>
              <a:t></a:t>
            </a:r>
            <a:r>
              <a:rPr lang="es-ES_tradnl" dirty="0" smtClean="0">
                <a:hlinkClick r:id="rId2" action="ppaction://hlinkpres?slideindex=1&amp;slidetitle="/>
              </a:rPr>
              <a:t>CONTEMPLACIÓN</a:t>
            </a:r>
            <a:r>
              <a:rPr lang="es-ES_tradnl" dirty="0" smtClean="0"/>
              <a:t> es denominada con frecuencia también oración interior y oración del corazón. </a:t>
            </a:r>
            <a:r>
              <a:rPr lang="es-ES_tradnl" dirty="0" smtClean="0">
                <a:sym typeface="Wingdings 3"/>
              </a:rPr>
              <a:t></a:t>
            </a:r>
            <a:r>
              <a:rPr lang="es-ES_tradnl" dirty="0" smtClean="0">
                <a:hlinkClick r:id="rId3" action="ppaction://hlinksldjump"/>
              </a:rPr>
              <a:t>463</a:t>
            </a:r>
            <a:endParaRPr lang="es-ES_tradnl" b="1" dirty="0" smtClean="0"/>
          </a:p>
          <a:p>
            <a:pPr marL="421200" indent="0">
              <a:buNone/>
            </a:pP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510</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Tercero: El camino de la oración</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4968552"/>
          </a:xfrm>
          <a:solidFill>
            <a:srgbClr val="FFFF78"/>
          </a:solidFill>
        </p:spPr>
        <p:txBody>
          <a:bodyPr>
            <a:normAutofit fontScale="85000" lnSpcReduction="10000"/>
          </a:bodyPr>
          <a:lstStyle/>
          <a:p>
            <a:pPr marL="457200" indent="-457200">
              <a:buFont typeface="+mj-lt"/>
              <a:buAutoNum type="arabicPeriod" startAt="504"/>
            </a:pPr>
            <a:r>
              <a:rPr lang="es-ES_tradnl" i="1" dirty="0" smtClean="0"/>
              <a:t>¿Qué puede alcanzar un cristiano por medio de la meditación?</a:t>
            </a:r>
          </a:p>
          <a:p>
            <a:pPr marL="421200" indent="0">
              <a:buNone/>
            </a:pPr>
            <a:r>
              <a:rPr lang="es-ES_tradnl" b="1" dirty="0" smtClean="0"/>
              <a:t>En la </a:t>
            </a:r>
            <a:r>
              <a:rPr lang="es-ES_tradnl" b="1" dirty="0" smtClean="0">
                <a:sym typeface="Wingdings 3"/>
              </a:rPr>
              <a:t></a:t>
            </a:r>
            <a:r>
              <a:rPr lang="es-ES_tradnl" b="1" dirty="0" smtClean="0">
                <a:sym typeface="Wingdings 3"/>
                <a:hlinkClick r:id="rId2" action="ppaction://hlinkpres?slideindex=1&amp;slidetitle="/>
              </a:rPr>
              <a:t>M</a:t>
            </a:r>
            <a:r>
              <a:rPr lang="es-ES_tradnl" b="1" dirty="0" smtClean="0">
                <a:hlinkClick r:id="rId2" action="ppaction://hlinkpres?slideindex=1&amp;slidetitle="/>
              </a:rPr>
              <a:t>EDITACIÓN</a:t>
            </a:r>
            <a:r>
              <a:rPr lang="es-ES_tradnl" b="1" dirty="0" smtClean="0"/>
              <a:t> un cristiano busca el silencio para experimentar la cercanía de Dios y encontrar la paz en su presencia. Espera la experiencia palpable de su presencia como un regalo inmerecido de su gracia; no la espera como producto de una determinada técnica de meditación.</a:t>
            </a:r>
          </a:p>
          <a:p>
            <a:pPr marL="421200" indent="0">
              <a:buNone/>
            </a:pPr>
            <a:r>
              <a:rPr lang="es-ES_tradnl" dirty="0" smtClean="0"/>
              <a:t>La meditación puede ser una ayuda importante para la fe y para el fortalecimiento y la maduración de la persona. Sin embargo, las técnicas de meditación que prometen la experiencia de Dios o incluso la unión espiritual con Dios son un fraude. A causa de estas falsas promesas, muchas personas creen que Dios las ha abandonado, porque no lo sienten. Pero Dios no se deja manejar por determinados métodos. Él se comunica con nosotros cuando y como él quiere.</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511</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Tercero: El camino de la oración</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5040560"/>
          </a:xfrm>
          <a:solidFill>
            <a:srgbClr val="FFFF78"/>
          </a:solidFill>
        </p:spPr>
        <p:txBody>
          <a:bodyPr>
            <a:normAutofit fontScale="85000" lnSpcReduction="20000"/>
          </a:bodyPr>
          <a:lstStyle/>
          <a:p>
            <a:pPr marL="457200" indent="-457200">
              <a:buFont typeface="+mj-lt"/>
              <a:buAutoNum type="arabicPeriod" startAt="505"/>
            </a:pPr>
            <a:r>
              <a:rPr lang="es-ES_tradnl" i="1" dirty="0" smtClean="0"/>
              <a:t>¿Por qué la oración es, en ocasiones, un combate?</a:t>
            </a:r>
          </a:p>
          <a:p>
            <a:pPr marL="421200" indent="0">
              <a:buNone/>
            </a:pPr>
            <a:r>
              <a:rPr lang="es-ES_tradnl" b="1" dirty="0" smtClean="0"/>
              <a:t>Los maestros espirituales de todos los tiempos han descrito el crecimiento en la fe y en el amor a Dios como un combate, en el que se lucha a vida o muerte. El campo de batalla es el interior de la persona. El arma del cristiano es la oración. Podemos dejarnos vencer por nosotros o por nuestro egoísmo, perdernos en nimiedades o ganar como premio a Dios. [2725-2752]</a:t>
            </a:r>
          </a:p>
          <a:p>
            <a:pPr marL="421200" indent="0">
              <a:buNone/>
            </a:pPr>
            <a:r>
              <a:rPr lang="es-ES_tradnl" dirty="0" smtClean="0"/>
              <a:t>Quien quiere orar tiene que dominar primero sus bajos instintos. Lo que hoy llamamos «no tener ganas», los Padres del desierto lo conocían como «acedía». La falta de ganas de Dios es un gran problema en la vida espiritual. Tampoco el espíritu de nuestro tiempo ve ningún sentido en la oración y la agenda llena no le deja ningún lugar. Asimismo toca luchar contra el tentador, que se atreve a todo para impedir que el hombre se entregue a Dios. Si Dios no quisiera que lo encontráramos en la oración, no lograríamos vencer en el combate.</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512</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Tercero: El camino de la oración</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5040560"/>
          </a:xfrm>
          <a:solidFill>
            <a:srgbClr val="FFFF78"/>
          </a:solidFill>
        </p:spPr>
        <p:txBody>
          <a:bodyPr>
            <a:normAutofit fontScale="85000" lnSpcReduction="10000"/>
          </a:bodyPr>
          <a:lstStyle/>
          <a:p>
            <a:pPr marL="457200" indent="-457200">
              <a:buFont typeface="+mj-lt"/>
              <a:buAutoNum type="arabicPeriod" startAt="506"/>
            </a:pPr>
            <a:r>
              <a:rPr lang="es-ES_tradnl" i="1" dirty="0" smtClean="0"/>
              <a:t>¿No es la oración una especie de monólogo?</a:t>
            </a:r>
          </a:p>
          <a:p>
            <a:pPr marL="421200" indent="0">
              <a:buNone/>
            </a:pPr>
            <a:r>
              <a:rPr lang="es-ES_tradnl" b="1" dirty="0" smtClean="0"/>
              <a:t>Precisamente lo característico de la oración es que se pasa del yo al tú, del ensimismamiento a la apertura radical. Quien ora realmente puede experimentar que Dios habla y que frecuentemente habla de forma diferente a lo que nosotros deseamos y esperamos.</a:t>
            </a:r>
          </a:p>
          <a:p>
            <a:pPr marL="421200" indent="0">
              <a:buNone/>
            </a:pPr>
            <a:r>
              <a:rPr lang="es-ES_tradnl" dirty="0" smtClean="0"/>
              <a:t>Los orantes experimentados dicen que con frecuencia se sale de la oración de forma diferente a como se ha entrado. A veces se cumplen las expectativas: uno está triste y es consolado; uno está desanimado y logra una nueva fuerza. Pero también puede suceder que uno quiera olvidar las dificultades y se encuentre en una inquietud aún mayor; que uno quiera que le dejen tranquilo y reciba una misión. Un verdadero encuentro con Dios, como sucede continuamente en la oración, puede alterar nuestras ideas, tanto de Dios como de la oración.</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513</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Tercero: El camino de la oración</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4968552"/>
          </a:xfrm>
          <a:solidFill>
            <a:srgbClr val="FFFF78"/>
          </a:solidFill>
        </p:spPr>
        <p:txBody>
          <a:bodyPr>
            <a:normAutofit fontScale="85000" lnSpcReduction="20000"/>
          </a:bodyPr>
          <a:lstStyle/>
          <a:p>
            <a:pPr marL="457200" indent="-457200">
              <a:buFont typeface="+mj-lt"/>
              <a:buAutoNum type="arabicPeriod" startAt="507"/>
            </a:pPr>
            <a:r>
              <a:rPr lang="es-ES_tradnl" i="1" dirty="0" smtClean="0"/>
              <a:t>¿Qué pasa cuando se experimenta que la oración no ayuda?</a:t>
            </a:r>
          </a:p>
          <a:p>
            <a:pPr marL="421200" indent="0">
              <a:buNone/>
            </a:pPr>
            <a:r>
              <a:rPr lang="es-ES_tradnl" b="1" dirty="0" smtClean="0"/>
              <a:t>La oración no busca el éxito superficial, sino la voluntad y la cercanía de Dios. Precisamente en el aparente silencio de Dios se esconde una invitación a dar un paso más hacia la entrega total, la fe sin límites, la esperanza infinita. Quien ora debe dejar a Dios la libertad plena de hablar cuando él quiera, de cumplir lo que él quiera y de donarse como él quiera. [2735-2737]</a:t>
            </a:r>
          </a:p>
          <a:p>
            <a:pPr marL="421200" indent="0">
              <a:buNone/>
            </a:pPr>
            <a:r>
              <a:rPr lang="es-ES_tradnl" dirty="0" smtClean="0"/>
              <a:t>A menudo decimos: he rezado y no ha servido de nada. A lo mejor no rezamos con suficiente intensidad. El santo cura de </a:t>
            </a:r>
            <a:r>
              <a:rPr lang="es-ES_tradnl" dirty="0" err="1" smtClean="0"/>
              <a:t>Ars</a:t>
            </a:r>
            <a:r>
              <a:rPr lang="es-ES_tradnl" dirty="0" smtClean="0"/>
              <a:t> le preguntó en una ocasión a un compañero que se quejaba de su fracaso: «Has orado, has suplicado; pero ¿has ayunado y velado también?». Y también podría suceder que le pidamos a Dios lo que no nos conviene. En una ocasión dijo santa Teresa de Jesús: «Sabe el Señor lo que puede sufrir cada uno, y a quien ve con fuerza no se detiene en cumplir con él su voluntad». </a:t>
            </a:r>
            <a:r>
              <a:rPr lang="es-ES_tradnl" dirty="0" smtClean="0">
                <a:sym typeface="Wingdings 3"/>
              </a:rPr>
              <a:t></a:t>
            </a:r>
            <a:r>
              <a:rPr lang="es-ES_tradnl" dirty="0" smtClean="0">
                <a:hlinkClick r:id="rId2" action="ppaction://hlinksldjump"/>
              </a:rPr>
              <a:t>40</a:t>
            </a:r>
            <a:r>
              <a:rPr lang="es-ES_tradnl" dirty="0" smtClean="0"/>
              <a:t>,</a:t>
            </a:r>
            <a:r>
              <a:rPr lang="es-ES_tradnl" dirty="0" smtClean="0">
                <a:hlinkClick r:id="rId3" action="ppaction://hlinksldjump"/>
              </a:rPr>
              <a:t>49</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514</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Tercero: El camino de la oración</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5112568"/>
          </a:xfrm>
          <a:solidFill>
            <a:srgbClr val="FFFF78"/>
          </a:solidFill>
        </p:spPr>
        <p:txBody>
          <a:bodyPr>
            <a:normAutofit fontScale="92500" lnSpcReduction="10000"/>
          </a:bodyPr>
          <a:lstStyle/>
          <a:p>
            <a:pPr marL="457200" indent="-457200">
              <a:buFont typeface="+mj-lt"/>
              <a:buAutoNum type="arabicPeriod" startAt="508"/>
            </a:pPr>
            <a:r>
              <a:rPr lang="es-ES_tradnl" i="1" dirty="0" smtClean="0"/>
              <a:t>¿Qué ocurre cuando no se siente nada en la oración o cuando incluso se experimenta una aversión a la oración?</a:t>
            </a:r>
          </a:p>
          <a:p>
            <a:pPr marL="421200" indent="0">
              <a:buNone/>
            </a:pPr>
            <a:r>
              <a:rPr lang="es-ES_tradnl" b="1" dirty="0" smtClean="0"/>
              <a:t>La distracción en la oración, el sentimiento de vacío interior y de sequedad e incluso la aversión a la oración son experiencias que tiene todo orante. Ser constante en la fidelidad es ya en sí oración. [2729-2733]</a:t>
            </a:r>
          </a:p>
          <a:p>
            <a:pPr marL="421200" indent="0">
              <a:buNone/>
            </a:pPr>
            <a:r>
              <a:rPr lang="es-ES_tradnl" dirty="0" smtClean="0"/>
              <a:t>Incluso santa Teresa del Niño Jesús estuvo mucho tiempo sin poder experimentar nada del amor de Dios. Poco antes de su muerte la visitó por la noche su hermana </a:t>
            </a:r>
            <a:r>
              <a:rPr lang="es-ES_tradnl" dirty="0" err="1" smtClean="0"/>
              <a:t>Céline</a:t>
            </a:r>
            <a:r>
              <a:rPr lang="es-ES_tradnl" dirty="0" smtClean="0"/>
              <a:t>. Vio que Teresa tenía las manos enlazadas. «¿Qué haces? Deberías intentar dormir», dijo </a:t>
            </a:r>
            <a:r>
              <a:rPr lang="es-ES_tradnl" dirty="0" err="1" smtClean="0"/>
              <a:t>Céline</a:t>
            </a:r>
            <a:r>
              <a:rPr lang="es-ES_tradnl" dirty="0" smtClean="0"/>
              <a:t>. «No puedo, sufro demasiado. Pero rezo», respondió Teresa. «¿Y qué le dices a Jesús?» «No le digo nada. Le amo».</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515</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Tercero: El camino de la oración</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5040560"/>
          </a:xfrm>
          <a:solidFill>
            <a:srgbClr val="FFFF78"/>
          </a:solidFill>
        </p:spPr>
        <p:txBody>
          <a:bodyPr>
            <a:normAutofit/>
          </a:bodyPr>
          <a:lstStyle/>
          <a:p>
            <a:pPr marL="457200" indent="-457200">
              <a:buFont typeface="+mj-lt"/>
              <a:buAutoNum type="arabicPeriod" startAt="509"/>
            </a:pPr>
            <a:r>
              <a:rPr lang="es-ES_tradnl" i="1" dirty="0" smtClean="0"/>
              <a:t>¿No es la oración una huida de la realidad?</a:t>
            </a:r>
          </a:p>
          <a:p>
            <a:pPr marL="421200" indent="0">
              <a:buNone/>
            </a:pPr>
            <a:r>
              <a:rPr lang="es-ES_tradnl" b="1" dirty="0" smtClean="0"/>
              <a:t>Quien ora no huye de la realidad: más bien abre los ojos para ver toda la realidad. Recibe del mismo Dios todopoderoso la fuerza para resistir la realidad.</a:t>
            </a:r>
          </a:p>
          <a:p>
            <a:pPr marL="421200" indent="0">
              <a:buNone/>
            </a:pPr>
            <a:r>
              <a:rPr lang="es-ES_tradnl" dirty="0" smtClean="0"/>
              <a:t>La oración es como una gasolinera donde se recibe gratis la energía para recorrer caminos lejanos y para los retos más extremos. La oración no saca de la realidad, sino que introduce plenamente en ella. Orar no es perder el tiempo, sino que duplica el tiempo que queda, lo llena de sentido desde dentro. </a:t>
            </a:r>
            <a:r>
              <a:rPr lang="es-ES_tradnl" dirty="0" smtClean="0">
                <a:sym typeface="Wingdings 3"/>
              </a:rPr>
              <a:t></a:t>
            </a:r>
            <a:r>
              <a:rPr lang="es-ES_tradnl" dirty="0" smtClean="0">
                <a:hlinkClick r:id="rId2" action="ppaction://hlinksldjump"/>
              </a:rPr>
              <a:t>356</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516</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Tercero: El camino de la oración</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5112568"/>
          </a:xfrm>
          <a:solidFill>
            <a:srgbClr val="FFFF78"/>
          </a:solidFill>
        </p:spPr>
        <p:txBody>
          <a:bodyPr>
            <a:normAutofit fontScale="92500" lnSpcReduction="20000"/>
          </a:bodyPr>
          <a:lstStyle/>
          <a:p>
            <a:pPr marL="457200" indent="-457200">
              <a:buFont typeface="+mj-lt"/>
              <a:buAutoNum type="arabicPeriod" startAt="510"/>
            </a:pPr>
            <a:r>
              <a:rPr lang="es-ES_tradnl" i="1" dirty="0" smtClean="0"/>
              <a:t>¿Es posible orar siempre?</a:t>
            </a:r>
          </a:p>
          <a:p>
            <a:pPr marL="421200" indent="0">
              <a:buNone/>
            </a:pPr>
            <a:r>
              <a:rPr lang="es-ES_tradnl" b="1" dirty="0" smtClean="0"/>
              <a:t>Orar es siempre posible. Orar es una necesidad vital. La oración y la vida son inseparables. [2742-2745,2757]</a:t>
            </a:r>
          </a:p>
          <a:p>
            <a:pPr marL="421200" indent="0">
              <a:buNone/>
            </a:pPr>
            <a:r>
              <a:rPr lang="es-ES_tradnl" dirty="0" smtClean="0"/>
              <a:t>No se puede despachar a Dios con un par de palabras por la mañana o por la tarde. Nuestra vida debe convertirse en oración, y nuestras oraciones deben hacerse vida. La historia de cada vida cristiana es también una historia de oración, un único y largo intento de unirse cada vez más íntimamente con Dios. Como en muchos cristianos está vivo el deseo de estar siempre junto a Dios en su corazón, recurren a la llamada «oración de Jesús», que es una costumbre antigua especialmente en las iglesias orientales. El orante intenta integrar una fórmula sencilla de oración -la más conocida es «Jesús, Hijo de Dios, ten misericordia de mí»- de tal modo en su jornada, que se convierte en una oración constante.</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517</a:t>
            </a:fld>
            <a:endParaRPr lang="es-ES"/>
          </a:p>
        </p:txBody>
      </p:sp>
      <p:sp>
        <p:nvSpPr>
          <p:cNvPr id="7" name="1 Título"/>
          <p:cNvSpPr>
            <a:spLocks noGrp="1"/>
          </p:cNvSpPr>
          <p:nvPr>
            <p:ph type="title"/>
          </p:nvPr>
        </p:nvSpPr>
        <p:spPr>
          <a:xfrm>
            <a:off x="467544" y="188640"/>
            <a:ext cx="7467600" cy="940966"/>
          </a:xfrm>
        </p:spPr>
        <p:txBody>
          <a:bodyPr>
            <a:normAutofit/>
          </a:bodyPr>
          <a:lstStyle/>
          <a:p>
            <a:r>
              <a:rPr lang="es-ES" sz="2600" dirty="0" smtClean="0"/>
              <a:t>Capítulo Tercero: El camino de la oración</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5112568"/>
          </a:xfrm>
          <a:solidFill>
            <a:srgbClr val="FFFF78"/>
          </a:solidFill>
        </p:spPr>
        <p:txBody>
          <a:bodyPr lIns="0" tIns="0" rIns="0" bIns="0">
            <a:normAutofit fontScale="70000" lnSpcReduction="20000"/>
          </a:bodyPr>
          <a:lstStyle/>
          <a:p>
            <a:pPr marL="457200" indent="-457200">
              <a:buFont typeface="+mj-lt"/>
              <a:buAutoNum type="arabicPeriod" startAt="511"/>
            </a:pPr>
            <a:r>
              <a:rPr lang="es-ES_tradnl" i="1" dirty="0" smtClean="0"/>
              <a:t>¿Qué dice el Padrenuestro?</a:t>
            </a:r>
          </a:p>
          <a:p>
            <a:pPr marL="421200" indent="0">
              <a:buNone/>
            </a:pPr>
            <a:r>
              <a:rPr lang="es-ES_tradnl" b="1" dirty="0" smtClean="0"/>
              <a:t>Padre nuestro que estás en el cielo, santificado sea tu Nombre; venga a nosotros tu reino; hágase tu voluntad en la tierra como en el cielo. Danos hoy nuestro pan de cada día; perdona nuestras ofensas, como también nosotros perdonamos a los que nos ofenden; no nos dejes caer en la tentación, y líbranos del mal. Tuyo es el reino, tuyo el poder y la gloria por siempre, Señor.</a:t>
            </a:r>
          </a:p>
          <a:p>
            <a:pPr marL="421200" indent="0">
              <a:buNone/>
            </a:pPr>
            <a:r>
              <a:rPr lang="es-ES_tradnl" dirty="0" smtClean="0"/>
              <a:t>En latín: </a:t>
            </a:r>
            <a:endParaRPr lang="es-ES" dirty="0" smtClean="0"/>
          </a:p>
          <a:p>
            <a:pPr marL="421200" indent="0">
              <a:buNone/>
            </a:pPr>
            <a:r>
              <a:rPr lang="es-ES_tradnl" b="1" dirty="0" err="1" smtClean="0"/>
              <a:t>Pater</a:t>
            </a:r>
            <a:r>
              <a:rPr lang="es-ES_tradnl" b="1" dirty="0" smtClean="0"/>
              <a:t> </a:t>
            </a:r>
            <a:r>
              <a:rPr lang="es-ES_tradnl" b="1" dirty="0" err="1" smtClean="0"/>
              <a:t>noster</a:t>
            </a:r>
            <a:r>
              <a:rPr lang="es-ES_tradnl" b="1" dirty="0" smtClean="0"/>
              <a:t>, </a:t>
            </a:r>
            <a:r>
              <a:rPr lang="es-ES_tradnl" b="1" dirty="0" err="1" smtClean="0"/>
              <a:t>qui</a:t>
            </a:r>
            <a:r>
              <a:rPr lang="es-ES_tradnl" b="1" dirty="0" smtClean="0"/>
              <a:t> es in </a:t>
            </a:r>
            <a:r>
              <a:rPr lang="es-ES_tradnl" b="1" dirty="0" err="1" smtClean="0"/>
              <a:t>caelis</a:t>
            </a:r>
            <a:r>
              <a:rPr lang="es-ES_tradnl" b="1" dirty="0" smtClean="0"/>
              <a:t>; </a:t>
            </a:r>
            <a:r>
              <a:rPr lang="es-ES_tradnl" b="1" dirty="0" err="1" smtClean="0"/>
              <a:t>sanctificetur</a:t>
            </a:r>
            <a:r>
              <a:rPr lang="es-ES_tradnl" b="1" dirty="0" smtClean="0"/>
              <a:t> </a:t>
            </a:r>
            <a:r>
              <a:rPr lang="es-ES_tradnl" b="1" dirty="0" err="1" smtClean="0"/>
              <a:t>nomen</a:t>
            </a:r>
            <a:r>
              <a:rPr lang="es-ES_tradnl" b="1" dirty="0" smtClean="0"/>
              <a:t> </a:t>
            </a:r>
            <a:r>
              <a:rPr lang="es-ES_tradnl" b="1" dirty="0" err="1" smtClean="0"/>
              <a:t>tuum</a:t>
            </a:r>
            <a:r>
              <a:rPr lang="es-ES_tradnl" b="1" dirty="0" smtClean="0"/>
              <a:t>; </a:t>
            </a:r>
            <a:r>
              <a:rPr lang="es-ES_tradnl" b="1" dirty="0" err="1" smtClean="0"/>
              <a:t>adveniat</a:t>
            </a:r>
            <a:r>
              <a:rPr lang="es-ES_tradnl" b="1" dirty="0" smtClean="0"/>
              <a:t> </a:t>
            </a:r>
            <a:r>
              <a:rPr lang="es-ES_tradnl" b="1" dirty="0" err="1" smtClean="0"/>
              <a:t>regnum</a:t>
            </a:r>
            <a:r>
              <a:rPr lang="es-ES_tradnl" b="1" dirty="0" smtClean="0"/>
              <a:t> </a:t>
            </a:r>
            <a:r>
              <a:rPr lang="es-ES_tradnl" b="1" dirty="0" err="1" smtClean="0"/>
              <a:t>tuum</a:t>
            </a:r>
            <a:r>
              <a:rPr lang="es-ES_tradnl" b="1" dirty="0" smtClean="0"/>
              <a:t>, fíat </a:t>
            </a:r>
            <a:r>
              <a:rPr lang="es-ES_tradnl" b="1" dirty="0" err="1" smtClean="0"/>
              <a:t>voluntas</a:t>
            </a:r>
            <a:r>
              <a:rPr lang="es-ES_tradnl" b="1" dirty="0" smtClean="0"/>
              <a:t> </a:t>
            </a:r>
            <a:r>
              <a:rPr lang="es-ES_tradnl" b="1" dirty="0" err="1" smtClean="0"/>
              <a:t>tua</a:t>
            </a:r>
            <a:r>
              <a:rPr lang="es-ES_tradnl" b="1" dirty="0" smtClean="0"/>
              <a:t>, </a:t>
            </a:r>
            <a:r>
              <a:rPr lang="es-ES_tradnl" b="1" dirty="0" err="1" smtClean="0"/>
              <a:t>sicut</a:t>
            </a:r>
            <a:r>
              <a:rPr lang="es-ES_tradnl" b="1" dirty="0" smtClean="0"/>
              <a:t> in </a:t>
            </a:r>
            <a:r>
              <a:rPr lang="es-ES_tradnl" b="1" dirty="0" err="1" smtClean="0"/>
              <a:t>caelo</a:t>
            </a:r>
            <a:r>
              <a:rPr lang="es-ES_tradnl" b="1" dirty="0" smtClean="0"/>
              <a:t> et in </a:t>
            </a:r>
            <a:r>
              <a:rPr lang="es-ES_tradnl" b="1" dirty="0" err="1" smtClean="0"/>
              <a:t>terra</a:t>
            </a:r>
            <a:r>
              <a:rPr lang="es-ES_tradnl" b="1" dirty="0" smtClean="0"/>
              <a:t>. </a:t>
            </a:r>
            <a:r>
              <a:rPr lang="es-ES_tradnl" b="1" dirty="0" err="1" smtClean="0"/>
              <a:t>Panem</a:t>
            </a:r>
            <a:r>
              <a:rPr lang="es-ES_tradnl" b="1" dirty="0" smtClean="0"/>
              <a:t> </a:t>
            </a:r>
            <a:r>
              <a:rPr lang="es-ES_tradnl" b="1" dirty="0" err="1" smtClean="0"/>
              <a:t>nostrum</a:t>
            </a:r>
            <a:r>
              <a:rPr lang="es-ES_tradnl" b="1" dirty="0" smtClean="0"/>
              <a:t> </a:t>
            </a:r>
            <a:r>
              <a:rPr lang="es-ES_tradnl" b="1" dirty="0" err="1" smtClean="0"/>
              <a:t>quotidianum</a:t>
            </a:r>
            <a:r>
              <a:rPr lang="es-ES_tradnl" b="1" dirty="0" smtClean="0"/>
              <a:t> da </a:t>
            </a:r>
            <a:r>
              <a:rPr lang="es-ES_tradnl" b="1" dirty="0" err="1" smtClean="0"/>
              <a:t>nobis</a:t>
            </a:r>
            <a:r>
              <a:rPr lang="es-ES_tradnl" b="1" dirty="0" smtClean="0"/>
              <a:t> </a:t>
            </a:r>
            <a:r>
              <a:rPr lang="es-ES_tradnl" b="1" dirty="0" err="1" smtClean="0"/>
              <a:t>hodie</a:t>
            </a:r>
            <a:r>
              <a:rPr lang="es-ES_tradnl" b="1" dirty="0" smtClean="0"/>
              <a:t>; et </a:t>
            </a:r>
            <a:r>
              <a:rPr lang="es-ES_tradnl" b="1" dirty="0" err="1" smtClean="0"/>
              <a:t>dimitte</a:t>
            </a:r>
            <a:r>
              <a:rPr lang="es-ES_tradnl" b="1" dirty="0" smtClean="0"/>
              <a:t> </a:t>
            </a:r>
            <a:r>
              <a:rPr lang="es-ES_tradnl" b="1" dirty="0" err="1" smtClean="0"/>
              <a:t>nobis</a:t>
            </a:r>
            <a:r>
              <a:rPr lang="es-ES_tradnl" b="1" dirty="0" smtClean="0"/>
              <a:t> debita </a:t>
            </a:r>
            <a:r>
              <a:rPr lang="es-ES_tradnl" b="1" dirty="0" err="1" smtClean="0"/>
              <a:t>nostra</a:t>
            </a:r>
            <a:r>
              <a:rPr lang="es-ES_tradnl" b="1" dirty="0" smtClean="0"/>
              <a:t>, </a:t>
            </a:r>
            <a:r>
              <a:rPr lang="es-ES_tradnl" b="1" dirty="0" err="1" smtClean="0"/>
              <a:t>sicut</a:t>
            </a:r>
            <a:r>
              <a:rPr lang="es-ES_tradnl" b="1" dirty="0" smtClean="0"/>
              <a:t> et nos </a:t>
            </a:r>
            <a:r>
              <a:rPr lang="es-ES_tradnl" b="1" dirty="0" err="1" smtClean="0"/>
              <a:t>dimittimus</a:t>
            </a:r>
            <a:r>
              <a:rPr lang="es-ES_tradnl" b="1" dirty="0" smtClean="0"/>
              <a:t> </a:t>
            </a:r>
            <a:r>
              <a:rPr lang="es-ES_tradnl" b="1" dirty="0" err="1" smtClean="0"/>
              <a:t>debitoribus</a:t>
            </a:r>
            <a:r>
              <a:rPr lang="es-ES_tradnl" b="1" dirty="0" smtClean="0"/>
              <a:t> </a:t>
            </a:r>
            <a:r>
              <a:rPr lang="es-ES_tradnl" b="1" dirty="0" err="1" smtClean="0"/>
              <a:t>nostris</a:t>
            </a:r>
            <a:r>
              <a:rPr lang="es-ES_tradnl" b="1" dirty="0" smtClean="0"/>
              <a:t>; et </a:t>
            </a:r>
            <a:r>
              <a:rPr lang="es-ES_tradnl" b="1" dirty="0" err="1" smtClean="0"/>
              <a:t>ne</a:t>
            </a:r>
            <a:r>
              <a:rPr lang="es-ES_tradnl" b="1" dirty="0" smtClean="0"/>
              <a:t> nos </a:t>
            </a:r>
            <a:r>
              <a:rPr lang="es-ES_tradnl" b="1" dirty="0" err="1" smtClean="0"/>
              <a:t>inducas</a:t>
            </a:r>
            <a:r>
              <a:rPr lang="es-ES_tradnl" b="1" dirty="0" smtClean="0"/>
              <a:t> in </a:t>
            </a:r>
            <a:r>
              <a:rPr lang="es-ES_tradnl" b="1" dirty="0" err="1" smtClean="0"/>
              <a:t>tentationem</a:t>
            </a:r>
            <a:r>
              <a:rPr lang="es-ES_tradnl" b="1" dirty="0" smtClean="0"/>
              <a:t>; sed libera nos a malo. </a:t>
            </a:r>
            <a:r>
              <a:rPr lang="es-ES_tradnl" b="1" dirty="0" err="1" smtClean="0"/>
              <a:t>Quia</a:t>
            </a:r>
            <a:r>
              <a:rPr lang="es-ES_tradnl" b="1" dirty="0" smtClean="0"/>
              <a:t> </a:t>
            </a:r>
            <a:r>
              <a:rPr lang="es-ES_tradnl" b="1" dirty="0" err="1" smtClean="0"/>
              <a:t>tuum</a:t>
            </a:r>
            <a:r>
              <a:rPr lang="es-ES_tradnl" b="1" dirty="0" smtClean="0"/>
              <a:t> </a:t>
            </a:r>
            <a:r>
              <a:rPr lang="es-ES_tradnl" b="1" dirty="0" err="1" smtClean="0"/>
              <a:t>est</a:t>
            </a:r>
            <a:r>
              <a:rPr lang="es-ES_tradnl" b="1" dirty="0" smtClean="0"/>
              <a:t> </a:t>
            </a:r>
            <a:r>
              <a:rPr lang="es-ES_tradnl" b="1" dirty="0" err="1" smtClean="0"/>
              <a:t>regnum</a:t>
            </a:r>
            <a:r>
              <a:rPr lang="es-ES_tradnl" b="1" dirty="0" smtClean="0"/>
              <a:t>, et </a:t>
            </a:r>
            <a:r>
              <a:rPr lang="es-ES_tradnl" b="1" dirty="0" err="1" smtClean="0"/>
              <a:t>potestas</a:t>
            </a:r>
            <a:r>
              <a:rPr lang="es-ES_tradnl" b="1" dirty="0" smtClean="0"/>
              <a:t>, et gloria in saecula. Amen.</a:t>
            </a:r>
          </a:p>
          <a:p>
            <a:pPr marL="421200" indent="0">
              <a:buNone/>
            </a:pPr>
            <a:r>
              <a:rPr lang="es-ES_tradnl" dirty="0" smtClean="0"/>
              <a:t>El Padrenuestro es la única oración que Jesús mismo enseñó a sus discípulos (Mt 6,9-13; </a:t>
            </a:r>
            <a:r>
              <a:rPr lang="es-ES_tradnl" dirty="0" err="1" smtClean="0"/>
              <a:t>Lc</a:t>
            </a:r>
            <a:r>
              <a:rPr lang="es-ES_tradnl" dirty="0" smtClean="0"/>
              <a:t> 11,2-4). Por eso el Padrenuestro se llama también «la oración del Señor». Cristianos de todas las confesiones la rezan a diario, tanto en las celebraciones litúrgicas como en privado. El añadido «Tuyo es el reino ... » se menciona ya en las Constituciones apostólicas (</a:t>
            </a:r>
            <a:r>
              <a:rPr lang="es-ES_tradnl" dirty="0" err="1" smtClean="0"/>
              <a:t>Didaché</a:t>
            </a:r>
            <a:r>
              <a:rPr lang="es-ES_tradnl" dirty="0" smtClean="0"/>
              <a:t>, que data de alrededor del año 150 d.C.) y se puede añadir al Padrenuestro.</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518</a:t>
            </a:fld>
            <a:endParaRPr lang="es-ES"/>
          </a:p>
        </p:txBody>
      </p:sp>
      <p:sp>
        <p:nvSpPr>
          <p:cNvPr id="7" name="1 Título"/>
          <p:cNvSpPr>
            <a:spLocks noGrp="1"/>
          </p:cNvSpPr>
          <p:nvPr>
            <p:ph type="title"/>
          </p:nvPr>
        </p:nvSpPr>
        <p:spPr>
          <a:xfrm>
            <a:off x="467544" y="188640"/>
            <a:ext cx="7467600" cy="940966"/>
          </a:xfrm>
        </p:spPr>
        <p:txBody>
          <a:bodyPr>
            <a:normAutofit fontScale="90000"/>
          </a:bodyPr>
          <a:lstStyle/>
          <a:p>
            <a:r>
              <a:rPr lang="es-ES" sz="2600" dirty="0" smtClean="0"/>
              <a:t>Segunda sección: </a:t>
            </a:r>
            <a:r>
              <a:rPr lang="es-ES_tradnl" sz="2800" dirty="0" smtClean="0"/>
              <a:t>La oración del Señor. El</a:t>
            </a:r>
            <a:r>
              <a:rPr lang="es-ES_tradnl" sz="2800" dirty="0" smtClean="0">
                <a:latin typeface="Times New Roman"/>
                <a:cs typeface="Times New Roman"/>
              </a:rPr>
              <a:t> </a:t>
            </a:r>
            <a:r>
              <a:rPr lang="es-ES_tradnl" sz="2800" dirty="0" smtClean="0"/>
              <a:t>Padrenuestro</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4824536"/>
          </a:xfrm>
          <a:solidFill>
            <a:srgbClr val="FFFF78"/>
          </a:solidFill>
        </p:spPr>
        <p:txBody>
          <a:bodyPr>
            <a:normAutofit/>
          </a:bodyPr>
          <a:lstStyle/>
          <a:p>
            <a:pPr marL="457200" indent="-457200">
              <a:buFont typeface="+mj-lt"/>
              <a:buAutoNum type="arabicPeriod" startAt="512"/>
            </a:pPr>
            <a:r>
              <a:rPr lang="es-ES_tradnl" i="1" dirty="0" smtClean="0"/>
              <a:t>¿Cómo surgió el Padrenuestro?</a:t>
            </a:r>
          </a:p>
          <a:p>
            <a:pPr marL="421200" indent="0">
              <a:buNone/>
            </a:pPr>
            <a:r>
              <a:rPr lang="es-ES_tradnl" b="1" dirty="0" smtClean="0"/>
              <a:t>El Padrenuestro surgió por la petición de un discípulo de Jesús, que veía orar a su Maestro y quería aprender del mismo Jesús cómo se ora bien. </a:t>
            </a:r>
            <a:r>
              <a:rPr lang="es-ES_tradnl" b="1" dirty="0" smtClean="0">
                <a:sym typeface="Wingdings 3"/>
              </a:rPr>
              <a:t></a:t>
            </a:r>
            <a:r>
              <a:rPr lang="es-ES_tradnl" b="1" dirty="0" smtClean="0">
                <a:hlinkClick r:id="rId2" action="ppaction://hlinksldjump"/>
              </a:rPr>
              <a:t>477</a:t>
            </a:r>
            <a:endParaRPr lang="es-ES_tradnl" b="1" dirty="0" smtClean="0"/>
          </a:p>
          <a:p>
            <a:pPr marL="421200" indent="0">
              <a:buNone/>
            </a:pP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519</a:t>
            </a:fld>
            <a:endParaRPr lang="es-ES"/>
          </a:p>
        </p:txBody>
      </p:sp>
      <p:sp>
        <p:nvSpPr>
          <p:cNvPr id="7" name="1 Título"/>
          <p:cNvSpPr>
            <a:spLocks noGrp="1"/>
          </p:cNvSpPr>
          <p:nvPr>
            <p:ph type="title"/>
          </p:nvPr>
        </p:nvSpPr>
        <p:spPr>
          <a:xfrm>
            <a:off x="467544" y="188640"/>
            <a:ext cx="7467600" cy="940966"/>
          </a:xfrm>
        </p:spPr>
        <p:txBody>
          <a:bodyPr>
            <a:normAutofit fontScale="90000"/>
          </a:bodyPr>
          <a:lstStyle/>
          <a:p>
            <a:r>
              <a:rPr lang="es-ES" sz="2600" dirty="0" smtClean="0"/>
              <a:t>Segunda sección: </a:t>
            </a:r>
            <a:r>
              <a:rPr lang="es-ES_tradnl" sz="2800" dirty="0" smtClean="0"/>
              <a:t>La oración del Señor. El Padrenuestro</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72608"/>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0" indent="0" algn="ctr">
              <a:buNone/>
            </a:pPr>
            <a:r>
              <a:rPr lang="es-ES_tradnl" b="1" dirty="0" smtClean="0"/>
              <a:t>La Providencia de Dios</a:t>
            </a:r>
          </a:p>
          <a:p>
            <a:pPr marL="457200" indent="-457200">
              <a:buFont typeface="+mj-lt"/>
              <a:buAutoNum type="arabicPeriod" startAt="50"/>
            </a:pPr>
            <a:r>
              <a:rPr lang="es-ES_tradnl" i="1" dirty="0" smtClean="0"/>
              <a:t>¿Qué papel juega </a:t>
            </a:r>
            <a:r>
              <a:rPr lang="es-ES_tradnl" dirty="0" smtClean="0"/>
              <a:t>el </a:t>
            </a:r>
            <a:r>
              <a:rPr lang="es-ES_tradnl" i="1" dirty="0" smtClean="0"/>
              <a:t>hombre en la providencia divina?</a:t>
            </a:r>
          </a:p>
          <a:p>
            <a:pPr marL="421200" indent="0">
              <a:buNone/>
            </a:pPr>
            <a:r>
              <a:rPr lang="es-ES_tradnl" b="1" dirty="0" smtClean="0"/>
              <a:t>La consumación de la Creación a través de la providencia divina no sucede sin nuestra intervención. Dios nos invita a colaborar en la perfección de la Creación. [307-308]</a:t>
            </a:r>
          </a:p>
          <a:p>
            <a:pPr marL="421200" indent="0">
              <a:buNone/>
            </a:pPr>
            <a:r>
              <a:rPr lang="es-ES_tradnl" dirty="0" smtClean="0"/>
              <a:t>El hombre puede rechazar la voluntad de Dios. Pero es mejor convertirse en un instrumento del amor divino. La Madre Teresa se esforzó toda su vida por pensar así: «Soy únicamente un pequeño lápiz en la mano de nuestro Señor. Él puede cortar o afilar el lápiz. Él puede escribir o dibujar lo que quiera y donde quiera. Si lo escrito o un dibujo es bueno, no valoramos el lápiz o el material empleado, sino a aquel que lo ha empleado». Si Dios actúa también con nosotros y a través nuestro, no debemos confundir nunca nuestros propios pensamientos, planes y actos con la acción de Dios. Dios no necesita nuestro trabajo como si a Dios le faltara algo sin él.</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52</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4824536"/>
          </a:xfrm>
          <a:solidFill>
            <a:srgbClr val="FFFF78"/>
          </a:solidFill>
        </p:spPr>
        <p:txBody>
          <a:bodyPr>
            <a:normAutofit/>
          </a:bodyPr>
          <a:lstStyle/>
          <a:p>
            <a:pPr marL="457200" indent="-457200">
              <a:buFont typeface="+mj-lt"/>
              <a:buAutoNum type="arabicPeriod" startAt="513"/>
            </a:pPr>
            <a:r>
              <a:rPr lang="es-ES_tradnl" i="1" dirty="0" smtClean="0"/>
              <a:t>¿Qué estructura tiene el Padrenuestro?</a:t>
            </a:r>
          </a:p>
          <a:p>
            <a:pPr marL="421200" indent="0">
              <a:buNone/>
            </a:pPr>
            <a:r>
              <a:rPr lang="es-ES_tradnl" b="1" dirty="0" smtClean="0"/>
              <a:t>El Padrenuestro consiste en siete peticiones al Padre misericordioso del cielo. Las tres primeras peticiones se refieren a Dios y a cómo debemos servirle. Las últimas cuatro peticiones llevan nuestras necesidades humanas fundamentales ante nuestro Padre del cielo. [2803-2806,2857]</a:t>
            </a:r>
          </a:p>
          <a:p>
            <a:pPr marL="421200" indent="0">
              <a:buNone/>
            </a:pP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520</a:t>
            </a:fld>
            <a:endParaRPr lang="es-ES"/>
          </a:p>
        </p:txBody>
      </p:sp>
      <p:sp>
        <p:nvSpPr>
          <p:cNvPr id="7" name="1 Título"/>
          <p:cNvSpPr>
            <a:spLocks noGrp="1"/>
          </p:cNvSpPr>
          <p:nvPr>
            <p:ph type="title"/>
          </p:nvPr>
        </p:nvSpPr>
        <p:spPr>
          <a:xfrm>
            <a:off x="467544" y="188640"/>
            <a:ext cx="7467600" cy="940966"/>
          </a:xfrm>
        </p:spPr>
        <p:txBody>
          <a:bodyPr>
            <a:normAutofit fontScale="90000"/>
          </a:bodyPr>
          <a:lstStyle/>
          <a:p>
            <a:r>
              <a:rPr lang="es-ES" sz="2600" dirty="0" smtClean="0"/>
              <a:t>Segunda sección: </a:t>
            </a:r>
            <a:r>
              <a:rPr lang="es-ES_tradnl" sz="2800" dirty="0" smtClean="0"/>
              <a:t>La oración del Señor. El Padrenuestro</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5040560"/>
          </a:xfrm>
          <a:solidFill>
            <a:srgbClr val="FFFF78"/>
          </a:solidFill>
        </p:spPr>
        <p:txBody>
          <a:bodyPr>
            <a:normAutofit fontScale="92500" lnSpcReduction="10000"/>
          </a:bodyPr>
          <a:lstStyle/>
          <a:p>
            <a:pPr marL="457200" indent="-457200">
              <a:buFont typeface="+mj-lt"/>
              <a:buAutoNum type="arabicPeriod" startAt="514"/>
            </a:pPr>
            <a:r>
              <a:rPr lang="es-ES_tradnl" i="1" dirty="0" smtClean="0"/>
              <a:t>¿Qué posición ocupa el Padrenuestro entre las demás oraciones?</a:t>
            </a:r>
          </a:p>
          <a:p>
            <a:pPr marL="421200" indent="0">
              <a:buNone/>
            </a:pPr>
            <a:r>
              <a:rPr lang="es-ES_tradnl" b="1" dirty="0" smtClean="0"/>
              <a:t>El Padrenuestro es «la más perfecta de todas las oraciones» (santo Tomás de Aquino) y «el resumen de todo el Evangelio» (Tertuliano). [2761-2772, 2774,2776]</a:t>
            </a:r>
          </a:p>
          <a:p>
            <a:pPr marL="421200" indent="0">
              <a:buNone/>
            </a:pPr>
            <a:r>
              <a:rPr lang="es-ES_tradnl" dirty="0" smtClean="0"/>
              <a:t>El Padrenuestro es más que una oración, es un camino que conduce directamente al corazón de nuestro Padre. Los primeros cristianos pronunciaban esta oración fundamental de la Iglesia, que es entregada a cada cristiano en el Bautismo, tres veces al día. Y, entre nosotros, no debe pasar ningún día en el que no intentemos pronunciar con la boca la oración del Señor, recogerla en el corazón y hacerla verdad en nuestra vida.</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521</a:t>
            </a:fld>
            <a:endParaRPr lang="es-ES"/>
          </a:p>
        </p:txBody>
      </p:sp>
      <p:sp>
        <p:nvSpPr>
          <p:cNvPr id="7" name="1 Título"/>
          <p:cNvSpPr>
            <a:spLocks noGrp="1"/>
          </p:cNvSpPr>
          <p:nvPr>
            <p:ph type="title"/>
          </p:nvPr>
        </p:nvSpPr>
        <p:spPr>
          <a:xfrm>
            <a:off x="467544" y="188640"/>
            <a:ext cx="7467600" cy="940966"/>
          </a:xfrm>
        </p:spPr>
        <p:txBody>
          <a:bodyPr>
            <a:normAutofit fontScale="90000"/>
          </a:bodyPr>
          <a:lstStyle/>
          <a:p>
            <a:r>
              <a:rPr lang="es-ES" sz="2600" dirty="0" smtClean="0"/>
              <a:t>Segunda sección: </a:t>
            </a:r>
            <a:r>
              <a:rPr lang="es-ES_tradnl" sz="2800" dirty="0" smtClean="0"/>
              <a:t>La oración del Señor. El Padrenuestro</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5040560"/>
          </a:xfrm>
          <a:solidFill>
            <a:srgbClr val="FFFF78"/>
          </a:solidFill>
        </p:spPr>
        <p:txBody>
          <a:bodyPr>
            <a:normAutofit/>
          </a:bodyPr>
          <a:lstStyle/>
          <a:p>
            <a:pPr marL="457200" indent="-457200">
              <a:buFont typeface="+mj-lt"/>
              <a:buAutoNum type="arabicPeriod" startAt="515"/>
            </a:pPr>
            <a:r>
              <a:rPr lang="es-ES_tradnl" i="1" dirty="0" smtClean="0"/>
              <a:t>¿De dónde sacamos la confianza de llamar Padre a Dios?</a:t>
            </a:r>
          </a:p>
          <a:p>
            <a:pPr marL="421200" indent="0">
              <a:buNone/>
            </a:pPr>
            <a:r>
              <a:rPr lang="es-ES_tradnl" b="1" dirty="0" smtClean="0"/>
              <a:t>Tenemos la osadía de llamar a Dios Padre porque Jesús nos ha llamado a su lado y nos ha hecho hijos de Dios. En comunión con él, que «está en el seno del Padre» (</a:t>
            </a:r>
            <a:r>
              <a:rPr lang="es-ES_tradnl" b="1" dirty="0" err="1" smtClean="0"/>
              <a:t>Jn</a:t>
            </a:r>
            <a:r>
              <a:rPr lang="es-ES_tradnl" b="1" dirty="0" smtClean="0"/>
              <a:t> 1,18), nos atrevemos a decirle a Dios «¡Abba, Padre!». [2777-2778, 2797-2800] </a:t>
            </a:r>
            <a:r>
              <a:rPr lang="es-ES_tradnl" b="1" dirty="0" smtClean="0">
                <a:sym typeface="Wingdings 3"/>
              </a:rPr>
              <a:t></a:t>
            </a:r>
            <a:r>
              <a:rPr lang="es-ES_tradnl" b="1" dirty="0" smtClean="0">
                <a:hlinkClick r:id="rId2" action="ppaction://hlinksldjump"/>
              </a:rPr>
              <a:t>37</a:t>
            </a:r>
            <a:endParaRPr lang="es-ES_tradnl" b="1" dirty="0" smtClean="0"/>
          </a:p>
          <a:p>
            <a:pPr marL="421200" indent="0">
              <a:buNone/>
            </a:pP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522</a:t>
            </a:fld>
            <a:endParaRPr lang="es-ES"/>
          </a:p>
        </p:txBody>
      </p:sp>
      <p:sp>
        <p:nvSpPr>
          <p:cNvPr id="7" name="1 Título"/>
          <p:cNvSpPr>
            <a:spLocks noGrp="1"/>
          </p:cNvSpPr>
          <p:nvPr>
            <p:ph type="title"/>
          </p:nvPr>
        </p:nvSpPr>
        <p:spPr>
          <a:xfrm>
            <a:off x="467544" y="188640"/>
            <a:ext cx="7467600" cy="940966"/>
          </a:xfrm>
        </p:spPr>
        <p:txBody>
          <a:bodyPr>
            <a:normAutofit fontScale="90000"/>
          </a:bodyPr>
          <a:lstStyle/>
          <a:p>
            <a:r>
              <a:rPr lang="es-ES" sz="2600" dirty="0" smtClean="0"/>
              <a:t>Segunda sección: </a:t>
            </a:r>
            <a:r>
              <a:rPr lang="es-ES_tradnl" sz="2800" dirty="0" smtClean="0"/>
              <a:t>La oración del Señor. El Padrenuestro</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5040560"/>
          </a:xfrm>
          <a:solidFill>
            <a:srgbClr val="FFFF78"/>
          </a:solidFill>
        </p:spPr>
        <p:txBody>
          <a:bodyPr>
            <a:normAutofit fontScale="85000" lnSpcReduction="10000"/>
          </a:bodyPr>
          <a:lstStyle/>
          <a:p>
            <a:pPr marL="457200" indent="-457200">
              <a:buFont typeface="+mj-lt"/>
              <a:buAutoNum type="arabicPeriod" startAt="516"/>
            </a:pPr>
            <a:r>
              <a:rPr lang="es-ES_tradnl" i="1" dirty="0" smtClean="0"/>
              <a:t>¿Cómo pueden los hombres llamar «Padre» a Dios, si han sido atormentados o abandonados por su padre o por sus padres?</a:t>
            </a:r>
          </a:p>
          <a:p>
            <a:pPr marL="421200" indent="0">
              <a:buNone/>
            </a:pPr>
            <a:r>
              <a:rPr lang="es-ES_tradnl" b="1" dirty="0" smtClean="0"/>
              <a:t>Los padres y las madres alteran a veces la imagen de un Dios paternal y bondadoso. Pero nuestro Padre del cielo no es idéntico a nuestras experiencias humanas de paternidad y maternidad. Debemos purificar nuestra imagen de Dios de todas nuestras ideas personales, para poder encontrarnos con él con una confianza plena. [2779]</a:t>
            </a:r>
          </a:p>
          <a:p>
            <a:pPr marL="421200" indent="0">
              <a:buNone/>
            </a:pPr>
            <a:r>
              <a:rPr lang="es-ES_tradnl" dirty="0" smtClean="0"/>
              <a:t>Incluso personas que han sido violadas por su propio padre pueden aprender a rezar el Padrenuestro. Con frecuencia es tarea de toda su vida dejarse abandonar a un amor que le fue negado de una forma cruel por los hombres, pero que sin embargo existe de una manera maravillosa, más allá de toda comprensión humana.</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523</a:t>
            </a:fld>
            <a:endParaRPr lang="es-ES"/>
          </a:p>
        </p:txBody>
      </p:sp>
      <p:sp>
        <p:nvSpPr>
          <p:cNvPr id="7" name="1 Título"/>
          <p:cNvSpPr>
            <a:spLocks noGrp="1"/>
          </p:cNvSpPr>
          <p:nvPr>
            <p:ph type="title"/>
          </p:nvPr>
        </p:nvSpPr>
        <p:spPr>
          <a:xfrm>
            <a:off x="467544" y="188640"/>
            <a:ext cx="7467600" cy="940966"/>
          </a:xfrm>
        </p:spPr>
        <p:txBody>
          <a:bodyPr>
            <a:normAutofit fontScale="90000"/>
          </a:bodyPr>
          <a:lstStyle/>
          <a:p>
            <a:r>
              <a:rPr lang="es-ES" sz="2600" dirty="0" smtClean="0"/>
              <a:t>Segunda sección: </a:t>
            </a:r>
            <a:r>
              <a:rPr lang="es-ES_tradnl" sz="2800" dirty="0" smtClean="0"/>
              <a:t>La oración del Señor. El Padrenuestro</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5040560"/>
          </a:xfrm>
          <a:solidFill>
            <a:srgbClr val="FFFF78"/>
          </a:solidFill>
        </p:spPr>
        <p:txBody>
          <a:bodyPr>
            <a:normAutofit fontScale="92500"/>
          </a:bodyPr>
          <a:lstStyle/>
          <a:p>
            <a:pPr marL="457200" indent="-457200">
              <a:buFont typeface="+mj-lt"/>
              <a:buAutoNum type="arabicPeriod" startAt="517"/>
            </a:pPr>
            <a:r>
              <a:rPr lang="es-ES_tradnl" i="1" dirty="0" smtClean="0"/>
              <a:t>¿Cómo somos transformados por el Padrenuestro?</a:t>
            </a:r>
          </a:p>
          <a:p>
            <a:pPr marL="421200" indent="0">
              <a:buNone/>
            </a:pPr>
            <a:r>
              <a:rPr lang="es-ES_tradnl" b="1" dirty="0" smtClean="0"/>
              <a:t>El Padrenuestro nos permite descubrir, llenos de alegría, que somos hijos de un único Padre. Nuestra común vocación es alabar a nuestro Padre y vivir entre nosotros como «un solo corazón y una sola alma» (</a:t>
            </a:r>
            <a:r>
              <a:rPr lang="es-ES_tradnl" b="1" dirty="0" err="1" smtClean="0"/>
              <a:t>Hch</a:t>
            </a:r>
            <a:r>
              <a:rPr lang="es-ES_tradnl" b="1" dirty="0" smtClean="0"/>
              <a:t> 4,32). [2787 -2791, 2801]</a:t>
            </a:r>
          </a:p>
          <a:p>
            <a:pPr marL="421200" indent="0">
              <a:buNone/>
            </a:pPr>
            <a:r>
              <a:rPr lang="es-ES_tradnl" dirty="0" smtClean="0"/>
              <a:t>Puesto que Dios, el Padre, ama a cada uno de sus hijos con el mismo amor exclusivo, como si fuera el único ser objeto de su afecto, nosotros tenemos que tratarnos entre nosotros de un modo totalmente nuevo: llenos de paz, respeto y amor; de forma que cada uno pueda ser la regocijante maravilla, que realmente es en presencia de Dios. </a:t>
            </a:r>
            <a:r>
              <a:rPr lang="es-ES_tradnl" dirty="0" smtClean="0">
                <a:sym typeface="Wingdings 3"/>
              </a:rPr>
              <a:t></a:t>
            </a:r>
            <a:r>
              <a:rPr lang="es-ES_tradnl" dirty="0" smtClean="0"/>
              <a:t> </a:t>
            </a:r>
            <a:r>
              <a:rPr lang="es-ES_tradnl" dirty="0" smtClean="0">
                <a:hlinkClick r:id="rId2" action="ppaction://hlinksldjump"/>
              </a:rPr>
              <a:t>61</a:t>
            </a:r>
            <a:r>
              <a:rPr lang="es-ES_tradnl" dirty="0" smtClean="0"/>
              <a:t>, </a:t>
            </a:r>
            <a:r>
              <a:rPr lang="es-ES_tradnl" dirty="0" smtClean="0">
                <a:hlinkClick r:id="rId3" action="ppaction://hlinksldjump"/>
              </a:rPr>
              <a:t>280</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524</a:t>
            </a:fld>
            <a:endParaRPr lang="es-ES"/>
          </a:p>
        </p:txBody>
      </p:sp>
      <p:sp>
        <p:nvSpPr>
          <p:cNvPr id="7" name="1 Título"/>
          <p:cNvSpPr>
            <a:spLocks noGrp="1"/>
          </p:cNvSpPr>
          <p:nvPr>
            <p:ph type="title"/>
          </p:nvPr>
        </p:nvSpPr>
        <p:spPr>
          <a:xfrm>
            <a:off x="467544" y="188640"/>
            <a:ext cx="7467600" cy="940966"/>
          </a:xfrm>
        </p:spPr>
        <p:txBody>
          <a:bodyPr>
            <a:normAutofit fontScale="90000"/>
          </a:bodyPr>
          <a:lstStyle/>
          <a:p>
            <a:r>
              <a:rPr lang="es-ES" sz="2600" dirty="0" smtClean="0"/>
              <a:t>Segunda sección: </a:t>
            </a:r>
            <a:r>
              <a:rPr lang="es-ES_tradnl" sz="2800" dirty="0" smtClean="0"/>
              <a:t>La oración del Señor. El Padrenuestro</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5040560"/>
          </a:xfrm>
          <a:solidFill>
            <a:srgbClr val="FFFF78"/>
          </a:solidFill>
        </p:spPr>
        <p:txBody>
          <a:bodyPr>
            <a:normAutofit lnSpcReduction="10000"/>
          </a:bodyPr>
          <a:lstStyle/>
          <a:p>
            <a:pPr marL="457200" indent="-457200">
              <a:buFont typeface="+mj-lt"/>
              <a:buAutoNum type="arabicPeriod" startAt="518"/>
            </a:pPr>
            <a:r>
              <a:rPr lang="es-ES_tradnl" i="1" dirty="0" smtClean="0"/>
              <a:t>Si el Padre está «en el cielo», ¿dónde está ese cielo?</a:t>
            </a:r>
          </a:p>
          <a:p>
            <a:pPr marL="421200" indent="0">
              <a:buNone/>
            </a:pPr>
            <a:r>
              <a:rPr lang="es-ES_tradnl" b="1" dirty="0" smtClean="0"/>
              <a:t>El cielo está allí donde está Dios. La palabra cielo no indica ningún lugar, sino que designa la existencia de Dios, que no está sometido ni al tiempo ni al espacio. [2794-2796, 2802]</a:t>
            </a:r>
          </a:p>
          <a:p>
            <a:pPr marL="421200" indent="0">
              <a:buNone/>
            </a:pPr>
            <a:r>
              <a:rPr lang="es-ES_tradnl" dirty="0" smtClean="0"/>
              <a:t>No debemos buscar el cielo por encima de las nubes. En cualquier lugar donde nos dirigimos a Dios en su gloria y al prójimo en su necesidad; allí donde experimentamos la alegría del amor; donde nos convertimos y nos dejamos reconciliar con Dios, allí se abren los cielos. «No donde está el cielo está Dios, sino que donde está Dios está el cielo» (Gerhard </a:t>
            </a:r>
            <a:r>
              <a:rPr lang="es-ES_tradnl" dirty="0" err="1" smtClean="0"/>
              <a:t>Ebeling</a:t>
            </a:r>
            <a:r>
              <a:rPr lang="es-ES_tradnl" dirty="0" smtClean="0"/>
              <a:t>). </a:t>
            </a:r>
            <a:r>
              <a:rPr lang="es-ES_tradnl" dirty="0" smtClean="0">
                <a:sym typeface="Wingdings 3"/>
              </a:rPr>
              <a:t></a:t>
            </a:r>
            <a:r>
              <a:rPr lang="es-ES_tradnl" dirty="0" smtClean="0">
                <a:hlinkClick r:id="rId2" action="ppaction://hlinksldjump"/>
              </a:rPr>
              <a:t>52</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525</a:t>
            </a:fld>
            <a:endParaRPr lang="es-ES"/>
          </a:p>
        </p:txBody>
      </p:sp>
      <p:sp>
        <p:nvSpPr>
          <p:cNvPr id="7" name="1 Título"/>
          <p:cNvSpPr>
            <a:spLocks noGrp="1"/>
          </p:cNvSpPr>
          <p:nvPr>
            <p:ph type="title"/>
          </p:nvPr>
        </p:nvSpPr>
        <p:spPr>
          <a:xfrm>
            <a:off x="467544" y="188640"/>
            <a:ext cx="7467600" cy="940966"/>
          </a:xfrm>
        </p:spPr>
        <p:txBody>
          <a:bodyPr>
            <a:normAutofit fontScale="90000"/>
          </a:bodyPr>
          <a:lstStyle/>
          <a:p>
            <a:r>
              <a:rPr lang="es-ES" sz="2600" dirty="0" smtClean="0"/>
              <a:t>Segunda sección: </a:t>
            </a:r>
            <a:r>
              <a:rPr lang="es-ES_tradnl" sz="2800" dirty="0" smtClean="0"/>
              <a:t>La oración del Señor. El Padrenuestro</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4608512"/>
          </a:xfrm>
          <a:solidFill>
            <a:srgbClr val="FFFF78"/>
          </a:solidFill>
        </p:spPr>
        <p:txBody>
          <a:bodyPr>
            <a:normAutofit/>
          </a:bodyPr>
          <a:lstStyle/>
          <a:p>
            <a:pPr marL="457200" indent="-457200">
              <a:buFont typeface="+mj-lt"/>
              <a:buAutoNum type="arabicPeriod" startAt="519"/>
            </a:pPr>
            <a:r>
              <a:rPr lang="es-ES_tradnl" i="1" dirty="0" smtClean="0"/>
              <a:t>¿Qué quiere decir: «santificado sea tu Nombre»?</a:t>
            </a:r>
          </a:p>
          <a:p>
            <a:pPr marL="421200" indent="0">
              <a:buNone/>
            </a:pPr>
            <a:r>
              <a:rPr lang="es-ES_tradnl" b="1" dirty="0" smtClean="0"/>
              <a:t>Santificar el Nombre de Dios quiere decir ponerlo por encima de todo. [2807-2815, 2858]</a:t>
            </a:r>
          </a:p>
          <a:p>
            <a:pPr marL="421200" indent="0">
              <a:buNone/>
            </a:pPr>
            <a:r>
              <a:rPr lang="es-ES_tradnl" dirty="0" smtClean="0"/>
              <a:t>El «nombre» en la Sagrada Escritura señala la verdadera esencia de una persona. Santificar el nombre de Dios significa hacer justicia a su realidad, reconocerlo, alabarlo, hacerlo respetar y honrar, y vivir conforme a sus mandamientos. </a:t>
            </a:r>
            <a:r>
              <a:rPr lang="es-ES_tradnl" dirty="0" smtClean="0">
                <a:sym typeface="Wingdings 3"/>
              </a:rPr>
              <a:t></a:t>
            </a:r>
            <a:r>
              <a:rPr lang="es-ES_tradnl" dirty="0" smtClean="0">
                <a:hlinkClick r:id="rId2" action="ppaction://hlinksldjump"/>
              </a:rPr>
              <a:t>31</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526</a:t>
            </a:fld>
            <a:endParaRPr lang="es-ES"/>
          </a:p>
        </p:txBody>
      </p:sp>
      <p:sp>
        <p:nvSpPr>
          <p:cNvPr id="7" name="1 Título"/>
          <p:cNvSpPr>
            <a:spLocks noGrp="1"/>
          </p:cNvSpPr>
          <p:nvPr>
            <p:ph type="title"/>
          </p:nvPr>
        </p:nvSpPr>
        <p:spPr>
          <a:xfrm>
            <a:off x="467544" y="188640"/>
            <a:ext cx="7467600" cy="940966"/>
          </a:xfrm>
        </p:spPr>
        <p:txBody>
          <a:bodyPr>
            <a:normAutofit fontScale="90000"/>
          </a:bodyPr>
          <a:lstStyle/>
          <a:p>
            <a:r>
              <a:rPr lang="es-ES" sz="2600" dirty="0" smtClean="0"/>
              <a:t>Segunda sección: </a:t>
            </a:r>
            <a:r>
              <a:rPr lang="es-ES_tradnl" sz="2800" dirty="0" smtClean="0"/>
              <a:t>La oración del Señor. El Padrenuestro</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4968552"/>
          </a:xfrm>
          <a:solidFill>
            <a:srgbClr val="FFFF78"/>
          </a:solidFill>
        </p:spPr>
        <p:txBody>
          <a:bodyPr>
            <a:normAutofit/>
          </a:bodyPr>
          <a:lstStyle/>
          <a:p>
            <a:pPr marL="457200" indent="-457200">
              <a:buFont typeface="+mj-lt"/>
              <a:buAutoNum type="arabicPeriod" startAt="520"/>
            </a:pPr>
            <a:r>
              <a:rPr lang="es-ES_tradnl" i="1" dirty="0" smtClean="0"/>
              <a:t>¿Qué quiere decir «venga a nosotros tu reino»?</a:t>
            </a:r>
          </a:p>
          <a:p>
            <a:pPr marL="421200" indent="0">
              <a:buNone/>
            </a:pPr>
            <a:r>
              <a:rPr lang="es-ES_tradnl" b="1" dirty="0" smtClean="0"/>
              <a:t>Cuando decimos «venga a nosotros tu reino», pedimos que Cristo regrese, como ha prometido, y que se implante definitivamente la soberanía de Dios, que ya ha comenzado aquí. [2816-2821, 2859]</a:t>
            </a:r>
          </a:p>
          <a:p>
            <a:pPr marL="421200" indent="0">
              <a:buNone/>
            </a:pPr>
            <a:r>
              <a:rPr lang="es-ES_tradnl" dirty="0" err="1" smtClean="0"/>
              <a:t>Francois</a:t>
            </a:r>
            <a:r>
              <a:rPr lang="es-ES_tradnl" dirty="0" smtClean="0"/>
              <a:t> </a:t>
            </a:r>
            <a:r>
              <a:rPr lang="es-ES_tradnl" dirty="0" err="1" smtClean="0"/>
              <a:t>Fénelon</a:t>
            </a:r>
            <a:r>
              <a:rPr lang="es-ES_tradnl" dirty="0" smtClean="0"/>
              <a:t> dice: «Querer todo lo que Dios quiere, quererlo siempre, en toda ocasión y sin reservas, esto es el reino de Dios que está en el interior» </a:t>
            </a:r>
            <a:r>
              <a:rPr lang="es-ES_tradnl" dirty="0" smtClean="0">
                <a:sym typeface="Wingdings 3"/>
              </a:rPr>
              <a:t></a:t>
            </a:r>
            <a:r>
              <a:rPr lang="es-ES_tradnl" dirty="0" smtClean="0">
                <a:hlinkClick r:id="rId2" action="ppaction://hlinksldjump"/>
              </a:rPr>
              <a:t>89</a:t>
            </a:r>
            <a:r>
              <a:rPr lang="es-ES_tradnl" dirty="0" smtClean="0"/>
              <a:t>,</a:t>
            </a:r>
            <a:r>
              <a:rPr lang="es-ES_tradnl" dirty="0" smtClean="0">
                <a:hlinkClick r:id="rId3" action="ppaction://hlinksldjump"/>
              </a:rPr>
              <a:t>91</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527</a:t>
            </a:fld>
            <a:endParaRPr lang="es-ES"/>
          </a:p>
        </p:txBody>
      </p:sp>
      <p:sp>
        <p:nvSpPr>
          <p:cNvPr id="7" name="1 Título"/>
          <p:cNvSpPr>
            <a:spLocks noGrp="1"/>
          </p:cNvSpPr>
          <p:nvPr>
            <p:ph type="title"/>
          </p:nvPr>
        </p:nvSpPr>
        <p:spPr>
          <a:xfrm>
            <a:off x="467544" y="188640"/>
            <a:ext cx="7467600" cy="940966"/>
          </a:xfrm>
        </p:spPr>
        <p:txBody>
          <a:bodyPr>
            <a:normAutofit fontScale="90000"/>
          </a:bodyPr>
          <a:lstStyle/>
          <a:p>
            <a:r>
              <a:rPr lang="es-ES" sz="2600" dirty="0" smtClean="0"/>
              <a:t>Segunda sección: </a:t>
            </a:r>
            <a:r>
              <a:rPr lang="es-ES_tradnl" sz="2800" dirty="0" smtClean="0"/>
              <a:t>La oración del Señor. El Padrenuestro</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5040560"/>
          </a:xfrm>
          <a:solidFill>
            <a:srgbClr val="FFFF78"/>
          </a:solidFill>
        </p:spPr>
        <p:txBody>
          <a:bodyPr lIns="0" tIns="0" rIns="0" bIns="0">
            <a:normAutofit lnSpcReduction="10000"/>
          </a:bodyPr>
          <a:lstStyle/>
          <a:p>
            <a:pPr marL="457200" indent="-457200">
              <a:buFont typeface="+mj-lt"/>
              <a:buAutoNum type="arabicPeriod" startAt="521"/>
            </a:pPr>
            <a:r>
              <a:rPr lang="es-ES_tradnl" i="1" dirty="0" smtClean="0"/>
              <a:t>¿Qué quiere decir «hágase tu voluntad en la tierra como en el cielo»?</a:t>
            </a:r>
          </a:p>
          <a:p>
            <a:pPr marL="421200" indent="0">
              <a:buNone/>
            </a:pPr>
            <a:r>
              <a:rPr lang="es-ES_tradnl" b="1" dirty="0" smtClean="0"/>
              <a:t>Cuando oramos para que se cumpla universalmente la voluntad de Dios, pedimos que en la tierra y en nuestro propio corazón sea ya todo como es en el cielo. [2822-2827, 2860]</a:t>
            </a:r>
          </a:p>
          <a:p>
            <a:pPr marL="421200" indent="0">
              <a:buNone/>
            </a:pPr>
            <a:r>
              <a:rPr lang="es-ES_tradnl" dirty="0" smtClean="0"/>
              <a:t>Mientras nos apoyemos en nuestros propios planes, en nuestros deseos y en nuestras ideas, la tierra no se podrá convertir en el cielo. Uno quiere esto, el otro quiere lo otro. Pero nuestra felicidad la encontramos cuando queremos conjuntamente lo que Dios quiere. Orar es hacer sitio en esta tierra, paso a paso, a la voluntad de Dios. </a:t>
            </a:r>
            <a:r>
              <a:rPr lang="es-ES_tradnl" dirty="0" smtClean="0">
                <a:sym typeface="Wingdings 3"/>
              </a:rPr>
              <a:t></a:t>
            </a:r>
            <a:r>
              <a:rPr lang="es-ES_tradnl" dirty="0" smtClean="0">
                <a:hlinkClick r:id="rId2" action="ppaction://hlinksldjump"/>
              </a:rPr>
              <a:t>49</a:t>
            </a:r>
            <a:r>
              <a:rPr lang="es-ES_tradnl" dirty="0" smtClean="0"/>
              <a:t>-</a:t>
            </a:r>
            <a:r>
              <a:rPr lang="es-ES_tradnl" dirty="0" smtClean="0">
                <a:hlinkClick r:id="rId3" action="ppaction://hlinksldjump"/>
              </a:rPr>
              <a:t>50</a:t>
            </a:r>
            <a:r>
              <a:rPr lang="es-ES_tradnl" dirty="0" smtClean="0"/>
              <a:t>,</a:t>
            </a:r>
            <a:r>
              <a:rPr lang="es-ES_tradnl" dirty="0" smtClean="0">
                <a:hlinkClick r:id="rId4" action="ppaction://hlinksldjump"/>
              </a:rPr>
              <a:t>52</a:t>
            </a: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528</a:t>
            </a:fld>
            <a:endParaRPr lang="es-ES"/>
          </a:p>
        </p:txBody>
      </p:sp>
      <p:sp>
        <p:nvSpPr>
          <p:cNvPr id="7" name="1 Título"/>
          <p:cNvSpPr>
            <a:spLocks noGrp="1"/>
          </p:cNvSpPr>
          <p:nvPr>
            <p:ph type="title"/>
          </p:nvPr>
        </p:nvSpPr>
        <p:spPr>
          <a:xfrm>
            <a:off x="467544" y="188640"/>
            <a:ext cx="7467600" cy="940966"/>
          </a:xfrm>
        </p:spPr>
        <p:txBody>
          <a:bodyPr>
            <a:normAutofit fontScale="90000"/>
          </a:bodyPr>
          <a:lstStyle/>
          <a:p>
            <a:r>
              <a:rPr lang="es-ES" sz="2600" dirty="0" smtClean="0"/>
              <a:t>Segunda sección: </a:t>
            </a:r>
            <a:r>
              <a:rPr lang="es-ES_tradnl" sz="2800" dirty="0" smtClean="0"/>
              <a:t>La oración del Señor. El Padrenuestro</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5040560"/>
          </a:xfrm>
          <a:solidFill>
            <a:srgbClr val="FFFF78"/>
          </a:solidFill>
        </p:spPr>
        <p:txBody>
          <a:bodyPr>
            <a:normAutofit/>
          </a:bodyPr>
          <a:lstStyle/>
          <a:p>
            <a:pPr marL="457200" indent="-457200">
              <a:buFont typeface="+mj-lt"/>
              <a:buAutoNum type="arabicPeriod" startAt="522"/>
            </a:pPr>
            <a:r>
              <a:rPr lang="es-ES_tradnl" dirty="0" smtClean="0"/>
              <a:t>¿Qué quiere decir «danos hoy nuestro pan de cada día»?</a:t>
            </a:r>
            <a:endParaRPr lang="es-ES_tradnl" i="1" dirty="0" smtClean="0"/>
          </a:p>
          <a:p>
            <a:pPr marL="421200" indent="0">
              <a:buNone/>
            </a:pPr>
            <a:r>
              <a:rPr lang="es-ES_tradnl" b="1" dirty="0" smtClean="0"/>
              <a:t>Pedir el pan de cada día nos convierte en personas que lo esperan todo de la bondad de su padre celestial, también los bienes materiales y espirituales necesarios para vivir. Ningún cristiano puede formular esta petición sin pensar en su responsabilidad real por todos aquellos a quienes en el mundo les falta lo necesario para vivir. [2828-2834,2861]</a:t>
            </a:r>
          </a:p>
          <a:p>
            <a:pPr marL="421200" indent="0">
              <a:buNone/>
            </a:pP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529</a:t>
            </a:fld>
            <a:endParaRPr lang="es-ES"/>
          </a:p>
        </p:txBody>
      </p:sp>
      <p:sp>
        <p:nvSpPr>
          <p:cNvPr id="7" name="1 Título"/>
          <p:cNvSpPr>
            <a:spLocks noGrp="1"/>
          </p:cNvSpPr>
          <p:nvPr>
            <p:ph type="title"/>
          </p:nvPr>
        </p:nvSpPr>
        <p:spPr>
          <a:xfrm>
            <a:off x="467544" y="188640"/>
            <a:ext cx="7467600" cy="940966"/>
          </a:xfrm>
        </p:spPr>
        <p:txBody>
          <a:bodyPr>
            <a:normAutofit fontScale="90000"/>
          </a:bodyPr>
          <a:lstStyle/>
          <a:p>
            <a:r>
              <a:rPr lang="es-ES" sz="2600" dirty="0" smtClean="0"/>
              <a:t>Segunda sección: </a:t>
            </a:r>
            <a:r>
              <a:rPr lang="es-ES_tradnl" sz="2800" dirty="0" smtClean="0"/>
              <a:t>La oración del Señor. El Padrenuestro</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72608"/>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marL="0" indent="0" algn="ctr">
              <a:buNone/>
            </a:pPr>
            <a:r>
              <a:rPr lang="es-ES_tradnl" b="1" dirty="0" smtClean="0"/>
              <a:t>La Providencia de Dios</a:t>
            </a:r>
          </a:p>
          <a:p>
            <a:pPr marL="457200" indent="-457200">
              <a:buFont typeface="+mj-lt"/>
              <a:buAutoNum type="arabicPeriod" startAt="51"/>
            </a:pPr>
            <a:r>
              <a:rPr lang="es-ES_tradnl" i="1" dirty="0" smtClean="0"/>
              <a:t>Si Dios lo sabe todo, ¿por qué no impide entonces </a:t>
            </a:r>
            <a:r>
              <a:rPr lang="es-ES_tradnl" dirty="0" smtClean="0"/>
              <a:t>el </a:t>
            </a:r>
            <a:r>
              <a:rPr lang="es-ES_tradnl" i="1" dirty="0" smtClean="0"/>
              <a:t>mal?</a:t>
            </a:r>
          </a:p>
          <a:p>
            <a:pPr marL="421200" indent="0">
              <a:buNone/>
            </a:pPr>
            <a:r>
              <a:rPr lang="es-ES_tradnl" b="1" dirty="0" smtClean="0"/>
              <a:t>«Dios permite el mal sólo para hacer surgir de él algo mejor» (Santo Tomás de Aquino). [309-314,324]</a:t>
            </a:r>
          </a:p>
          <a:p>
            <a:pPr marL="421200" indent="0">
              <a:buNone/>
            </a:pPr>
            <a:r>
              <a:rPr lang="es-ES_tradnl" dirty="0" smtClean="0"/>
              <a:t>El mal en el mundo es un misterio oscuro y doloroso. El mismo Crucificado preguntó a su Padre: «Dios mío, ¿por qué me has abandonado?» (Mt 27,46). Hay muchas cosas incomprensibles. Pero tenemos una certeza: Dios es totalmente bueno. Nunca puede ser el causante de algo malo. Dios creó el mundo bueno, pero éste no es aún perfecto. En medio de rebeliones violentas y de procesos dolorosos se desarrolla hasta su consumación definitiva. De este modo se puede situar mejor lo que la Iglesia denomina el </a:t>
            </a:r>
            <a:r>
              <a:rPr lang="es-ES_tradnl" i="1" dirty="0" smtClean="0"/>
              <a:t>mal físico, </a:t>
            </a:r>
            <a:r>
              <a:rPr lang="es-ES_tradnl" dirty="0" smtClean="0"/>
              <a:t>por ejemplo, una minusvalía de nacimiento o una catástrofe natural. Por el contrario, los </a:t>
            </a:r>
            <a:r>
              <a:rPr lang="es-ES_tradnl" i="1" dirty="0" smtClean="0"/>
              <a:t>males morales </a:t>
            </a:r>
            <a:r>
              <a:rPr lang="es-ES_tradnl" dirty="0" smtClean="0"/>
              <a:t>vienen al mundo por el abuso de la libertad. El «infierno en la tierra» (niños soldado, ataques de terroristas suicidas, campos de concentración) es obra de los hombres la mayoría de las veces. Por eso la cuestión decisiva no es: «¿Cómo se puede creer en un Dios bueno cuando existe tanto mal?», sino: «¿Cómo podría un hombre con corazón y razón, soportar la vida en este mundo si no existiera Dios?». La Muerte y la Resurrec­ción de Jesucristo nos muestran que el mal no tuvo la primera palabra y no tiene tampoco la última. Del peor de los males hizo Dios salir el bien absoluto. Creemos que en el Juicio Final Dios pondrá fin a toda injusticia. En la vida del mundo futuro el mal ya no tiene lugar y el dolor acabará. </a:t>
            </a:r>
            <a:r>
              <a:rPr lang="es-ES_tradnl" dirty="0" smtClean="0">
                <a:sym typeface="Wingdings 3"/>
              </a:rPr>
              <a:t></a:t>
            </a:r>
            <a:r>
              <a:rPr lang="es-ES_tradnl" dirty="0" smtClean="0">
                <a:hlinkClick r:id="rId2" action="ppaction://hlinksldjump"/>
              </a:rPr>
              <a:t>40</a:t>
            </a:r>
            <a:r>
              <a:rPr lang="es-ES_tradnl" dirty="0" smtClean="0"/>
              <a:t>, </a:t>
            </a:r>
            <a:r>
              <a:rPr lang="es-ES_tradnl" dirty="0" smtClean="0">
                <a:hlinkClick r:id="rId3" action="ppaction://hlinksldjump"/>
              </a:rPr>
              <a:t>286</a:t>
            </a:r>
            <a:r>
              <a:rPr lang="es-ES_tradnl" dirty="0" smtClean="0"/>
              <a:t>-</a:t>
            </a:r>
            <a:r>
              <a:rPr lang="es-ES_tradnl" dirty="0" smtClean="0">
                <a:hlinkClick r:id="rId4" action="ppaction://hlinksldjump"/>
              </a:rPr>
              <a:t>287</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53</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4824536"/>
          </a:xfrm>
          <a:solidFill>
            <a:srgbClr val="FFFF78"/>
          </a:solidFill>
        </p:spPr>
        <p:txBody>
          <a:bodyPr>
            <a:normAutofit/>
          </a:bodyPr>
          <a:lstStyle/>
          <a:p>
            <a:pPr marL="457200" indent="-457200">
              <a:buFont typeface="+mj-lt"/>
              <a:buAutoNum type="arabicPeriod" startAt="523"/>
            </a:pPr>
            <a:r>
              <a:rPr lang="es-ES_tradnl" i="1" dirty="0" smtClean="0"/>
              <a:t>¿Por qué el hombre no vive sólo de pan?</a:t>
            </a:r>
          </a:p>
          <a:p>
            <a:pPr marL="421200" indent="0">
              <a:buNone/>
            </a:pPr>
            <a:r>
              <a:rPr lang="es-ES_tradnl" b="1" dirty="0" smtClean="0"/>
              <a:t>«No sólo de pan vive el hombre, sino de toda palabra que sale de la boca de Dios» (Mt 4,4, según </a:t>
            </a:r>
            <a:r>
              <a:rPr lang="es-ES_tradnl" b="1" dirty="0" err="1" smtClean="0"/>
              <a:t>Dt</a:t>
            </a:r>
            <a:r>
              <a:rPr lang="es-ES_tradnl" b="1" dirty="0" smtClean="0"/>
              <a:t> 8,3). [2835]</a:t>
            </a:r>
          </a:p>
          <a:p>
            <a:pPr marL="421200" indent="0">
              <a:buNone/>
            </a:pPr>
            <a:r>
              <a:rPr lang="es-ES_tradnl" dirty="0" smtClean="0"/>
              <a:t>Esta palabra de la Escritura nos recuerda que los hombres tienen un hambre espiritual que no se puede saciar con medios materiales. Se puede morir por falta de pan; pero también se puede morir porque sólo se ha recibido pan. En el fondo somos alimentados por aquel que tiene «palabras de vida eterna» (</a:t>
            </a:r>
            <a:r>
              <a:rPr lang="es-ES_tradnl" dirty="0" err="1" smtClean="0"/>
              <a:t>Jn</a:t>
            </a:r>
            <a:r>
              <a:rPr lang="es-ES_tradnl" dirty="0" smtClean="0"/>
              <a:t> 6,68) y un alimento que no perece (</a:t>
            </a:r>
            <a:r>
              <a:rPr lang="es-ES_tradnl" dirty="0" err="1" smtClean="0"/>
              <a:t>Jn</a:t>
            </a:r>
            <a:r>
              <a:rPr lang="es-ES_tradnl" dirty="0" smtClean="0"/>
              <a:t> 6,27): la sagrada </a:t>
            </a:r>
            <a:r>
              <a:rPr lang="es-ES_tradnl" dirty="0" smtClean="0">
                <a:sym typeface="Wingdings 3"/>
              </a:rPr>
              <a:t></a:t>
            </a:r>
            <a:r>
              <a:rPr lang="es-ES_tradnl" dirty="0" smtClean="0">
                <a:hlinkClick r:id="rId2" action="ppaction://hlinkpres?slideindex=1&amp;slidetitle="/>
              </a:rPr>
              <a:t>EUCARISTÍA</a:t>
            </a:r>
            <a:r>
              <a:rPr lang="es-ES_tradnl" dirty="0" smtClean="0"/>
              <a:t>.</a:t>
            </a:r>
            <a:endParaRPr lang="es-ES_tradnl" b="1" dirty="0" smtClean="0"/>
          </a:p>
          <a:p>
            <a:pPr marL="421200" indent="0">
              <a:buNone/>
            </a:pP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530</a:t>
            </a:fld>
            <a:endParaRPr lang="es-ES"/>
          </a:p>
        </p:txBody>
      </p:sp>
      <p:sp>
        <p:nvSpPr>
          <p:cNvPr id="7" name="1 Título"/>
          <p:cNvSpPr>
            <a:spLocks noGrp="1"/>
          </p:cNvSpPr>
          <p:nvPr>
            <p:ph type="title"/>
          </p:nvPr>
        </p:nvSpPr>
        <p:spPr>
          <a:xfrm>
            <a:off x="467544" y="188640"/>
            <a:ext cx="7467600" cy="940966"/>
          </a:xfrm>
        </p:spPr>
        <p:txBody>
          <a:bodyPr>
            <a:normAutofit fontScale="90000"/>
          </a:bodyPr>
          <a:lstStyle/>
          <a:p>
            <a:r>
              <a:rPr lang="es-ES" sz="2600" dirty="0" smtClean="0"/>
              <a:t>Segunda sección: </a:t>
            </a:r>
            <a:r>
              <a:rPr lang="es-ES_tradnl" sz="2800" dirty="0" smtClean="0"/>
              <a:t>La oración del Señor. El Padrenuestro</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5112568"/>
          </a:xfrm>
          <a:solidFill>
            <a:srgbClr val="FFFF78"/>
          </a:solidFill>
        </p:spPr>
        <p:txBody>
          <a:bodyPr>
            <a:normAutofit fontScale="92500" lnSpcReduction="10000"/>
          </a:bodyPr>
          <a:lstStyle/>
          <a:p>
            <a:pPr marL="457200" indent="-457200">
              <a:buFont typeface="+mj-lt"/>
              <a:buAutoNum type="arabicPeriod" startAt="524"/>
            </a:pPr>
            <a:r>
              <a:rPr lang="es-ES_tradnl" i="1" dirty="0" smtClean="0"/>
              <a:t>¿Qué quiere decir «perdona nuestras ofensas como también nosotros perdonamos a los que nos ofenden»?</a:t>
            </a:r>
          </a:p>
          <a:p>
            <a:pPr marL="421200" indent="0">
              <a:buNone/>
            </a:pPr>
            <a:r>
              <a:rPr lang="es-ES_tradnl" b="1" dirty="0" smtClean="0"/>
              <a:t>El perdón misericordioso, que nosotros concedemos a otros y que buscamos nosotros mismos, es indivisible. Si nosotros mismos no somos misericordiosos y no nos perdonamos mutuamente, la misericordia de Dios no puede penetrar en nuestro corazón. [2838-2845, 2862]</a:t>
            </a:r>
          </a:p>
          <a:p>
            <a:pPr marL="421200" indent="0">
              <a:buNone/>
            </a:pPr>
            <a:r>
              <a:rPr lang="es-ES_tradnl" dirty="0" smtClean="0"/>
              <a:t>Muchas personas tienen que luchar durante toda la vida para poder perdonar. El bloqueo profundo de la intransigencia sólo se disuelve finalmente mirando a Dios, que nos ha aceptado «siendo nosotros todavía pecadores» (</a:t>
            </a:r>
            <a:r>
              <a:rPr lang="es-ES_tradnl" dirty="0" err="1" smtClean="0"/>
              <a:t>Rom</a:t>
            </a:r>
            <a:r>
              <a:rPr lang="es-ES_tradnl" dirty="0" smtClean="0"/>
              <a:t> 5,8). Dado que tenemos un Padre bondadoso, son posibles el perdón y la vida reconciliada. </a:t>
            </a:r>
            <a:r>
              <a:rPr lang="es-ES_tradnl" dirty="0" smtClean="0">
                <a:sym typeface="Wingdings 3"/>
              </a:rPr>
              <a:t></a:t>
            </a:r>
            <a:r>
              <a:rPr lang="es-ES_tradnl" dirty="0" smtClean="0">
                <a:hlinkClick r:id="rId2" action="ppaction://hlinksldjump"/>
              </a:rPr>
              <a:t>227</a:t>
            </a:r>
            <a:r>
              <a:rPr lang="es-ES_tradnl" dirty="0" smtClean="0"/>
              <a:t>,</a:t>
            </a:r>
            <a:r>
              <a:rPr lang="es-ES_tradnl" dirty="0" smtClean="0">
                <a:hlinkClick r:id="rId3" action="ppaction://hlinksldjump"/>
              </a:rPr>
              <a:t>314</a:t>
            </a:r>
            <a:endParaRPr lang="es-ES_tradnl" b="1" dirty="0" smtClean="0"/>
          </a:p>
          <a:p>
            <a:pPr marL="421200" indent="0">
              <a:buNone/>
            </a:pP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531</a:t>
            </a:fld>
            <a:endParaRPr lang="es-ES"/>
          </a:p>
        </p:txBody>
      </p:sp>
      <p:sp>
        <p:nvSpPr>
          <p:cNvPr id="7" name="1 Título"/>
          <p:cNvSpPr>
            <a:spLocks noGrp="1"/>
          </p:cNvSpPr>
          <p:nvPr>
            <p:ph type="title"/>
          </p:nvPr>
        </p:nvSpPr>
        <p:spPr>
          <a:xfrm>
            <a:off x="467544" y="188640"/>
            <a:ext cx="7467600" cy="940966"/>
          </a:xfrm>
        </p:spPr>
        <p:txBody>
          <a:bodyPr>
            <a:normAutofit fontScale="90000"/>
          </a:bodyPr>
          <a:lstStyle/>
          <a:p>
            <a:r>
              <a:rPr lang="es-ES" sz="2600" dirty="0" smtClean="0"/>
              <a:t>Segunda sección: </a:t>
            </a:r>
            <a:r>
              <a:rPr lang="es-ES_tradnl" sz="2800" dirty="0" smtClean="0"/>
              <a:t>La oración del Señor. El Padrenuestro</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4824536"/>
          </a:xfrm>
          <a:solidFill>
            <a:srgbClr val="FFFF78"/>
          </a:solidFill>
        </p:spPr>
        <p:txBody>
          <a:bodyPr>
            <a:normAutofit/>
          </a:bodyPr>
          <a:lstStyle/>
          <a:p>
            <a:pPr marL="457200" indent="-457200">
              <a:buFont typeface="+mj-lt"/>
              <a:buAutoNum type="arabicPeriod" startAt="525"/>
            </a:pPr>
            <a:r>
              <a:rPr lang="es-ES_tradnl" i="1" dirty="0" smtClean="0"/>
              <a:t>¿Qué quiere decir «no nos dejes caer en la tentación» ?</a:t>
            </a:r>
          </a:p>
          <a:p>
            <a:pPr marL="421200" indent="0">
              <a:buNone/>
            </a:pPr>
            <a:r>
              <a:rPr lang="es-ES_tradnl" b="1" dirty="0" smtClean="0"/>
              <a:t>Como cada día estamos en peligro de caer en pecado y decir no a Dios, le suplicamos que no nos deje indefensos ante el poder de la tentación. [2846-2849]</a:t>
            </a:r>
          </a:p>
          <a:p>
            <a:pPr marL="421200" indent="0">
              <a:buNone/>
            </a:pPr>
            <a:r>
              <a:rPr lang="es-ES_tradnl" dirty="0" smtClean="0"/>
              <a:t>Jesús, que experimentó él mismo la tentación, sabe que somos hombres débiles, que por nuestras propias fuerzas podemos oponer poca resistencia al mal. Él nos regala esta petición del Padrenuestro, que nos enseña a confiar en la ayuda de Dios en la hora de la prueba.</a:t>
            </a:r>
            <a:endParaRPr lang="es-ES_tradnl" b="1" dirty="0" smtClean="0"/>
          </a:p>
          <a:p>
            <a:pPr marL="421200" indent="0">
              <a:buNone/>
            </a:pP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532</a:t>
            </a:fld>
            <a:endParaRPr lang="es-ES"/>
          </a:p>
        </p:txBody>
      </p:sp>
      <p:sp>
        <p:nvSpPr>
          <p:cNvPr id="7" name="1 Título"/>
          <p:cNvSpPr>
            <a:spLocks noGrp="1"/>
          </p:cNvSpPr>
          <p:nvPr>
            <p:ph type="title"/>
          </p:nvPr>
        </p:nvSpPr>
        <p:spPr>
          <a:xfrm>
            <a:off x="467544" y="188640"/>
            <a:ext cx="7467600" cy="940966"/>
          </a:xfrm>
        </p:spPr>
        <p:txBody>
          <a:bodyPr>
            <a:normAutofit fontScale="90000"/>
          </a:bodyPr>
          <a:lstStyle/>
          <a:p>
            <a:r>
              <a:rPr lang="es-ES" sz="2600" dirty="0" smtClean="0"/>
              <a:t>Segunda sección: </a:t>
            </a:r>
            <a:r>
              <a:rPr lang="es-ES_tradnl" sz="2800" dirty="0" smtClean="0"/>
              <a:t>La oración del Señor. El Padrenuestro</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5112568"/>
          </a:xfrm>
          <a:solidFill>
            <a:srgbClr val="FFFF78"/>
          </a:solidFill>
        </p:spPr>
        <p:txBody>
          <a:bodyPr>
            <a:normAutofit fontScale="92500" lnSpcReduction="20000"/>
          </a:bodyPr>
          <a:lstStyle/>
          <a:p>
            <a:pPr marL="457200" indent="-457200">
              <a:buFont typeface="+mj-lt"/>
              <a:buAutoNum type="arabicPeriod" startAt="526"/>
            </a:pPr>
            <a:r>
              <a:rPr lang="es-ES_tradnl" i="1" dirty="0" smtClean="0"/>
              <a:t>¿A quién se refiere la petición «líbranos del mal»?</a:t>
            </a:r>
          </a:p>
          <a:p>
            <a:pPr marL="421200" indent="0">
              <a:buNone/>
            </a:pPr>
            <a:r>
              <a:rPr lang="es-ES_tradnl" b="1" dirty="0" smtClean="0"/>
              <a:t>Con «el mal» no se habla en el Padrenuestro de una fuerza espiritual o energía negativa, sino del mal en persona que la Sagrada Escritura conoce bajo el nombre de tentador, padre de la mentira, Satanás o diablo. [2850-2854,2864]</a:t>
            </a:r>
          </a:p>
          <a:p>
            <a:pPr marL="421200" indent="0">
              <a:buNone/>
            </a:pPr>
            <a:r>
              <a:rPr lang="es-ES_tradnl" dirty="0" smtClean="0"/>
              <a:t>Nadie negará que el mal en el mundo tiene un poder devastador, que estamos rodeados de insinuaciones diabólicas, que en la historia a menudo se desarrollan procesos demoníacos. Sólo la Sagrada Escritura llama a las cosas por su nombre: «Porque nuestra lucha no es contra hombres de carne y hueso sino contra los principados, contra las potestades, contra los dominadores de este mundo de tinieblas» (</a:t>
            </a:r>
            <a:r>
              <a:rPr lang="es-ES_tradnl" dirty="0" err="1" smtClean="0"/>
              <a:t>Ef</a:t>
            </a:r>
            <a:r>
              <a:rPr lang="es-ES_tradnl" dirty="0" smtClean="0"/>
              <a:t> 6,12). La petición del Padrenuestro de ser librados del mal pone ante Dios toda la miseria de este mundo y suplica que Dios, el Todopoderoso, nos libere de todos los males, como se expresa también en el </a:t>
            </a:r>
            <a:r>
              <a:rPr lang="es-ES_tradnl" dirty="0" smtClean="0">
                <a:sym typeface="Wingdings 3"/>
              </a:rPr>
              <a:t></a:t>
            </a:r>
            <a:r>
              <a:rPr lang="es-ES_tradnl" dirty="0" smtClean="0">
                <a:hlinkClick r:id="rId2" action="ppaction://hlinkpres?slideindex=1&amp;slidetitle="/>
              </a:rPr>
              <a:t>EMBOLISMO</a:t>
            </a:r>
            <a:r>
              <a:rPr lang="es-ES_tradnl" dirty="0" smtClean="0"/>
              <a:t>.</a:t>
            </a:r>
            <a:endParaRPr lang="es-ES_tradnl" b="1" dirty="0" smtClean="0"/>
          </a:p>
          <a:p>
            <a:pPr marL="421200" indent="0">
              <a:buNone/>
            </a:pP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533</a:t>
            </a:fld>
            <a:endParaRPr lang="es-ES"/>
          </a:p>
        </p:txBody>
      </p:sp>
      <p:sp>
        <p:nvSpPr>
          <p:cNvPr id="7" name="1 Título"/>
          <p:cNvSpPr>
            <a:spLocks noGrp="1"/>
          </p:cNvSpPr>
          <p:nvPr>
            <p:ph type="title"/>
          </p:nvPr>
        </p:nvSpPr>
        <p:spPr>
          <a:xfrm>
            <a:off x="467544" y="188640"/>
            <a:ext cx="7467600" cy="940966"/>
          </a:xfrm>
        </p:spPr>
        <p:txBody>
          <a:bodyPr>
            <a:normAutofit fontScale="90000"/>
          </a:bodyPr>
          <a:lstStyle/>
          <a:p>
            <a:r>
              <a:rPr lang="es-ES" sz="2600" dirty="0" smtClean="0"/>
              <a:t>Segunda sección: </a:t>
            </a:r>
            <a:r>
              <a:rPr lang="es-ES_tradnl" sz="2800" dirty="0" smtClean="0"/>
              <a:t>La oración del Señor. El Padrenuestro</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95536" y="1340768"/>
            <a:ext cx="7643192" cy="4896544"/>
          </a:xfrm>
          <a:solidFill>
            <a:srgbClr val="FFFF78"/>
          </a:solidFill>
        </p:spPr>
        <p:txBody>
          <a:bodyPr>
            <a:normAutofit/>
          </a:bodyPr>
          <a:lstStyle/>
          <a:p>
            <a:pPr marL="457200" indent="-457200">
              <a:buFont typeface="+mj-lt"/>
              <a:buAutoNum type="arabicPeriod" startAt="527"/>
            </a:pPr>
            <a:r>
              <a:rPr lang="es-ES_tradnl" i="1" dirty="0" smtClean="0"/>
              <a:t>¿Por qué terminamos el Padrenuestro con un «Amén»?</a:t>
            </a:r>
          </a:p>
          <a:p>
            <a:pPr marL="421200" indent="0">
              <a:buNone/>
            </a:pPr>
            <a:r>
              <a:rPr lang="es-ES_tradnl" b="1" dirty="0" smtClean="0"/>
              <a:t>Tanto los cristianos como los judíos terminan desde muy antiguo todas sus oraciones con «Amén», con lo que quieren decir: «Así sea». [2855-2856, 2865]</a:t>
            </a:r>
          </a:p>
          <a:p>
            <a:pPr marL="421200" indent="0">
              <a:buNone/>
            </a:pPr>
            <a:r>
              <a:rPr lang="es-ES_tradnl" dirty="0" smtClean="0"/>
              <a:t>Allí donde un hombre dice «Amén» a sus palabras, «Amén» a su vida y su destino, «Amén» a la alegría que le espera, se unen el cielo y la tierra y estamos en la meta: con el amor que nos creó en el principio. </a:t>
            </a:r>
            <a:r>
              <a:rPr lang="es-ES_tradnl" dirty="0" smtClean="0">
                <a:sym typeface="Wingdings 3"/>
              </a:rPr>
              <a:t></a:t>
            </a:r>
            <a:r>
              <a:rPr lang="es-ES_tradnl" dirty="0" smtClean="0">
                <a:hlinkClick r:id="rId2" action="ppaction://hlinksldjump"/>
              </a:rPr>
              <a:t>165</a:t>
            </a:r>
            <a:endParaRPr lang="es-ES_tradnl" b="1" dirty="0" smtClean="0"/>
          </a:p>
          <a:p>
            <a:pPr marL="421200" indent="0">
              <a:buNone/>
            </a:pPr>
            <a:endParaRPr lang="es-ES_tradnl" b="1"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534</a:t>
            </a:fld>
            <a:endParaRPr lang="es-ES"/>
          </a:p>
        </p:txBody>
      </p:sp>
      <p:sp>
        <p:nvSpPr>
          <p:cNvPr id="7" name="1 Título"/>
          <p:cNvSpPr>
            <a:spLocks noGrp="1"/>
          </p:cNvSpPr>
          <p:nvPr>
            <p:ph type="title"/>
          </p:nvPr>
        </p:nvSpPr>
        <p:spPr>
          <a:xfrm>
            <a:off x="467544" y="188640"/>
            <a:ext cx="7467600" cy="940966"/>
          </a:xfrm>
        </p:spPr>
        <p:txBody>
          <a:bodyPr>
            <a:normAutofit fontScale="90000"/>
          </a:bodyPr>
          <a:lstStyle/>
          <a:p>
            <a:r>
              <a:rPr lang="es-ES" sz="2600" dirty="0" smtClean="0"/>
              <a:t>Segunda sección: </a:t>
            </a:r>
            <a:r>
              <a:rPr lang="es-ES_tradnl" sz="2800" dirty="0" smtClean="0"/>
              <a:t>La oración del Señor. El Padrenuestro</a:t>
            </a:r>
            <a:endParaRPr lang="es-ES" sz="2600" dirty="0"/>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extLst>
      <p:ext uri="{BB962C8B-B14F-4D97-AF65-F5344CB8AC3E}">
        <p14:creationId xmlns:p14="http://schemas.microsoft.com/office/powerpoint/2010/main" val="349431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475656" y="2902"/>
            <a:ext cx="7560840" cy="617786"/>
          </a:xfrm>
        </p:spPr>
        <p:txBody>
          <a:bodyPr>
            <a:normAutofit/>
          </a:bodyPr>
          <a:lstStyle/>
          <a:p>
            <a:pPr algn="ctr">
              <a:tabLst>
                <a:tab pos="7200000" algn="r"/>
              </a:tabLst>
            </a:pPr>
            <a:r>
              <a:rPr lang="es-ES" b="1" dirty="0" smtClean="0">
                <a:solidFill>
                  <a:srgbClr val="C00000"/>
                </a:solidFill>
              </a:rPr>
              <a:t>Índice: </a:t>
            </a:r>
            <a:r>
              <a:rPr lang="es-ES" dirty="0">
                <a:solidFill>
                  <a:schemeClr val="tx1"/>
                </a:solidFill>
              </a:rPr>
              <a:t>I</a:t>
            </a:r>
            <a:r>
              <a:rPr lang="es-ES" dirty="0" smtClean="0">
                <a:solidFill>
                  <a:schemeClr val="tx1"/>
                </a:solidFill>
              </a:rPr>
              <a:t>) </a:t>
            </a:r>
            <a:r>
              <a:rPr lang="es-ES" dirty="0">
                <a:solidFill>
                  <a:schemeClr val="tx1"/>
                </a:solidFill>
              </a:rPr>
              <a:t>Lo que </a:t>
            </a:r>
            <a:r>
              <a:rPr lang="es-ES" dirty="0" smtClean="0">
                <a:solidFill>
                  <a:schemeClr val="tx1"/>
                </a:solidFill>
              </a:rPr>
              <a:t>creemos            </a:t>
            </a:r>
            <a:r>
              <a:rPr lang="es-ES" sz="1500" dirty="0" smtClean="0">
                <a:solidFill>
                  <a:schemeClr val="tx1"/>
                </a:solidFill>
              </a:rPr>
              <a:t>[</a:t>
            </a:r>
            <a:r>
              <a:rPr lang="es-ES" sz="1500" dirty="0" smtClean="0">
                <a:solidFill>
                  <a:schemeClr val="tx1"/>
                </a:solidFill>
                <a:hlinkClick r:id="rId2" action="ppaction://hlinksldjump"/>
              </a:rPr>
              <a:t>II</a:t>
            </a:r>
            <a:r>
              <a:rPr lang="es-ES" sz="1500" dirty="0" smtClean="0">
                <a:solidFill>
                  <a:schemeClr val="tx1"/>
                </a:solidFill>
              </a:rPr>
              <a:t>-</a:t>
            </a:r>
            <a:r>
              <a:rPr lang="es-ES" sz="1500" dirty="0" smtClean="0">
                <a:solidFill>
                  <a:schemeClr val="tx1"/>
                </a:solidFill>
                <a:hlinkClick r:id="rId3" action="ppaction://hlinksldjump"/>
              </a:rPr>
              <a:t>III</a:t>
            </a:r>
            <a:r>
              <a:rPr lang="es-ES" sz="1500" dirty="0" smtClean="0">
                <a:solidFill>
                  <a:schemeClr val="tx1"/>
                </a:solidFill>
              </a:rPr>
              <a:t>-</a:t>
            </a:r>
            <a:r>
              <a:rPr lang="es-ES" sz="1500" dirty="0" smtClean="0">
                <a:solidFill>
                  <a:schemeClr val="tx1"/>
                </a:solidFill>
                <a:hlinkClick r:id="rId4" action="ppaction://hlinksldjump"/>
              </a:rPr>
              <a:t>IV</a:t>
            </a:r>
            <a:r>
              <a:rPr lang="es-ES" sz="1500" dirty="0" smtClean="0">
                <a:solidFill>
                  <a:schemeClr val="tx1"/>
                </a:solidFill>
              </a:rPr>
              <a:t>]</a:t>
            </a:r>
            <a:r>
              <a:rPr lang="es-ES" dirty="0" smtClean="0"/>
              <a:t>	</a:t>
            </a:r>
            <a:endParaRPr lang="es-ES" dirty="0"/>
          </a:p>
        </p:txBody>
      </p:sp>
      <p:sp>
        <p:nvSpPr>
          <p:cNvPr id="3" name="2 Marcador de contenido"/>
          <p:cNvSpPr>
            <a:spLocks noGrp="1"/>
          </p:cNvSpPr>
          <p:nvPr>
            <p:ph sz="quarter" idx="1"/>
          </p:nvPr>
        </p:nvSpPr>
        <p:spPr>
          <a:xfrm>
            <a:off x="0" y="620688"/>
            <a:ext cx="8748464" cy="6214442"/>
          </a:xfrm>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es-ES_tradnl" dirty="0" smtClean="0">
                <a:solidFill>
                  <a:srgbClr val="002060"/>
                </a:solidFill>
              </a:rPr>
              <a:t>   </a:t>
            </a:r>
            <a:endParaRPr lang="es-ES_tradnl" dirty="0"/>
          </a:p>
          <a:p>
            <a:pPr>
              <a:buFont typeface="Wingdings" pitchFamily="2" charset="2"/>
              <a:buChar char="Ø"/>
            </a:pPr>
            <a:endParaRPr lang="es-ES" dirty="0"/>
          </a:p>
          <a:p>
            <a:pPr>
              <a:buFont typeface="Wingdings" pitchFamily="2" charset="2"/>
              <a:buChar char="Ø"/>
            </a:pPr>
            <a:endParaRPr lang="es-ES" dirty="0"/>
          </a:p>
        </p:txBody>
      </p:sp>
      <p:sp>
        <p:nvSpPr>
          <p:cNvPr id="7" name="6 Marcador de número de diapositiva"/>
          <p:cNvSpPr>
            <a:spLocks noGrp="1"/>
          </p:cNvSpPr>
          <p:nvPr>
            <p:ph type="sldNum" sz="quarter" idx="15"/>
          </p:nvPr>
        </p:nvSpPr>
        <p:spPr>
          <a:xfrm>
            <a:off x="8129016" y="5734050"/>
            <a:ext cx="609600" cy="521208"/>
          </a:xfrm>
          <a:prstGeom prst="rect">
            <a:avLst/>
          </a:prstGeom>
        </p:spPr>
        <p:txBody>
          <a:bodyPr/>
          <a:lstStyle/>
          <a:p>
            <a:fld id="{785DBBF5-2297-4EDF-BF01-CBAD9DED34AE}" type="slidenum">
              <a:rPr lang="es-ES" smtClean="0">
                <a:solidFill>
                  <a:schemeClr val="tx1"/>
                </a:solidFill>
              </a:rPr>
              <a:pPr/>
              <a:t>535</a:t>
            </a:fld>
            <a:endParaRPr lang="es-ES" dirty="0">
              <a:solidFill>
                <a:schemeClr val="tx1"/>
              </a:solidFill>
            </a:endParaRPr>
          </a:p>
        </p:txBody>
      </p:sp>
      <p:sp>
        <p:nvSpPr>
          <p:cNvPr id="6" name="5 Marcador de pie de página"/>
          <p:cNvSpPr>
            <a:spLocks noGrp="1"/>
          </p:cNvSpPr>
          <p:nvPr>
            <p:ph type="ftr" sz="quarter" idx="16"/>
          </p:nvPr>
        </p:nvSpPr>
        <p:spPr>
          <a:xfrm rot="5400000">
            <a:off x="6990186" y="3737240"/>
            <a:ext cx="3200400" cy="365760"/>
          </a:xfrm>
          <a:prstGeom prst="rect">
            <a:avLst/>
          </a:prstGeom>
        </p:spPr>
        <p:txBody>
          <a:bodyPr/>
          <a:lstStyle/>
          <a:p>
            <a:endParaRPr lang="es-ES"/>
          </a:p>
        </p:txBody>
      </p:sp>
      <p:graphicFrame>
        <p:nvGraphicFramePr>
          <p:cNvPr id="4" name="3 Tabla"/>
          <p:cNvGraphicFramePr>
            <a:graphicFrameLocks noGrp="1"/>
          </p:cNvGraphicFramePr>
          <p:nvPr>
            <p:extLst>
              <p:ext uri="{D42A27DB-BD31-4B8C-83A1-F6EECF244321}">
                <p14:modId xmlns:p14="http://schemas.microsoft.com/office/powerpoint/2010/main" val="3870501948"/>
              </p:ext>
            </p:extLst>
          </p:nvPr>
        </p:nvGraphicFramePr>
        <p:xfrm>
          <a:off x="2771800" y="671096"/>
          <a:ext cx="3312368" cy="741680"/>
        </p:xfrm>
        <a:graphic>
          <a:graphicData uri="http://schemas.openxmlformats.org/drawingml/2006/table">
            <a:tbl>
              <a:tblPr firstRow="1" bandRow="1">
                <a:tableStyleId>{5C22544A-7EE6-4342-B048-85BDC9FD1C3A}</a:tableStyleId>
              </a:tblPr>
              <a:tblGrid>
                <a:gridCol w="1656184"/>
                <a:gridCol w="1656184"/>
              </a:tblGrid>
              <a:tr h="370840">
                <a:tc gridSpan="2">
                  <a:txBody>
                    <a:bodyPr/>
                    <a:lstStyle/>
                    <a:p>
                      <a:pPr marL="285750" indent="-285750">
                        <a:buFont typeface="Wingdings" pitchFamily="2" charset="2"/>
                        <a:buChar char="ü"/>
                      </a:pPr>
                      <a:r>
                        <a:rPr lang="es-ES" baseline="0" dirty="0" smtClean="0">
                          <a:solidFill>
                            <a:schemeClr val="tx1"/>
                          </a:solidFill>
                        </a:rPr>
                        <a:t>Por qué podemos creer</a:t>
                      </a:r>
                      <a:endParaRPr lang="es-ES" baseline="0" dirty="0">
                        <a:solidFill>
                          <a:schemeClr val="tx1"/>
                        </a:solidFill>
                      </a:endParaRPr>
                    </a:p>
                  </a:txBody>
                  <a:tcPr>
                    <a:solidFill>
                      <a:srgbClr val="FFFFD2"/>
                    </a:solidFill>
                  </a:tcPr>
                </a:tc>
                <a:tc hMerge="1">
                  <a:txBody>
                    <a:bodyPr/>
                    <a:lstStyle/>
                    <a:p>
                      <a:endParaRPr lang="es-ES"/>
                    </a:p>
                  </a:txBody>
                  <a:tcPr/>
                </a:tc>
              </a:tr>
              <a:tr h="370840">
                <a:tc>
                  <a:txBody>
                    <a:bodyPr/>
                    <a:lstStyle/>
                    <a:p>
                      <a:pPr algn="ctr"/>
                      <a:r>
                        <a:rPr lang="es-ES" dirty="0" smtClean="0">
                          <a:hlinkClick r:id="rId5" action="ppaction://hlinksldjump"/>
                        </a:rPr>
                        <a:t>1</a:t>
                      </a:r>
                      <a:endParaRPr lang="es-ES" dirty="0"/>
                    </a:p>
                  </a:txBody>
                  <a:tcPr>
                    <a:solidFill>
                      <a:srgbClr val="FFFF00"/>
                    </a:solidFill>
                  </a:tcPr>
                </a:tc>
                <a:tc>
                  <a:txBody>
                    <a:bodyPr/>
                    <a:lstStyle/>
                    <a:p>
                      <a:pPr algn="ctr"/>
                      <a:r>
                        <a:rPr lang="es-ES" dirty="0" smtClean="0">
                          <a:hlinkClick r:id="rId6" action="ppaction://hlinksldjump"/>
                        </a:rPr>
                        <a:t>2</a:t>
                      </a:r>
                      <a:endParaRPr lang="es-ES" dirty="0"/>
                    </a:p>
                  </a:txBody>
                  <a:tcPr>
                    <a:solidFill>
                      <a:srgbClr val="FFFF00"/>
                    </a:solidFill>
                  </a:tcPr>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3445033615"/>
              </p:ext>
            </p:extLst>
          </p:nvPr>
        </p:nvGraphicFramePr>
        <p:xfrm>
          <a:off x="2123729" y="1679208"/>
          <a:ext cx="4392487" cy="741680"/>
        </p:xfrm>
        <a:graphic>
          <a:graphicData uri="http://schemas.openxmlformats.org/drawingml/2006/table">
            <a:tbl>
              <a:tblPr firstRow="1" bandRow="1">
                <a:tableStyleId>{5C22544A-7EE6-4342-B048-85BDC9FD1C3A}</a:tableStyleId>
              </a:tblPr>
              <a:tblGrid>
                <a:gridCol w="1132438"/>
                <a:gridCol w="1132438"/>
                <a:gridCol w="1132438"/>
                <a:gridCol w="995173"/>
              </a:tblGrid>
              <a:tr h="370840">
                <a:tc gridSpan="4">
                  <a:txBody>
                    <a:bodyPr/>
                    <a:lstStyle/>
                    <a:p>
                      <a:pPr marL="285750" indent="-285750" algn="ctr">
                        <a:buFont typeface="Wingdings" pitchFamily="2" charset="2"/>
                        <a:buChar char="ü"/>
                      </a:pPr>
                      <a:r>
                        <a:rPr lang="es-ES" baseline="0" dirty="0" smtClean="0">
                          <a:solidFill>
                            <a:schemeClr val="tx1"/>
                          </a:solidFill>
                        </a:rPr>
                        <a:t>El hombre es capaz de Dios</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370840">
                <a:tc>
                  <a:txBody>
                    <a:bodyPr/>
                    <a:lstStyle/>
                    <a:p>
                      <a:pPr algn="ctr"/>
                      <a:r>
                        <a:rPr lang="es-ES" dirty="0" smtClean="0">
                          <a:hlinkClick r:id="rId7" action="ppaction://hlinksldjump"/>
                        </a:rPr>
                        <a:t>3</a:t>
                      </a:r>
                      <a:endParaRPr lang="es-ES" dirty="0"/>
                    </a:p>
                  </a:txBody>
                  <a:tcPr>
                    <a:solidFill>
                      <a:srgbClr val="FFFF00"/>
                    </a:solidFill>
                  </a:tcPr>
                </a:tc>
                <a:tc>
                  <a:txBody>
                    <a:bodyPr/>
                    <a:lstStyle/>
                    <a:p>
                      <a:pPr algn="ctr"/>
                      <a:r>
                        <a:rPr lang="es-ES" dirty="0" smtClean="0">
                          <a:hlinkClick r:id="rId8" action="ppaction://hlinksldjump"/>
                        </a:rPr>
                        <a:t>4</a:t>
                      </a:r>
                      <a:endParaRPr lang="es-ES" dirty="0"/>
                    </a:p>
                  </a:txBody>
                  <a:tcPr>
                    <a:solidFill>
                      <a:srgbClr val="FFFF00"/>
                    </a:solidFill>
                  </a:tcPr>
                </a:tc>
                <a:tc>
                  <a:txBody>
                    <a:bodyPr/>
                    <a:lstStyle/>
                    <a:p>
                      <a:pPr algn="ctr"/>
                      <a:r>
                        <a:rPr lang="es-ES" dirty="0" smtClean="0">
                          <a:hlinkClick r:id="rId9" action="ppaction://hlinksldjump"/>
                        </a:rPr>
                        <a:t>5</a:t>
                      </a:r>
                      <a:endParaRPr lang="es-ES" dirty="0"/>
                    </a:p>
                  </a:txBody>
                  <a:tcPr>
                    <a:solidFill>
                      <a:srgbClr val="FFFF00"/>
                    </a:solidFill>
                  </a:tcPr>
                </a:tc>
                <a:tc>
                  <a:txBody>
                    <a:bodyPr/>
                    <a:lstStyle/>
                    <a:p>
                      <a:pPr algn="ctr"/>
                      <a:r>
                        <a:rPr lang="es-ES" dirty="0" smtClean="0">
                          <a:hlinkClick r:id="rId10" action="ppaction://hlinksldjump"/>
                        </a:rPr>
                        <a:t>6</a:t>
                      </a:r>
                      <a:endParaRPr lang="es-ES" dirty="0"/>
                    </a:p>
                  </a:txBody>
                  <a:tcPr>
                    <a:solidFill>
                      <a:srgbClr val="FFFF00"/>
                    </a:solidFill>
                  </a:tcP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2384066368"/>
              </p:ext>
            </p:extLst>
          </p:nvPr>
        </p:nvGraphicFramePr>
        <p:xfrm>
          <a:off x="611560" y="2748528"/>
          <a:ext cx="7560840" cy="1112520"/>
        </p:xfrm>
        <a:graphic>
          <a:graphicData uri="http://schemas.openxmlformats.org/drawingml/2006/table">
            <a:tbl>
              <a:tblPr firstRow="1" bandRow="1">
                <a:tableStyleId>{5C22544A-7EE6-4342-B048-85BDC9FD1C3A}</a:tableStyleId>
              </a:tblPr>
              <a:tblGrid>
                <a:gridCol w="945105"/>
                <a:gridCol w="945105"/>
                <a:gridCol w="945105"/>
                <a:gridCol w="945105"/>
                <a:gridCol w="945105"/>
                <a:gridCol w="945105"/>
                <a:gridCol w="945105"/>
                <a:gridCol w="945105"/>
              </a:tblGrid>
              <a:tr h="370840">
                <a:tc gridSpan="8">
                  <a:txBody>
                    <a:bodyPr/>
                    <a:lstStyle/>
                    <a:p>
                      <a:pPr marL="285750" indent="-285750" algn="ctr">
                        <a:buFont typeface="Wingdings" pitchFamily="2" charset="2"/>
                        <a:buChar char="ü"/>
                      </a:pPr>
                      <a:r>
                        <a:rPr lang="es-ES" baseline="0" dirty="0" smtClean="0">
                          <a:solidFill>
                            <a:schemeClr val="tx1"/>
                          </a:solidFill>
                        </a:rPr>
                        <a:t>Dios nos sale al encuentro</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70840">
                <a:tc>
                  <a:txBody>
                    <a:bodyPr/>
                    <a:lstStyle/>
                    <a:p>
                      <a:pPr algn="ctr"/>
                      <a:r>
                        <a:rPr lang="es-ES" dirty="0" smtClean="0">
                          <a:hlinkClick r:id="rId11" action="ppaction://hlinksldjump"/>
                        </a:rPr>
                        <a:t>7</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12" action="ppaction://hlinksldjump"/>
                        </a:rPr>
                        <a:t>8</a:t>
                      </a:r>
                      <a:endParaRPr lang="es-ES" dirty="0"/>
                    </a:p>
                  </a:txBody>
                  <a:tcPr>
                    <a:solidFill>
                      <a:srgbClr val="FFFF00"/>
                    </a:solidFill>
                  </a:tcPr>
                </a:tc>
                <a:tc>
                  <a:txBody>
                    <a:bodyPr/>
                    <a:lstStyle/>
                    <a:p>
                      <a:pPr algn="ctr"/>
                      <a:r>
                        <a:rPr lang="es-ES" dirty="0" smtClean="0">
                          <a:hlinkClick r:id="rId13" action="ppaction://hlinksldjump"/>
                        </a:rPr>
                        <a:t>9</a:t>
                      </a:r>
                      <a:endParaRPr lang="es-ES" dirty="0"/>
                    </a:p>
                  </a:txBody>
                  <a:tcPr>
                    <a:solidFill>
                      <a:srgbClr val="FFFF00"/>
                    </a:solidFill>
                  </a:tcPr>
                </a:tc>
                <a:tc>
                  <a:txBody>
                    <a:bodyPr/>
                    <a:lstStyle/>
                    <a:p>
                      <a:pPr algn="ctr"/>
                      <a:r>
                        <a:rPr lang="es-ES" dirty="0" smtClean="0">
                          <a:hlinkClick r:id="rId14" action="ppaction://hlinksldjump"/>
                        </a:rPr>
                        <a:t>10</a:t>
                      </a:r>
                      <a:endParaRPr lang="es-ES" dirty="0"/>
                    </a:p>
                  </a:txBody>
                  <a:tcPr>
                    <a:solidFill>
                      <a:srgbClr val="FFFF00"/>
                    </a:solidFill>
                  </a:tcPr>
                </a:tc>
                <a:tc>
                  <a:txBody>
                    <a:bodyPr/>
                    <a:lstStyle/>
                    <a:p>
                      <a:pPr algn="ctr"/>
                      <a:r>
                        <a:rPr lang="es-ES" dirty="0" smtClean="0">
                          <a:hlinkClick r:id="rId15" action="ppaction://hlinksldjump"/>
                        </a:rPr>
                        <a:t>11</a:t>
                      </a:r>
                      <a:endParaRPr lang="es-ES" dirty="0"/>
                    </a:p>
                  </a:txBody>
                  <a:tcPr>
                    <a:solidFill>
                      <a:srgbClr val="FFFF00"/>
                    </a:solidFill>
                  </a:tcPr>
                </a:tc>
                <a:tc>
                  <a:txBody>
                    <a:bodyPr/>
                    <a:lstStyle/>
                    <a:p>
                      <a:pPr algn="ctr"/>
                      <a:r>
                        <a:rPr lang="es-ES" dirty="0" smtClean="0">
                          <a:hlinkClick r:id="rId16" action="ppaction://hlinksldjump"/>
                        </a:rPr>
                        <a:t>12</a:t>
                      </a:r>
                      <a:endParaRPr lang="es-ES" dirty="0"/>
                    </a:p>
                  </a:txBody>
                  <a:tcPr>
                    <a:solidFill>
                      <a:srgbClr val="FFFF00"/>
                    </a:solidFill>
                  </a:tcPr>
                </a:tc>
                <a:tc>
                  <a:txBody>
                    <a:bodyPr/>
                    <a:lstStyle/>
                    <a:p>
                      <a:pPr algn="ctr"/>
                      <a:r>
                        <a:rPr lang="es-ES" dirty="0" smtClean="0">
                          <a:hlinkClick r:id="rId17" action="ppaction://hlinksldjump"/>
                        </a:rPr>
                        <a:t>13</a:t>
                      </a:r>
                      <a:endParaRPr lang="es-ES" dirty="0"/>
                    </a:p>
                  </a:txBody>
                  <a:tcPr>
                    <a:solidFill>
                      <a:srgbClr val="FFFF00"/>
                    </a:solidFill>
                  </a:tcPr>
                </a:tc>
                <a:tc>
                  <a:txBody>
                    <a:bodyPr/>
                    <a:lstStyle/>
                    <a:p>
                      <a:pPr algn="ctr"/>
                      <a:r>
                        <a:rPr lang="es-ES" dirty="0" smtClean="0">
                          <a:hlinkClick r:id="rId18" action="ppaction://hlinksldjump"/>
                        </a:rPr>
                        <a:t>14</a:t>
                      </a:r>
                      <a:endParaRPr lang="es-ES" dirty="0"/>
                    </a:p>
                  </a:txBody>
                  <a:tcPr>
                    <a:solidFill>
                      <a:srgbClr val="FFFF00"/>
                    </a:solidFill>
                  </a:tcPr>
                </a:tc>
              </a:tr>
              <a:tr h="370840">
                <a:tc>
                  <a:txBody>
                    <a:bodyPr/>
                    <a:lstStyle/>
                    <a:p>
                      <a:pPr algn="ctr"/>
                      <a:r>
                        <a:rPr lang="es-ES" dirty="0" smtClean="0">
                          <a:hlinkClick r:id="rId19" action="ppaction://hlinksldjump"/>
                        </a:rPr>
                        <a:t>15</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20" action="ppaction://hlinksldjump"/>
                        </a:rPr>
                        <a:t>16</a:t>
                      </a:r>
                      <a:endParaRPr lang="es-ES" dirty="0"/>
                    </a:p>
                  </a:txBody>
                  <a:tcPr>
                    <a:solidFill>
                      <a:srgbClr val="FFFF00"/>
                    </a:solidFill>
                  </a:tcPr>
                </a:tc>
                <a:tc>
                  <a:txBody>
                    <a:bodyPr/>
                    <a:lstStyle/>
                    <a:p>
                      <a:pPr algn="ctr"/>
                      <a:r>
                        <a:rPr lang="es-ES" dirty="0" smtClean="0">
                          <a:hlinkClick r:id="rId21" action="ppaction://hlinksldjump"/>
                        </a:rPr>
                        <a:t>17</a:t>
                      </a:r>
                      <a:endParaRPr lang="es-ES" dirty="0"/>
                    </a:p>
                  </a:txBody>
                  <a:tcPr>
                    <a:solidFill>
                      <a:srgbClr val="FFFF00"/>
                    </a:solidFill>
                  </a:tcPr>
                </a:tc>
                <a:tc>
                  <a:txBody>
                    <a:bodyPr/>
                    <a:lstStyle/>
                    <a:p>
                      <a:pPr algn="ctr"/>
                      <a:r>
                        <a:rPr lang="es-ES" dirty="0" smtClean="0">
                          <a:hlinkClick r:id="rId22" action="ppaction://hlinksldjump"/>
                        </a:rPr>
                        <a:t>18</a:t>
                      </a:r>
                      <a:endParaRPr lang="es-ES" dirty="0"/>
                    </a:p>
                  </a:txBody>
                  <a:tcPr>
                    <a:solidFill>
                      <a:srgbClr val="FFFF00"/>
                    </a:solidFill>
                  </a:tcPr>
                </a:tc>
                <a:tc>
                  <a:txBody>
                    <a:bodyPr/>
                    <a:lstStyle/>
                    <a:p>
                      <a:pPr algn="ctr"/>
                      <a:r>
                        <a:rPr lang="es-ES" dirty="0" smtClean="0">
                          <a:hlinkClick r:id="rId23" action="ppaction://hlinksldjump"/>
                        </a:rPr>
                        <a:t>19</a:t>
                      </a: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909296741"/>
              </p:ext>
            </p:extLst>
          </p:nvPr>
        </p:nvGraphicFramePr>
        <p:xfrm>
          <a:off x="2078723" y="4271496"/>
          <a:ext cx="4725525" cy="741680"/>
        </p:xfrm>
        <a:graphic>
          <a:graphicData uri="http://schemas.openxmlformats.org/drawingml/2006/table">
            <a:tbl>
              <a:tblPr firstRow="1" bandRow="1">
                <a:tableStyleId>{5C22544A-7EE6-4342-B048-85BDC9FD1C3A}</a:tableStyleId>
              </a:tblPr>
              <a:tblGrid>
                <a:gridCol w="945105"/>
                <a:gridCol w="945105"/>
                <a:gridCol w="945105"/>
                <a:gridCol w="945105"/>
                <a:gridCol w="945105"/>
              </a:tblGrid>
              <a:tr h="370840">
                <a:tc gridSpan="5">
                  <a:txBody>
                    <a:bodyPr/>
                    <a:lstStyle/>
                    <a:p>
                      <a:pPr marL="285750" indent="-285750" algn="ctr">
                        <a:buFont typeface="Wingdings" pitchFamily="2" charset="2"/>
                        <a:buChar char="ü"/>
                      </a:pPr>
                      <a:r>
                        <a:rPr lang="es-ES" baseline="0" dirty="0" smtClean="0">
                          <a:solidFill>
                            <a:schemeClr val="tx1"/>
                          </a:solidFill>
                        </a:rPr>
                        <a:t>Los hombres responden a Dios</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70840">
                <a:tc>
                  <a:txBody>
                    <a:bodyPr/>
                    <a:lstStyle/>
                    <a:p>
                      <a:pPr algn="ctr"/>
                      <a:r>
                        <a:rPr lang="es-ES" dirty="0" smtClean="0">
                          <a:hlinkClick r:id="rId24" action="ppaction://hlinksldjump"/>
                        </a:rPr>
                        <a:t>20</a:t>
                      </a:r>
                      <a:endParaRPr lang="es-ES" dirty="0"/>
                    </a:p>
                  </a:txBody>
                  <a:tcPr>
                    <a:solidFill>
                      <a:srgbClr val="FFFF00"/>
                    </a:solidFill>
                  </a:tcPr>
                </a:tc>
                <a:tc>
                  <a:txBody>
                    <a:bodyPr/>
                    <a:lstStyle/>
                    <a:p>
                      <a:pPr algn="ctr"/>
                      <a:r>
                        <a:rPr lang="es-ES" dirty="0" smtClean="0">
                          <a:hlinkClick r:id="rId25" action="ppaction://hlinksldjump"/>
                        </a:rPr>
                        <a:t>21</a:t>
                      </a:r>
                      <a:endParaRPr lang="es-ES" dirty="0"/>
                    </a:p>
                  </a:txBody>
                  <a:tcPr>
                    <a:solidFill>
                      <a:srgbClr val="FFFF00"/>
                    </a:solidFill>
                  </a:tcPr>
                </a:tc>
                <a:tc>
                  <a:txBody>
                    <a:bodyPr/>
                    <a:lstStyle/>
                    <a:p>
                      <a:pPr algn="ctr"/>
                      <a:r>
                        <a:rPr lang="es-ES" dirty="0" smtClean="0">
                          <a:hlinkClick r:id="rId26" action="ppaction://hlinksldjump"/>
                        </a:rPr>
                        <a:t>22</a:t>
                      </a:r>
                      <a:endParaRPr lang="es-ES" dirty="0"/>
                    </a:p>
                  </a:txBody>
                  <a:tcPr>
                    <a:solidFill>
                      <a:srgbClr val="FFFF00"/>
                    </a:solidFill>
                  </a:tcPr>
                </a:tc>
                <a:tc>
                  <a:txBody>
                    <a:bodyPr/>
                    <a:lstStyle/>
                    <a:p>
                      <a:pPr algn="ctr"/>
                      <a:r>
                        <a:rPr lang="es-ES" dirty="0" smtClean="0">
                          <a:hlinkClick r:id="rId27" action="ppaction://hlinksldjump"/>
                        </a:rPr>
                        <a:t>23</a:t>
                      </a:r>
                      <a:endParaRPr lang="es-ES" dirty="0"/>
                    </a:p>
                  </a:txBody>
                  <a:tcPr>
                    <a:solidFill>
                      <a:srgbClr val="FFFF00"/>
                    </a:solidFill>
                  </a:tcPr>
                </a:tc>
                <a:tc>
                  <a:txBody>
                    <a:bodyPr/>
                    <a:lstStyle/>
                    <a:p>
                      <a:pPr algn="ctr"/>
                      <a:r>
                        <a:rPr lang="es-ES" dirty="0" smtClean="0">
                          <a:hlinkClick r:id="rId28" action="ppaction://hlinksldjump"/>
                        </a:rPr>
                        <a:t>24</a:t>
                      </a:r>
                      <a:endParaRPr lang="es-ES" dirty="0"/>
                    </a:p>
                  </a:txBody>
                  <a:tcPr>
                    <a:solidFill>
                      <a:srgbClr val="FFFF00"/>
                    </a:solidFill>
                  </a:tcPr>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1489084818"/>
              </p:ext>
            </p:extLst>
          </p:nvPr>
        </p:nvGraphicFramePr>
        <p:xfrm>
          <a:off x="2051720" y="5567640"/>
          <a:ext cx="4725525" cy="741680"/>
        </p:xfrm>
        <a:graphic>
          <a:graphicData uri="http://schemas.openxmlformats.org/drawingml/2006/table">
            <a:tbl>
              <a:tblPr firstRow="1" bandRow="1">
                <a:tableStyleId>{5C22544A-7EE6-4342-B048-85BDC9FD1C3A}</a:tableStyleId>
              </a:tblPr>
              <a:tblGrid>
                <a:gridCol w="945105"/>
                <a:gridCol w="945105"/>
                <a:gridCol w="945105"/>
                <a:gridCol w="945105"/>
                <a:gridCol w="945105"/>
              </a:tblGrid>
              <a:tr h="370840">
                <a:tc gridSpan="5">
                  <a:txBody>
                    <a:bodyPr/>
                    <a:lstStyle/>
                    <a:p>
                      <a:pPr marL="285750" indent="-285750" algn="ctr">
                        <a:buFont typeface="Wingdings" pitchFamily="2" charset="2"/>
                        <a:buChar char="ü"/>
                      </a:pPr>
                      <a:r>
                        <a:rPr lang="es-ES" baseline="0" dirty="0" smtClean="0">
                          <a:solidFill>
                            <a:schemeClr val="tx1"/>
                          </a:solidFill>
                        </a:rPr>
                        <a:t>La profesión de fe cristiana</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370840">
                <a:tc>
                  <a:txBody>
                    <a:bodyPr/>
                    <a:lstStyle/>
                    <a:p>
                      <a:pPr algn="ctr"/>
                      <a:r>
                        <a:rPr lang="es-ES" dirty="0" smtClean="0">
                          <a:hlinkClick r:id="rId29" action="ppaction://hlinksldjump"/>
                        </a:rPr>
                        <a:t>25</a:t>
                      </a:r>
                      <a:endParaRPr lang="es-ES" dirty="0"/>
                    </a:p>
                  </a:txBody>
                  <a:tcPr>
                    <a:solidFill>
                      <a:srgbClr val="FFFF00"/>
                    </a:solidFill>
                  </a:tcPr>
                </a:tc>
                <a:tc>
                  <a:txBody>
                    <a:bodyPr/>
                    <a:lstStyle/>
                    <a:p>
                      <a:pPr algn="ctr"/>
                      <a:r>
                        <a:rPr lang="es-ES" dirty="0" smtClean="0">
                          <a:hlinkClick r:id="rId30" action="ppaction://hlinksldjump"/>
                        </a:rPr>
                        <a:t>26</a:t>
                      </a:r>
                      <a:endParaRPr lang="es-ES" dirty="0"/>
                    </a:p>
                  </a:txBody>
                  <a:tcPr>
                    <a:solidFill>
                      <a:srgbClr val="FFFF00"/>
                    </a:solidFill>
                  </a:tcPr>
                </a:tc>
                <a:tc>
                  <a:txBody>
                    <a:bodyPr/>
                    <a:lstStyle/>
                    <a:p>
                      <a:pPr algn="ctr"/>
                      <a:r>
                        <a:rPr lang="es-ES" dirty="0" smtClean="0">
                          <a:hlinkClick r:id="rId31" action="ppaction://hlinksldjump"/>
                        </a:rPr>
                        <a:t>27</a:t>
                      </a:r>
                      <a:endParaRPr lang="es-ES" dirty="0"/>
                    </a:p>
                  </a:txBody>
                  <a:tcPr>
                    <a:solidFill>
                      <a:srgbClr val="FFFF00"/>
                    </a:solidFill>
                  </a:tcPr>
                </a:tc>
                <a:tc>
                  <a:txBody>
                    <a:bodyPr/>
                    <a:lstStyle/>
                    <a:p>
                      <a:pPr algn="ctr"/>
                      <a:r>
                        <a:rPr lang="es-ES" dirty="0" smtClean="0">
                          <a:hlinkClick r:id="rId32" action="ppaction://hlinksldjump"/>
                        </a:rPr>
                        <a:t>28</a:t>
                      </a:r>
                      <a:endParaRPr lang="es-ES" dirty="0"/>
                    </a:p>
                  </a:txBody>
                  <a:tcPr>
                    <a:solidFill>
                      <a:srgbClr val="FFFF00"/>
                    </a:solidFill>
                  </a:tcPr>
                </a:tc>
                <a:tc>
                  <a:txBody>
                    <a:bodyPr/>
                    <a:lstStyle/>
                    <a:p>
                      <a:pPr algn="ctr"/>
                      <a:r>
                        <a:rPr lang="es-ES" dirty="0" smtClean="0">
                          <a:hlinkClick r:id="rId33" action="ppaction://hlinksldjump"/>
                        </a:rPr>
                        <a:t>29</a:t>
                      </a:r>
                      <a:endParaRPr lang="es-ES" dirty="0"/>
                    </a:p>
                  </a:txBody>
                  <a:tcPr>
                    <a:solidFill>
                      <a:srgbClr val="FFFF00"/>
                    </a:solidFill>
                  </a:tcPr>
                </a:tc>
              </a:tr>
            </a:tbl>
          </a:graphicData>
        </a:graphic>
      </p:graphicFrame>
    </p:spTree>
    <p:extLst>
      <p:ext uri="{BB962C8B-B14F-4D97-AF65-F5344CB8AC3E}">
        <p14:creationId xmlns:p14="http://schemas.microsoft.com/office/powerpoint/2010/main" val="24286857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2267744" y="2902"/>
            <a:ext cx="6408712" cy="526177"/>
          </a:xfrm>
        </p:spPr>
        <p:txBody>
          <a:bodyPr>
            <a:normAutofit fontScale="90000"/>
          </a:bodyPr>
          <a:lstStyle/>
          <a:p>
            <a:pPr algn="ctr">
              <a:tabLst>
                <a:tab pos="7200000" algn="r"/>
              </a:tabLst>
            </a:pPr>
            <a:r>
              <a:rPr lang="es-ES" b="1" dirty="0" smtClean="0">
                <a:solidFill>
                  <a:srgbClr val="C00000"/>
                </a:solidFill>
              </a:rPr>
              <a:t>Índice: </a:t>
            </a:r>
            <a:r>
              <a:rPr lang="es-ES" dirty="0">
                <a:solidFill>
                  <a:schemeClr val="tx1"/>
                </a:solidFill>
              </a:rPr>
              <a:t>I</a:t>
            </a:r>
            <a:r>
              <a:rPr lang="es-ES" dirty="0" smtClean="0">
                <a:solidFill>
                  <a:schemeClr val="tx1"/>
                </a:solidFill>
              </a:rPr>
              <a:t>) </a:t>
            </a:r>
            <a:r>
              <a:rPr lang="es-ES" dirty="0">
                <a:solidFill>
                  <a:schemeClr val="tx1"/>
                </a:solidFill>
              </a:rPr>
              <a:t>Lo que </a:t>
            </a:r>
            <a:r>
              <a:rPr lang="es-ES" dirty="0" smtClean="0">
                <a:solidFill>
                  <a:schemeClr val="tx1"/>
                </a:solidFill>
              </a:rPr>
              <a:t>creemos</a:t>
            </a:r>
            <a:r>
              <a:rPr lang="es-ES" dirty="0" smtClean="0"/>
              <a:t>	</a:t>
            </a:r>
            <a:r>
              <a:rPr lang="es-ES" sz="3200" dirty="0">
                <a:solidFill>
                  <a:schemeClr val="tx1"/>
                </a:solidFill>
              </a:rPr>
              <a:t> </a:t>
            </a:r>
            <a:r>
              <a:rPr lang="es-ES" sz="1700" dirty="0">
                <a:solidFill>
                  <a:schemeClr val="tx1"/>
                </a:solidFill>
              </a:rPr>
              <a:t>[</a:t>
            </a:r>
            <a:r>
              <a:rPr lang="es-ES" sz="1700" dirty="0">
                <a:solidFill>
                  <a:schemeClr val="tx1"/>
                </a:solidFill>
                <a:hlinkClick r:id="rId2" action="ppaction://hlinksldjump"/>
              </a:rPr>
              <a:t>II</a:t>
            </a:r>
            <a:r>
              <a:rPr lang="es-ES" sz="1700" dirty="0">
                <a:solidFill>
                  <a:schemeClr val="tx1"/>
                </a:solidFill>
              </a:rPr>
              <a:t>-</a:t>
            </a:r>
            <a:r>
              <a:rPr lang="es-ES" sz="1700" dirty="0">
                <a:solidFill>
                  <a:schemeClr val="tx1"/>
                </a:solidFill>
                <a:hlinkClick r:id="rId3" action="ppaction://hlinksldjump"/>
              </a:rPr>
              <a:t>III</a:t>
            </a:r>
            <a:r>
              <a:rPr lang="es-ES" sz="1700" dirty="0">
                <a:solidFill>
                  <a:schemeClr val="tx1"/>
                </a:solidFill>
              </a:rPr>
              <a:t>-</a:t>
            </a:r>
            <a:r>
              <a:rPr lang="es-ES" sz="1700" dirty="0">
                <a:solidFill>
                  <a:schemeClr val="tx1"/>
                </a:solidFill>
                <a:hlinkClick r:id="rId4" action="ppaction://hlinksldjump"/>
              </a:rPr>
              <a:t>IV</a:t>
            </a:r>
            <a:r>
              <a:rPr lang="es-ES" sz="1700" dirty="0">
                <a:solidFill>
                  <a:schemeClr val="tx1"/>
                </a:solidFill>
              </a:rPr>
              <a:t>]</a:t>
            </a:r>
            <a:endParaRPr lang="es-ES" sz="1700" dirty="0"/>
          </a:p>
        </p:txBody>
      </p:sp>
      <p:sp>
        <p:nvSpPr>
          <p:cNvPr id="3" name="2 Marcador de contenido"/>
          <p:cNvSpPr>
            <a:spLocks noGrp="1"/>
          </p:cNvSpPr>
          <p:nvPr>
            <p:ph sz="quarter" idx="1"/>
          </p:nvPr>
        </p:nvSpPr>
        <p:spPr>
          <a:xfrm>
            <a:off x="0" y="650949"/>
            <a:ext cx="8748464" cy="6214442"/>
          </a:xfrm>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es-ES_tradnl" dirty="0" smtClean="0">
                <a:solidFill>
                  <a:srgbClr val="002060"/>
                </a:solidFill>
              </a:rPr>
              <a:t>   </a:t>
            </a:r>
            <a:endParaRPr lang="es-ES_tradnl" dirty="0"/>
          </a:p>
          <a:p>
            <a:pPr>
              <a:buFont typeface="Wingdings" pitchFamily="2" charset="2"/>
              <a:buChar char="Ø"/>
            </a:pPr>
            <a:endParaRPr lang="es-ES" dirty="0"/>
          </a:p>
          <a:p>
            <a:pPr>
              <a:buFont typeface="Wingdings" pitchFamily="2" charset="2"/>
              <a:buChar char="Ø"/>
            </a:pPr>
            <a:endParaRPr lang="es-ES" dirty="0"/>
          </a:p>
        </p:txBody>
      </p:sp>
      <p:sp>
        <p:nvSpPr>
          <p:cNvPr id="7" name="6 Marcador de número de diapositiva"/>
          <p:cNvSpPr>
            <a:spLocks noGrp="1"/>
          </p:cNvSpPr>
          <p:nvPr>
            <p:ph type="sldNum" sz="quarter" idx="15"/>
          </p:nvPr>
        </p:nvSpPr>
        <p:spPr>
          <a:xfrm>
            <a:off x="8129016" y="5734050"/>
            <a:ext cx="609600" cy="521208"/>
          </a:xfrm>
          <a:prstGeom prst="rect">
            <a:avLst/>
          </a:prstGeom>
        </p:spPr>
        <p:txBody>
          <a:bodyPr/>
          <a:lstStyle/>
          <a:p>
            <a:fld id="{785DBBF5-2297-4EDF-BF01-CBAD9DED34AE}" type="slidenum">
              <a:rPr lang="es-ES" smtClean="0"/>
              <a:pPr/>
              <a:t>536</a:t>
            </a:fld>
            <a:endParaRPr lang="es-ES"/>
          </a:p>
        </p:txBody>
      </p:sp>
      <p:sp>
        <p:nvSpPr>
          <p:cNvPr id="6" name="5 Marcador de pie de página"/>
          <p:cNvSpPr>
            <a:spLocks noGrp="1"/>
          </p:cNvSpPr>
          <p:nvPr>
            <p:ph type="ftr" sz="quarter" idx="16"/>
          </p:nvPr>
        </p:nvSpPr>
        <p:spPr>
          <a:xfrm rot="5400000">
            <a:off x="6990186" y="3737240"/>
            <a:ext cx="3200400" cy="365760"/>
          </a:xfrm>
          <a:prstGeom prst="rect">
            <a:avLst/>
          </a:prstGeom>
        </p:spPr>
        <p:txBody>
          <a:bodyPr/>
          <a:lstStyle/>
          <a:p>
            <a:endParaRPr lang="es-ES"/>
          </a:p>
        </p:txBody>
      </p:sp>
      <p:graphicFrame>
        <p:nvGraphicFramePr>
          <p:cNvPr id="13" name="12 Tabla"/>
          <p:cNvGraphicFramePr>
            <a:graphicFrameLocks noGrp="1"/>
          </p:cNvGraphicFramePr>
          <p:nvPr>
            <p:extLst>
              <p:ext uri="{D42A27DB-BD31-4B8C-83A1-F6EECF244321}">
                <p14:modId xmlns:p14="http://schemas.microsoft.com/office/powerpoint/2010/main" val="3455994310"/>
              </p:ext>
            </p:extLst>
          </p:nvPr>
        </p:nvGraphicFramePr>
        <p:xfrm>
          <a:off x="-1" y="692696"/>
          <a:ext cx="8748464" cy="2088230"/>
        </p:xfrm>
        <a:graphic>
          <a:graphicData uri="http://schemas.openxmlformats.org/drawingml/2006/table">
            <a:tbl>
              <a:tblPr firstRow="1" bandRow="1">
                <a:tableStyleId>{5C22544A-7EE6-4342-B048-85BDC9FD1C3A}</a:tableStyleId>
              </a:tblPr>
              <a:tblGrid>
                <a:gridCol w="874846"/>
                <a:gridCol w="874846"/>
                <a:gridCol w="874846"/>
                <a:gridCol w="874846"/>
                <a:gridCol w="874846"/>
                <a:gridCol w="874846"/>
                <a:gridCol w="874846"/>
                <a:gridCol w="874846"/>
                <a:gridCol w="874846"/>
                <a:gridCol w="437425"/>
                <a:gridCol w="437425"/>
              </a:tblGrid>
              <a:tr h="417646">
                <a:tc gridSpan="11">
                  <a:txBody>
                    <a:bodyPr/>
                    <a:lstStyle/>
                    <a:p>
                      <a:pPr marL="285750" indent="-285750" algn="ctr">
                        <a:buFont typeface="Wingdings" pitchFamily="2" charset="2"/>
                        <a:buChar char="ü"/>
                      </a:pPr>
                      <a:r>
                        <a:rPr lang="es-ES" baseline="0" dirty="0" smtClean="0">
                          <a:solidFill>
                            <a:schemeClr val="tx1"/>
                          </a:solidFill>
                        </a:rPr>
                        <a:t>Creo en Dios Padre</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17646">
                <a:tc>
                  <a:txBody>
                    <a:bodyPr/>
                    <a:lstStyle/>
                    <a:p>
                      <a:pPr algn="ctr"/>
                      <a:r>
                        <a:rPr lang="es-ES" dirty="0" smtClean="0">
                          <a:hlinkClick r:id="rId5" action="ppaction://hlinksldjump"/>
                        </a:rPr>
                        <a:t>30</a:t>
                      </a:r>
                      <a:endParaRPr lang="es-ES" dirty="0"/>
                    </a:p>
                  </a:txBody>
                  <a:tcPr>
                    <a:solidFill>
                      <a:srgbClr val="FFFF00"/>
                    </a:solidFill>
                  </a:tcPr>
                </a:tc>
                <a:tc>
                  <a:txBody>
                    <a:bodyPr/>
                    <a:lstStyle/>
                    <a:p>
                      <a:pPr algn="ctr"/>
                      <a:r>
                        <a:rPr lang="es-ES" dirty="0" smtClean="0">
                          <a:hlinkClick r:id="rId6" action="ppaction://hlinksldjump"/>
                        </a:rPr>
                        <a:t>31</a:t>
                      </a:r>
                      <a:endParaRPr lang="es-ES" dirty="0"/>
                    </a:p>
                  </a:txBody>
                  <a:tcPr>
                    <a:solidFill>
                      <a:srgbClr val="FFFF00"/>
                    </a:solidFill>
                  </a:tcPr>
                </a:tc>
                <a:tc>
                  <a:txBody>
                    <a:bodyPr/>
                    <a:lstStyle/>
                    <a:p>
                      <a:pPr algn="ctr"/>
                      <a:r>
                        <a:rPr lang="es-ES" dirty="0" smtClean="0">
                          <a:hlinkClick r:id="rId7" action="ppaction://hlinksldjump"/>
                        </a:rPr>
                        <a:t>32</a:t>
                      </a:r>
                      <a:endParaRPr lang="es-ES" dirty="0"/>
                    </a:p>
                  </a:txBody>
                  <a:tcPr>
                    <a:solidFill>
                      <a:srgbClr val="FFFF00"/>
                    </a:solidFill>
                  </a:tcPr>
                </a:tc>
                <a:tc>
                  <a:txBody>
                    <a:bodyPr/>
                    <a:lstStyle/>
                    <a:p>
                      <a:pPr algn="ctr"/>
                      <a:r>
                        <a:rPr lang="es-ES" dirty="0" smtClean="0">
                          <a:hlinkClick r:id="rId8" action="ppaction://hlinksldjump"/>
                        </a:rPr>
                        <a:t>33</a:t>
                      </a:r>
                      <a:endParaRPr lang="es-ES" dirty="0"/>
                    </a:p>
                  </a:txBody>
                  <a:tcPr>
                    <a:solidFill>
                      <a:srgbClr val="FFFF00"/>
                    </a:solidFill>
                  </a:tcPr>
                </a:tc>
                <a:tc>
                  <a:txBody>
                    <a:bodyPr/>
                    <a:lstStyle/>
                    <a:p>
                      <a:pPr algn="ctr"/>
                      <a:r>
                        <a:rPr lang="es-ES" dirty="0" smtClean="0">
                          <a:hlinkClick r:id="rId9" action="ppaction://hlinksldjump"/>
                        </a:rPr>
                        <a:t>34</a:t>
                      </a:r>
                      <a:endParaRPr lang="es-ES" dirty="0"/>
                    </a:p>
                  </a:txBody>
                  <a:tcPr>
                    <a:solidFill>
                      <a:srgbClr val="FFFF00"/>
                    </a:solidFill>
                  </a:tcPr>
                </a:tc>
                <a:tc>
                  <a:txBody>
                    <a:bodyPr/>
                    <a:lstStyle/>
                    <a:p>
                      <a:pPr algn="ctr"/>
                      <a:r>
                        <a:rPr lang="es-ES" dirty="0" smtClean="0">
                          <a:hlinkClick r:id="rId10" action="ppaction://hlinksldjump"/>
                        </a:rPr>
                        <a:t>35</a:t>
                      </a:r>
                      <a:endParaRPr lang="es-ES" dirty="0"/>
                    </a:p>
                  </a:txBody>
                  <a:tcPr>
                    <a:solidFill>
                      <a:srgbClr val="FFFF00"/>
                    </a:solidFill>
                  </a:tcPr>
                </a:tc>
                <a:tc>
                  <a:txBody>
                    <a:bodyPr/>
                    <a:lstStyle/>
                    <a:p>
                      <a:pPr algn="ctr"/>
                      <a:r>
                        <a:rPr lang="es-ES" dirty="0" smtClean="0">
                          <a:hlinkClick r:id="rId11" action="ppaction://hlinksldjump"/>
                        </a:rPr>
                        <a:t>36</a:t>
                      </a:r>
                      <a:endParaRPr lang="es-ES" dirty="0"/>
                    </a:p>
                  </a:txBody>
                  <a:tcPr>
                    <a:solidFill>
                      <a:srgbClr val="FFFF00"/>
                    </a:solidFill>
                  </a:tcPr>
                </a:tc>
                <a:tc>
                  <a:txBody>
                    <a:bodyPr/>
                    <a:lstStyle/>
                    <a:p>
                      <a:pPr algn="ctr"/>
                      <a:r>
                        <a:rPr lang="es-ES" dirty="0" smtClean="0">
                          <a:hlinkClick r:id="rId12" action="ppaction://hlinksldjump"/>
                        </a:rPr>
                        <a:t>37</a:t>
                      </a:r>
                      <a:endParaRPr lang="es-ES" dirty="0"/>
                    </a:p>
                  </a:txBody>
                  <a:tcPr>
                    <a:solidFill>
                      <a:srgbClr val="FFFF00"/>
                    </a:solidFill>
                  </a:tcPr>
                </a:tc>
                <a:tc>
                  <a:txBody>
                    <a:bodyPr/>
                    <a:lstStyle/>
                    <a:p>
                      <a:pPr algn="ctr"/>
                      <a:r>
                        <a:rPr lang="es-ES" dirty="0" smtClean="0">
                          <a:hlinkClick r:id="rId13" action="ppaction://hlinksldjump"/>
                        </a:rPr>
                        <a:t>38</a:t>
                      </a:r>
                      <a:endParaRPr lang="es-ES" dirty="0"/>
                    </a:p>
                  </a:txBody>
                  <a:tcPr>
                    <a:solidFill>
                      <a:srgbClr val="FFFF00"/>
                    </a:solidFill>
                  </a:tcPr>
                </a:tc>
                <a:tc gridSpan="2">
                  <a:txBody>
                    <a:bodyPr/>
                    <a:lstStyle/>
                    <a:p>
                      <a:pPr algn="ctr"/>
                      <a:r>
                        <a:rPr lang="es-ES" dirty="0" smtClean="0">
                          <a:hlinkClick r:id="rId14" action="ppaction://hlinksldjump"/>
                        </a:rPr>
                        <a:t>39</a:t>
                      </a:r>
                      <a:endParaRPr lang="es-ES" dirty="0"/>
                    </a:p>
                  </a:txBody>
                  <a:tcPr>
                    <a:solidFill>
                      <a:srgbClr val="FFFF00"/>
                    </a:solidFill>
                  </a:tcPr>
                </a:tc>
                <a:tc hMerge="1">
                  <a:txBody>
                    <a:bodyPr/>
                    <a:lstStyle/>
                    <a:p>
                      <a:endParaRPr lang="es-ES"/>
                    </a:p>
                  </a:txBody>
                  <a:tcPr/>
                </a:tc>
              </a:tr>
              <a:tr h="417646">
                <a:tc>
                  <a:txBody>
                    <a:bodyPr/>
                    <a:lstStyle/>
                    <a:p>
                      <a:pPr algn="ctr"/>
                      <a:r>
                        <a:rPr lang="es-ES" dirty="0" smtClean="0">
                          <a:hlinkClick r:id="rId15" action="ppaction://hlinksldjump"/>
                        </a:rPr>
                        <a:t>40</a:t>
                      </a:r>
                      <a:endParaRPr lang="es-ES" dirty="0"/>
                    </a:p>
                  </a:txBody>
                  <a:tcPr>
                    <a:solidFill>
                      <a:srgbClr val="FFFF00"/>
                    </a:solidFill>
                  </a:tcPr>
                </a:tc>
                <a:tc>
                  <a:txBody>
                    <a:bodyPr/>
                    <a:lstStyle/>
                    <a:p>
                      <a:pPr algn="ctr"/>
                      <a:r>
                        <a:rPr lang="es-ES" dirty="0" smtClean="0">
                          <a:hlinkClick r:id="rId16" action="ppaction://hlinksldjump"/>
                        </a:rPr>
                        <a:t>41</a:t>
                      </a:r>
                      <a:endParaRPr lang="es-ES" dirty="0"/>
                    </a:p>
                  </a:txBody>
                  <a:tcPr>
                    <a:solidFill>
                      <a:srgbClr val="FFFF00"/>
                    </a:solidFill>
                  </a:tcPr>
                </a:tc>
                <a:tc>
                  <a:txBody>
                    <a:bodyPr/>
                    <a:lstStyle/>
                    <a:p>
                      <a:pPr algn="ctr"/>
                      <a:r>
                        <a:rPr lang="es-ES" dirty="0" smtClean="0">
                          <a:hlinkClick r:id="rId17" action="ppaction://hlinksldjump"/>
                        </a:rPr>
                        <a:t>42</a:t>
                      </a:r>
                      <a:endParaRPr lang="es-ES" dirty="0"/>
                    </a:p>
                  </a:txBody>
                  <a:tcPr>
                    <a:solidFill>
                      <a:srgbClr val="FFFF00"/>
                    </a:solidFill>
                  </a:tcPr>
                </a:tc>
                <a:tc>
                  <a:txBody>
                    <a:bodyPr/>
                    <a:lstStyle/>
                    <a:p>
                      <a:pPr algn="ctr"/>
                      <a:r>
                        <a:rPr lang="es-ES" dirty="0" smtClean="0">
                          <a:hlinkClick r:id="rId18" action="ppaction://hlinksldjump"/>
                        </a:rPr>
                        <a:t>43</a:t>
                      </a:r>
                      <a:endParaRPr lang="es-ES" dirty="0"/>
                    </a:p>
                  </a:txBody>
                  <a:tcPr>
                    <a:solidFill>
                      <a:srgbClr val="FFFF00"/>
                    </a:solidFill>
                  </a:tcPr>
                </a:tc>
                <a:tc>
                  <a:txBody>
                    <a:bodyPr/>
                    <a:lstStyle/>
                    <a:p>
                      <a:pPr algn="ctr"/>
                      <a:r>
                        <a:rPr lang="es-ES" dirty="0" smtClean="0">
                          <a:hlinkClick r:id="rId19" action="ppaction://hlinksldjump"/>
                        </a:rPr>
                        <a:t>44</a:t>
                      </a:r>
                      <a:endParaRPr lang="es-ES" dirty="0"/>
                    </a:p>
                  </a:txBody>
                  <a:tcPr>
                    <a:solidFill>
                      <a:srgbClr val="FFFF00"/>
                    </a:solidFill>
                  </a:tcPr>
                </a:tc>
                <a:tc>
                  <a:txBody>
                    <a:bodyPr/>
                    <a:lstStyle/>
                    <a:p>
                      <a:pPr algn="ctr"/>
                      <a:r>
                        <a:rPr lang="es-ES" dirty="0" smtClean="0">
                          <a:hlinkClick r:id="rId20" action="ppaction://hlinksldjump"/>
                        </a:rPr>
                        <a:t>45</a:t>
                      </a:r>
                      <a:endParaRPr lang="es-ES" dirty="0"/>
                    </a:p>
                  </a:txBody>
                  <a:tcPr>
                    <a:solidFill>
                      <a:srgbClr val="FFFF00"/>
                    </a:solidFill>
                  </a:tcPr>
                </a:tc>
                <a:tc>
                  <a:txBody>
                    <a:bodyPr/>
                    <a:lstStyle/>
                    <a:p>
                      <a:pPr algn="ctr"/>
                      <a:r>
                        <a:rPr lang="es-ES" dirty="0" smtClean="0">
                          <a:hlinkClick r:id="rId21" action="ppaction://hlinksldjump"/>
                        </a:rPr>
                        <a:t>46</a:t>
                      </a:r>
                      <a:endParaRPr lang="es-ES" dirty="0"/>
                    </a:p>
                  </a:txBody>
                  <a:tcPr>
                    <a:solidFill>
                      <a:srgbClr val="FFFF00"/>
                    </a:solidFill>
                  </a:tcPr>
                </a:tc>
                <a:tc>
                  <a:txBody>
                    <a:bodyPr/>
                    <a:lstStyle/>
                    <a:p>
                      <a:pPr algn="ctr"/>
                      <a:r>
                        <a:rPr lang="es-ES" dirty="0" smtClean="0">
                          <a:hlinkClick r:id="rId22" action="ppaction://hlinksldjump"/>
                        </a:rPr>
                        <a:t>47</a:t>
                      </a:r>
                      <a:endParaRPr lang="es-ES" dirty="0"/>
                    </a:p>
                  </a:txBody>
                  <a:tcPr>
                    <a:solidFill>
                      <a:srgbClr val="FFFF00"/>
                    </a:solidFill>
                  </a:tcPr>
                </a:tc>
                <a:tc>
                  <a:txBody>
                    <a:bodyPr/>
                    <a:lstStyle/>
                    <a:p>
                      <a:pPr algn="ctr"/>
                      <a:r>
                        <a:rPr lang="es-ES" dirty="0" smtClean="0">
                          <a:hlinkClick r:id="rId23" action="ppaction://hlinksldjump"/>
                        </a:rPr>
                        <a:t>48</a:t>
                      </a:r>
                      <a:endParaRPr lang="es-ES" dirty="0"/>
                    </a:p>
                  </a:txBody>
                  <a:tcPr>
                    <a:solidFill>
                      <a:srgbClr val="FFFF00"/>
                    </a:solidFill>
                  </a:tcPr>
                </a:tc>
                <a:tc gridSpan="2">
                  <a:txBody>
                    <a:bodyPr/>
                    <a:lstStyle/>
                    <a:p>
                      <a:pPr algn="ctr"/>
                      <a:r>
                        <a:rPr lang="es-ES" dirty="0" smtClean="0">
                          <a:hlinkClick r:id="rId24" action="ppaction://hlinksldjump"/>
                        </a:rPr>
                        <a:t>49</a:t>
                      </a:r>
                      <a:endParaRPr lang="es-ES" dirty="0"/>
                    </a:p>
                  </a:txBody>
                  <a:tcPr>
                    <a:solidFill>
                      <a:srgbClr val="FFFF00"/>
                    </a:solidFill>
                  </a:tcPr>
                </a:tc>
                <a:tc hMerge="1">
                  <a:txBody>
                    <a:bodyPr/>
                    <a:lstStyle/>
                    <a:p>
                      <a:endParaRPr lang="es-ES"/>
                    </a:p>
                  </a:txBody>
                  <a:tcPr/>
                </a:tc>
              </a:tr>
              <a:tr h="417646">
                <a:tc>
                  <a:txBody>
                    <a:bodyPr/>
                    <a:lstStyle/>
                    <a:p>
                      <a:pPr algn="ctr"/>
                      <a:r>
                        <a:rPr lang="es-ES" dirty="0" smtClean="0">
                          <a:hlinkClick r:id="rId25" action="ppaction://hlinksldjump"/>
                        </a:rPr>
                        <a:t>50</a:t>
                      </a:r>
                      <a:endParaRPr lang="es-ES" dirty="0"/>
                    </a:p>
                  </a:txBody>
                  <a:tcPr>
                    <a:solidFill>
                      <a:srgbClr val="FFFF00"/>
                    </a:solidFill>
                  </a:tcPr>
                </a:tc>
                <a:tc>
                  <a:txBody>
                    <a:bodyPr/>
                    <a:lstStyle/>
                    <a:p>
                      <a:pPr algn="ctr"/>
                      <a:r>
                        <a:rPr lang="es-ES" dirty="0" smtClean="0">
                          <a:hlinkClick r:id="rId26" action="ppaction://hlinksldjump"/>
                        </a:rPr>
                        <a:t>51</a:t>
                      </a:r>
                      <a:endParaRPr lang="es-ES" dirty="0"/>
                    </a:p>
                  </a:txBody>
                  <a:tcPr>
                    <a:solidFill>
                      <a:srgbClr val="FFFF00"/>
                    </a:solidFill>
                  </a:tcPr>
                </a:tc>
                <a:tc>
                  <a:txBody>
                    <a:bodyPr/>
                    <a:lstStyle/>
                    <a:p>
                      <a:pPr algn="ctr"/>
                      <a:r>
                        <a:rPr lang="es-ES" dirty="0" smtClean="0">
                          <a:hlinkClick r:id="rId27" action="ppaction://hlinksldjump"/>
                        </a:rPr>
                        <a:t>52</a:t>
                      </a:r>
                      <a:endParaRPr lang="es-ES" dirty="0"/>
                    </a:p>
                  </a:txBody>
                  <a:tcPr>
                    <a:solidFill>
                      <a:srgbClr val="FFFF00"/>
                    </a:solidFill>
                  </a:tcPr>
                </a:tc>
                <a:tc>
                  <a:txBody>
                    <a:bodyPr/>
                    <a:lstStyle/>
                    <a:p>
                      <a:pPr algn="ctr"/>
                      <a:r>
                        <a:rPr lang="es-ES" dirty="0" smtClean="0">
                          <a:hlinkClick r:id="rId28" action="ppaction://hlinksldjump"/>
                        </a:rPr>
                        <a:t>53</a:t>
                      </a:r>
                      <a:endParaRPr lang="es-ES" dirty="0"/>
                    </a:p>
                  </a:txBody>
                  <a:tcPr>
                    <a:solidFill>
                      <a:srgbClr val="FFFF00"/>
                    </a:solidFill>
                  </a:tcPr>
                </a:tc>
                <a:tc>
                  <a:txBody>
                    <a:bodyPr/>
                    <a:lstStyle/>
                    <a:p>
                      <a:pPr algn="ctr"/>
                      <a:r>
                        <a:rPr lang="es-ES" dirty="0" smtClean="0">
                          <a:hlinkClick r:id="rId29" action="ppaction://hlinksldjump"/>
                        </a:rPr>
                        <a:t>54</a:t>
                      </a:r>
                      <a:endParaRPr lang="es-ES" dirty="0"/>
                    </a:p>
                  </a:txBody>
                  <a:tcPr>
                    <a:solidFill>
                      <a:srgbClr val="FFFF00"/>
                    </a:solidFill>
                  </a:tcPr>
                </a:tc>
                <a:tc>
                  <a:txBody>
                    <a:bodyPr/>
                    <a:lstStyle/>
                    <a:p>
                      <a:pPr algn="ctr"/>
                      <a:r>
                        <a:rPr lang="es-ES" dirty="0" smtClean="0">
                          <a:hlinkClick r:id="rId30" action="ppaction://hlinksldjump"/>
                        </a:rPr>
                        <a:t>55</a:t>
                      </a:r>
                      <a:endParaRPr lang="es-ES" dirty="0"/>
                    </a:p>
                  </a:txBody>
                  <a:tcPr>
                    <a:solidFill>
                      <a:srgbClr val="FFFF00"/>
                    </a:solidFill>
                  </a:tcPr>
                </a:tc>
                <a:tc>
                  <a:txBody>
                    <a:bodyPr/>
                    <a:lstStyle/>
                    <a:p>
                      <a:pPr algn="ctr"/>
                      <a:r>
                        <a:rPr lang="es-ES" dirty="0" smtClean="0">
                          <a:hlinkClick r:id="rId31" action="ppaction://hlinksldjump"/>
                        </a:rPr>
                        <a:t>56</a:t>
                      </a:r>
                      <a:endParaRPr lang="es-ES" dirty="0"/>
                    </a:p>
                  </a:txBody>
                  <a:tcPr>
                    <a:solidFill>
                      <a:srgbClr val="FFFF00"/>
                    </a:solidFill>
                  </a:tcPr>
                </a:tc>
                <a:tc>
                  <a:txBody>
                    <a:bodyPr/>
                    <a:lstStyle/>
                    <a:p>
                      <a:pPr algn="ctr"/>
                      <a:r>
                        <a:rPr lang="es-ES" dirty="0" smtClean="0">
                          <a:hlinkClick r:id="rId32" action="ppaction://hlinksldjump"/>
                        </a:rPr>
                        <a:t>57</a:t>
                      </a:r>
                      <a:endParaRPr lang="es-ES" dirty="0"/>
                    </a:p>
                  </a:txBody>
                  <a:tcPr>
                    <a:solidFill>
                      <a:srgbClr val="FFFF00"/>
                    </a:solidFill>
                  </a:tcPr>
                </a:tc>
                <a:tc>
                  <a:txBody>
                    <a:bodyPr/>
                    <a:lstStyle/>
                    <a:p>
                      <a:pPr algn="ctr"/>
                      <a:r>
                        <a:rPr lang="es-ES" dirty="0" smtClean="0">
                          <a:hlinkClick r:id="rId33" action="ppaction://hlinksldjump"/>
                        </a:rPr>
                        <a:t>58</a:t>
                      </a:r>
                      <a:endParaRPr lang="es-ES" dirty="0"/>
                    </a:p>
                  </a:txBody>
                  <a:tcPr>
                    <a:solidFill>
                      <a:srgbClr val="FFFF00"/>
                    </a:solidFill>
                  </a:tcPr>
                </a:tc>
                <a:tc gridSpan="2">
                  <a:txBody>
                    <a:bodyPr/>
                    <a:lstStyle/>
                    <a:p>
                      <a:pPr algn="ctr"/>
                      <a:r>
                        <a:rPr lang="es-ES" dirty="0" smtClean="0">
                          <a:hlinkClick r:id="rId34" action="ppaction://hlinksldjump"/>
                        </a:rPr>
                        <a:t>59</a:t>
                      </a:r>
                      <a:endParaRPr lang="es-ES" dirty="0"/>
                    </a:p>
                  </a:txBody>
                  <a:tcPr>
                    <a:solidFill>
                      <a:srgbClr val="FFFF00"/>
                    </a:solidFill>
                  </a:tcPr>
                </a:tc>
                <a:tc hMerge="1">
                  <a:txBody>
                    <a:bodyPr/>
                    <a:lstStyle/>
                    <a:p>
                      <a:endParaRPr lang="es-ES"/>
                    </a:p>
                  </a:txBody>
                  <a:tcPr/>
                </a:tc>
              </a:tr>
              <a:tr h="417646">
                <a:tc>
                  <a:txBody>
                    <a:bodyPr/>
                    <a:lstStyle/>
                    <a:p>
                      <a:pPr algn="ctr"/>
                      <a:r>
                        <a:rPr lang="es-ES" dirty="0" smtClean="0">
                          <a:hlinkClick r:id="rId35" action="ppaction://hlinksldjump"/>
                        </a:rPr>
                        <a:t>60</a:t>
                      </a:r>
                      <a:endParaRPr lang="es-ES" dirty="0"/>
                    </a:p>
                  </a:txBody>
                  <a:tcPr>
                    <a:solidFill>
                      <a:srgbClr val="FFFF00"/>
                    </a:solidFill>
                  </a:tcPr>
                </a:tc>
                <a:tc>
                  <a:txBody>
                    <a:bodyPr/>
                    <a:lstStyle/>
                    <a:p>
                      <a:pPr algn="ctr"/>
                      <a:r>
                        <a:rPr lang="es-ES" dirty="0" smtClean="0">
                          <a:hlinkClick r:id="rId36" action="ppaction://hlinksldjump"/>
                        </a:rPr>
                        <a:t>61</a:t>
                      </a:r>
                      <a:endParaRPr lang="es-ES" dirty="0"/>
                    </a:p>
                  </a:txBody>
                  <a:tcPr>
                    <a:solidFill>
                      <a:srgbClr val="FFFF00"/>
                    </a:solidFill>
                  </a:tcPr>
                </a:tc>
                <a:tc>
                  <a:txBody>
                    <a:bodyPr/>
                    <a:lstStyle/>
                    <a:p>
                      <a:pPr algn="ctr"/>
                      <a:r>
                        <a:rPr lang="es-ES" dirty="0" smtClean="0">
                          <a:hlinkClick r:id="rId37" action="ppaction://hlinksldjump"/>
                        </a:rPr>
                        <a:t>62</a:t>
                      </a:r>
                      <a:endParaRPr lang="es-ES" dirty="0"/>
                    </a:p>
                  </a:txBody>
                  <a:tcPr>
                    <a:solidFill>
                      <a:srgbClr val="FFFF00"/>
                    </a:solidFill>
                  </a:tcPr>
                </a:tc>
                <a:tc>
                  <a:txBody>
                    <a:bodyPr/>
                    <a:lstStyle/>
                    <a:p>
                      <a:pPr algn="ctr"/>
                      <a:r>
                        <a:rPr lang="es-ES" dirty="0" smtClean="0">
                          <a:hlinkClick r:id="rId38" action="ppaction://hlinksldjump"/>
                        </a:rPr>
                        <a:t>63</a:t>
                      </a:r>
                      <a:endParaRPr lang="es-ES" dirty="0"/>
                    </a:p>
                  </a:txBody>
                  <a:tcPr>
                    <a:solidFill>
                      <a:srgbClr val="FFFF00"/>
                    </a:solidFill>
                  </a:tcPr>
                </a:tc>
                <a:tc>
                  <a:txBody>
                    <a:bodyPr/>
                    <a:lstStyle/>
                    <a:p>
                      <a:pPr algn="ctr"/>
                      <a:r>
                        <a:rPr lang="es-ES" dirty="0" smtClean="0">
                          <a:hlinkClick r:id="rId39" action="ppaction://hlinksldjump"/>
                        </a:rPr>
                        <a:t>64</a:t>
                      </a:r>
                      <a:endParaRPr lang="es-ES" dirty="0"/>
                    </a:p>
                  </a:txBody>
                  <a:tcPr>
                    <a:solidFill>
                      <a:srgbClr val="FFFF00"/>
                    </a:solidFill>
                  </a:tcPr>
                </a:tc>
                <a:tc>
                  <a:txBody>
                    <a:bodyPr/>
                    <a:lstStyle/>
                    <a:p>
                      <a:pPr algn="ctr"/>
                      <a:r>
                        <a:rPr lang="es-ES" dirty="0" smtClean="0">
                          <a:hlinkClick r:id="rId40" action="ppaction://hlinksldjump"/>
                        </a:rPr>
                        <a:t>65</a:t>
                      </a:r>
                      <a:endParaRPr lang="es-ES" dirty="0"/>
                    </a:p>
                  </a:txBody>
                  <a:tcPr>
                    <a:solidFill>
                      <a:srgbClr val="FFFF00"/>
                    </a:solidFill>
                  </a:tcPr>
                </a:tc>
                <a:tc>
                  <a:txBody>
                    <a:bodyPr/>
                    <a:lstStyle/>
                    <a:p>
                      <a:pPr algn="ctr"/>
                      <a:r>
                        <a:rPr lang="es-ES" dirty="0" smtClean="0">
                          <a:hlinkClick r:id="rId41" action="ppaction://hlinksldjump"/>
                        </a:rPr>
                        <a:t>66</a:t>
                      </a:r>
                      <a:endParaRPr lang="es-ES" dirty="0"/>
                    </a:p>
                  </a:txBody>
                  <a:tcPr>
                    <a:solidFill>
                      <a:srgbClr val="FFFF00"/>
                    </a:solidFill>
                  </a:tcPr>
                </a:tc>
                <a:tc>
                  <a:txBody>
                    <a:bodyPr/>
                    <a:lstStyle/>
                    <a:p>
                      <a:pPr algn="ctr"/>
                      <a:r>
                        <a:rPr lang="es-ES" dirty="0" smtClean="0">
                          <a:hlinkClick r:id="rId42" action="ppaction://hlinksldjump"/>
                        </a:rPr>
                        <a:t>67</a:t>
                      </a:r>
                      <a:endParaRPr lang="es-ES" dirty="0"/>
                    </a:p>
                  </a:txBody>
                  <a:tcPr>
                    <a:solidFill>
                      <a:srgbClr val="FFFF00"/>
                    </a:solidFill>
                  </a:tcPr>
                </a:tc>
                <a:tc>
                  <a:txBody>
                    <a:bodyPr/>
                    <a:lstStyle/>
                    <a:p>
                      <a:pPr algn="ctr"/>
                      <a:r>
                        <a:rPr lang="es-ES" dirty="0" smtClean="0">
                          <a:hlinkClick r:id="rId43" action="ppaction://hlinksldjump"/>
                        </a:rPr>
                        <a:t>68</a:t>
                      </a:r>
                      <a:endParaRPr lang="es-ES" dirty="0"/>
                    </a:p>
                  </a:txBody>
                  <a:tcPr>
                    <a:solidFill>
                      <a:srgbClr val="FFFF00"/>
                    </a:solidFill>
                  </a:tcPr>
                </a:tc>
                <a:tc>
                  <a:txBody>
                    <a:bodyPr/>
                    <a:lstStyle/>
                    <a:p>
                      <a:pPr algn="ctr"/>
                      <a:r>
                        <a:rPr lang="es-ES" dirty="0" smtClean="0">
                          <a:hlinkClick r:id="rId44" action="ppaction://hlinksldjump"/>
                        </a:rPr>
                        <a:t>69</a:t>
                      </a:r>
                      <a:endParaRPr lang="es-ES" dirty="0"/>
                    </a:p>
                  </a:txBody>
                  <a:tcPr>
                    <a:solidFill>
                      <a:srgbClr val="FFFF00"/>
                    </a:solidFill>
                  </a:tcPr>
                </a:tc>
                <a:tc>
                  <a:txBody>
                    <a:bodyPr/>
                    <a:lstStyle/>
                    <a:p>
                      <a:pPr algn="ctr"/>
                      <a:r>
                        <a:rPr lang="es-ES" dirty="0" smtClean="0">
                          <a:hlinkClick r:id="rId45" action="ppaction://hlinksldjump"/>
                        </a:rPr>
                        <a:t>70</a:t>
                      </a:r>
                      <a:endParaRPr lang="es-ES" dirty="0"/>
                    </a:p>
                  </a:txBody>
                  <a:tcPr>
                    <a:solidFill>
                      <a:srgbClr val="FFFF00"/>
                    </a:solidFill>
                  </a:tcPr>
                </a:tc>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747811170"/>
              </p:ext>
            </p:extLst>
          </p:nvPr>
        </p:nvGraphicFramePr>
        <p:xfrm>
          <a:off x="0" y="3140968"/>
          <a:ext cx="8748464" cy="2505876"/>
        </p:xfrm>
        <a:graphic>
          <a:graphicData uri="http://schemas.openxmlformats.org/drawingml/2006/table">
            <a:tbl>
              <a:tblPr firstRow="1" bandRow="1">
                <a:tableStyleId>{5C22544A-7EE6-4342-B048-85BDC9FD1C3A}</a:tableStyleId>
              </a:tblPr>
              <a:tblGrid>
                <a:gridCol w="874846"/>
                <a:gridCol w="874846"/>
                <a:gridCol w="874846"/>
                <a:gridCol w="874846"/>
                <a:gridCol w="874846"/>
                <a:gridCol w="874846"/>
                <a:gridCol w="874846"/>
                <a:gridCol w="874846"/>
                <a:gridCol w="874846"/>
                <a:gridCol w="874850"/>
              </a:tblGrid>
              <a:tr h="417646">
                <a:tc gridSpan="10">
                  <a:txBody>
                    <a:bodyPr/>
                    <a:lstStyle/>
                    <a:p>
                      <a:pPr marL="285750" indent="-285750" algn="ctr">
                        <a:buFont typeface="Wingdings" pitchFamily="2" charset="2"/>
                        <a:buChar char="ü"/>
                      </a:pPr>
                      <a:r>
                        <a:rPr lang="es-ES" baseline="0" dirty="0" smtClean="0">
                          <a:solidFill>
                            <a:schemeClr val="tx1"/>
                          </a:solidFill>
                        </a:rPr>
                        <a:t>Creo en Jesucristo</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17646">
                <a:tc>
                  <a:txBody>
                    <a:bodyPr/>
                    <a:lstStyle/>
                    <a:p>
                      <a:pPr algn="ctr"/>
                      <a:r>
                        <a:rPr lang="es-ES" dirty="0" smtClean="0">
                          <a:hlinkClick r:id="rId46" action="ppaction://hlinksldjump"/>
                        </a:rPr>
                        <a:t>71</a:t>
                      </a:r>
                      <a:endParaRPr lang="es-ES" dirty="0"/>
                    </a:p>
                  </a:txBody>
                  <a:tcPr>
                    <a:solidFill>
                      <a:srgbClr val="FFFF00"/>
                    </a:solidFill>
                  </a:tcPr>
                </a:tc>
                <a:tc>
                  <a:txBody>
                    <a:bodyPr/>
                    <a:lstStyle/>
                    <a:p>
                      <a:pPr algn="ctr"/>
                      <a:r>
                        <a:rPr lang="es-ES" dirty="0" smtClean="0">
                          <a:hlinkClick r:id="rId47" action="ppaction://hlinksldjump"/>
                        </a:rPr>
                        <a:t>72</a:t>
                      </a:r>
                      <a:endParaRPr lang="es-ES" dirty="0"/>
                    </a:p>
                  </a:txBody>
                  <a:tcPr>
                    <a:solidFill>
                      <a:srgbClr val="FFFF00"/>
                    </a:solidFill>
                  </a:tcPr>
                </a:tc>
                <a:tc>
                  <a:txBody>
                    <a:bodyPr/>
                    <a:lstStyle/>
                    <a:p>
                      <a:pPr algn="ctr"/>
                      <a:r>
                        <a:rPr lang="es-ES" dirty="0" smtClean="0">
                          <a:hlinkClick r:id="rId48" action="ppaction://hlinksldjump"/>
                        </a:rPr>
                        <a:t>73</a:t>
                      </a:r>
                      <a:endParaRPr lang="es-ES" dirty="0"/>
                    </a:p>
                  </a:txBody>
                  <a:tcPr>
                    <a:solidFill>
                      <a:srgbClr val="FFFF00"/>
                    </a:solidFill>
                  </a:tcPr>
                </a:tc>
                <a:tc>
                  <a:txBody>
                    <a:bodyPr/>
                    <a:lstStyle/>
                    <a:p>
                      <a:pPr algn="ctr"/>
                      <a:r>
                        <a:rPr lang="es-ES" dirty="0" smtClean="0">
                          <a:hlinkClick r:id="rId49" action="ppaction://hlinksldjump"/>
                        </a:rPr>
                        <a:t>74</a:t>
                      </a:r>
                      <a:endParaRPr lang="es-ES" dirty="0"/>
                    </a:p>
                  </a:txBody>
                  <a:tcPr>
                    <a:solidFill>
                      <a:srgbClr val="FFFF00"/>
                    </a:solidFill>
                  </a:tcPr>
                </a:tc>
                <a:tc>
                  <a:txBody>
                    <a:bodyPr/>
                    <a:lstStyle/>
                    <a:p>
                      <a:pPr algn="ctr"/>
                      <a:r>
                        <a:rPr lang="es-ES" dirty="0" smtClean="0">
                          <a:hlinkClick r:id="rId50" action="ppaction://hlinksldjump"/>
                        </a:rPr>
                        <a:t>75</a:t>
                      </a:r>
                      <a:endParaRPr lang="es-ES" dirty="0"/>
                    </a:p>
                  </a:txBody>
                  <a:tcPr>
                    <a:solidFill>
                      <a:srgbClr val="FFFF00"/>
                    </a:solidFill>
                  </a:tcPr>
                </a:tc>
                <a:tc>
                  <a:txBody>
                    <a:bodyPr/>
                    <a:lstStyle/>
                    <a:p>
                      <a:pPr algn="ctr"/>
                      <a:r>
                        <a:rPr lang="es-ES" dirty="0" smtClean="0">
                          <a:hlinkClick r:id="rId51" action="ppaction://hlinksldjump"/>
                        </a:rPr>
                        <a:t>76</a:t>
                      </a:r>
                      <a:endParaRPr lang="es-ES" dirty="0"/>
                    </a:p>
                  </a:txBody>
                  <a:tcPr>
                    <a:solidFill>
                      <a:srgbClr val="FFFF00"/>
                    </a:solidFill>
                  </a:tcPr>
                </a:tc>
                <a:tc>
                  <a:txBody>
                    <a:bodyPr/>
                    <a:lstStyle/>
                    <a:p>
                      <a:pPr algn="ctr"/>
                      <a:r>
                        <a:rPr lang="es-ES" dirty="0" smtClean="0">
                          <a:hlinkClick r:id="rId52" action="ppaction://hlinksldjump"/>
                        </a:rPr>
                        <a:t>77</a:t>
                      </a:r>
                      <a:endParaRPr lang="es-ES" dirty="0"/>
                    </a:p>
                  </a:txBody>
                  <a:tcPr>
                    <a:solidFill>
                      <a:srgbClr val="FFFF00"/>
                    </a:solidFill>
                  </a:tcPr>
                </a:tc>
                <a:tc>
                  <a:txBody>
                    <a:bodyPr/>
                    <a:lstStyle/>
                    <a:p>
                      <a:pPr algn="ctr"/>
                      <a:r>
                        <a:rPr lang="es-ES" dirty="0" smtClean="0">
                          <a:hlinkClick r:id="rId53" action="ppaction://hlinksldjump"/>
                        </a:rPr>
                        <a:t>78</a:t>
                      </a:r>
                      <a:endParaRPr lang="es-ES" dirty="0"/>
                    </a:p>
                  </a:txBody>
                  <a:tcPr>
                    <a:solidFill>
                      <a:srgbClr val="FFFF00"/>
                    </a:solidFill>
                  </a:tcPr>
                </a:tc>
                <a:tc>
                  <a:txBody>
                    <a:bodyPr/>
                    <a:lstStyle/>
                    <a:p>
                      <a:pPr algn="ctr"/>
                      <a:r>
                        <a:rPr lang="es-ES" dirty="0" smtClean="0">
                          <a:hlinkClick r:id="rId54" action="ppaction://hlinksldjump"/>
                        </a:rPr>
                        <a:t>79</a:t>
                      </a:r>
                      <a:endParaRPr lang="es-ES" dirty="0"/>
                    </a:p>
                  </a:txBody>
                  <a:tcPr>
                    <a:solidFill>
                      <a:srgbClr val="FFFF00"/>
                    </a:solidFill>
                  </a:tcPr>
                </a:tc>
                <a:tc>
                  <a:txBody>
                    <a:bodyPr/>
                    <a:lstStyle/>
                    <a:p>
                      <a:pPr algn="ctr"/>
                      <a:r>
                        <a:rPr lang="es-ES" dirty="0" smtClean="0">
                          <a:hlinkClick r:id="rId55" action="ppaction://hlinksldjump"/>
                        </a:rPr>
                        <a:t>80</a:t>
                      </a:r>
                      <a:endParaRPr lang="es-ES" dirty="0"/>
                    </a:p>
                  </a:txBody>
                  <a:tcPr>
                    <a:solidFill>
                      <a:srgbClr val="FFFF00"/>
                    </a:solidFill>
                  </a:tcPr>
                </a:tc>
              </a:tr>
              <a:tr h="417646">
                <a:tc>
                  <a:txBody>
                    <a:bodyPr/>
                    <a:lstStyle/>
                    <a:p>
                      <a:pPr algn="ctr"/>
                      <a:r>
                        <a:rPr lang="es-ES" dirty="0" smtClean="0">
                          <a:hlinkClick r:id="rId56" action="ppaction://hlinksldjump"/>
                        </a:rPr>
                        <a:t>81</a:t>
                      </a:r>
                      <a:endParaRPr lang="es-ES" dirty="0"/>
                    </a:p>
                  </a:txBody>
                  <a:tcPr>
                    <a:solidFill>
                      <a:srgbClr val="FFFF00"/>
                    </a:solidFill>
                  </a:tcPr>
                </a:tc>
                <a:tc>
                  <a:txBody>
                    <a:bodyPr/>
                    <a:lstStyle/>
                    <a:p>
                      <a:pPr algn="ctr"/>
                      <a:r>
                        <a:rPr lang="es-ES" dirty="0" smtClean="0">
                          <a:hlinkClick r:id="rId57" action="ppaction://hlinksldjump"/>
                        </a:rPr>
                        <a:t>82</a:t>
                      </a:r>
                      <a:endParaRPr lang="es-ES" dirty="0"/>
                    </a:p>
                  </a:txBody>
                  <a:tcPr>
                    <a:solidFill>
                      <a:srgbClr val="FFFF00"/>
                    </a:solidFill>
                  </a:tcPr>
                </a:tc>
                <a:tc>
                  <a:txBody>
                    <a:bodyPr/>
                    <a:lstStyle/>
                    <a:p>
                      <a:pPr algn="ctr"/>
                      <a:r>
                        <a:rPr lang="es-ES" dirty="0" smtClean="0">
                          <a:hlinkClick r:id="rId58" action="ppaction://hlinksldjump"/>
                        </a:rPr>
                        <a:t>83</a:t>
                      </a:r>
                      <a:endParaRPr lang="es-ES" dirty="0"/>
                    </a:p>
                  </a:txBody>
                  <a:tcPr>
                    <a:solidFill>
                      <a:srgbClr val="FFFF00"/>
                    </a:solidFill>
                  </a:tcPr>
                </a:tc>
                <a:tc>
                  <a:txBody>
                    <a:bodyPr/>
                    <a:lstStyle/>
                    <a:p>
                      <a:pPr algn="ctr"/>
                      <a:r>
                        <a:rPr lang="es-ES" dirty="0" smtClean="0">
                          <a:hlinkClick r:id="rId59" action="ppaction://hlinksldjump"/>
                        </a:rPr>
                        <a:t>84</a:t>
                      </a:r>
                      <a:endParaRPr lang="es-ES" dirty="0"/>
                    </a:p>
                  </a:txBody>
                  <a:tcPr>
                    <a:solidFill>
                      <a:srgbClr val="FFFF00"/>
                    </a:solidFill>
                  </a:tcPr>
                </a:tc>
                <a:tc>
                  <a:txBody>
                    <a:bodyPr/>
                    <a:lstStyle/>
                    <a:p>
                      <a:pPr algn="ctr"/>
                      <a:r>
                        <a:rPr lang="es-ES" dirty="0" smtClean="0">
                          <a:hlinkClick r:id="rId60" action="ppaction://hlinksldjump"/>
                        </a:rPr>
                        <a:t>85</a:t>
                      </a:r>
                      <a:endParaRPr lang="es-ES" dirty="0"/>
                    </a:p>
                  </a:txBody>
                  <a:tcPr>
                    <a:solidFill>
                      <a:srgbClr val="FFFF00"/>
                    </a:solidFill>
                  </a:tcPr>
                </a:tc>
                <a:tc>
                  <a:txBody>
                    <a:bodyPr/>
                    <a:lstStyle/>
                    <a:p>
                      <a:pPr algn="ctr"/>
                      <a:r>
                        <a:rPr lang="es-ES" dirty="0" smtClean="0">
                          <a:hlinkClick r:id="rId61" action="ppaction://hlinksldjump"/>
                        </a:rPr>
                        <a:t>86</a:t>
                      </a:r>
                      <a:endParaRPr lang="es-ES" dirty="0"/>
                    </a:p>
                  </a:txBody>
                  <a:tcPr>
                    <a:solidFill>
                      <a:srgbClr val="FFFF00"/>
                    </a:solidFill>
                  </a:tcPr>
                </a:tc>
                <a:tc>
                  <a:txBody>
                    <a:bodyPr/>
                    <a:lstStyle/>
                    <a:p>
                      <a:pPr algn="ctr"/>
                      <a:r>
                        <a:rPr lang="es-ES" dirty="0" smtClean="0">
                          <a:hlinkClick r:id="rId62" action="ppaction://hlinksldjump"/>
                        </a:rPr>
                        <a:t>87</a:t>
                      </a:r>
                      <a:endParaRPr lang="es-ES" dirty="0"/>
                    </a:p>
                  </a:txBody>
                  <a:tcPr>
                    <a:solidFill>
                      <a:srgbClr val="FFFF00"/>
                    </a:solidFill>
                  </a:tcPr>
                </a:tc>
                <a:tc>
                  <a:txBody>
                    <a:bodyPr/>
                    <a:lstStyle/>
                    <a:p>
                      <a:pPr algn="ctr"/>
                      <a:r>
                        <a:rPr lang="es-ES" dirty="0" smtClean="0">
                          <a:hlinkClick r:id="rId63" action="ppaction://hlinksldjump"/>
                        </a:rPr>
                        <a:t>88</a:t>
                      </a:r>
                      <a:endParaRPr lang="es-ES" dirty="0"/>
                    </a:p>
                  </a:txBody>
                  <a:tcPr>
                    <a:solidFill>
                      <a:srgbClr val="FFFF00"/>
                    </a:solidFill>
                  </a:tcPr>
                </a:tc>
                <a:tc>
                  <a:txBody>
                    <a:bodyPr/>
                    <a:lstStyle/>
                    <a:p>
                      <a:pPr algn="ctr"/>
                      <a:r>
                        <a:rPr lang="es-ES" dirty="0" smtClean="0">
                          <a:hlinkClick r:id="rId64" action="ppaction://hlinksldjump"/>
                        </a:rPr>
                        <a:t>89</a:t>
                      </a:r>
                      <a:endParaRPr lang="es-ES" dirty="0"/>
                    </a:p>
                  </a:txBody>
                  <a:tcPr>
                    <a:solidFill>
                      <a:srgbClr val="FFFF00"/>
                    </a:solidFill>
                  </a:tcPr>
                </a:tc>
                <a:tc>
                  <a:txBody>
                    <a:bodyPr/>
                    <a:lstStyle/>
                    <a:p>
                      <a:pPr algn="ctr"/>
                      <a:r>
                        <a:rPr lang="es-ES" dirty="0" smtClean="0">
                          <a:hlinkClick r:id="rId65" action="ppaction://hlinksldjump"/>
                        </a:rPr>
                        <a:t>90</a:t>
                      </a:r>
                      <a:endParaRPr lang="es-ES" dirty="0"/>
                    </a:p>
                  </a:txBody>
                  <a:tcPr>
                    <a:solidFill>
                      <a:srgbClr val="FFFF00"/>
                    </a:solidFill>
                  </a:tcPr>
                </a:tc>
              </a:tr>
              <a:tr h="417646">
                <a:tc>
                  <a:txBody>
                    <a:bodyPr/>
                    <a:lstStyle/>
                    <a:p>
                      <a:pPr algn="ctr"/>
                      <a:r>
                        <a:rPr lang="es-ES" dirty="0" smtClean="0">
                          <a:hlinkClick r:id="rId66" action="ppaction://hlinksldjump"/>
                        </a:rPr>
                        <a:t>91</a:t>
                      </a:r>
                      <a:endParaRPr lang="es-ES" dirty="0"/>
                    </a:p>
                  </a:txBody>
                  <a:tcPr>
                    <a:solidFill>
                      <a:srgbClr val="FFFF00"/>
                    </a:solidFill>
                  </a:tcPr>
                </a:tc>
                <a:tc>
                  <a:txBody>
                    <a:bodyPr/>
                    <a:lstStyle/>
                    <a:p>
                      <a:pPr algn="ctr"/>
                      <a:r>
                        <a:rPr lang="es-ES" dirty="0" smtClean="0">
                          <a:hlinkClick r:id="rId67" action="ppaction://hlinksldjump"/>
                        </a:rPr>
                        <a:t>92</a:t>
                      </a:r>
                      <a:endParaRPr lang="es-ES" dirty="0"/>
                    </a:p>
                  </a:txBody>
                  <a:tcPr>
                    <a:solidFill>
                      <a:srgbClr val="FFFF00"/>
                    </a:solidFill>
                  </a:tcPr>
                </a:tc>
                <a:tc>
                  <a:txBody>
                    <a:bodyPr/>
                    <a:lstStyle/>
                    <a:p>
                      <a:pPr algn="ctr"/>
                      <a:r>
                        <a:rPr lang="es-ES" dirty="0" smtClean="0">
                          <a:hlinkClick r:id="rId68" action="ppaction://hlinksldjump"/>
                        </a:rPr>
                        <a:t>93</a:t>
                      </a:r>
                      <a:endParaRPr lang="es-ES" dirty="0"/>
                    </a:p>
                  </a:txBody>
                  <a:tcPr>
                    <a:solidFill>
                      <a:srgbClr val="FFFF00"/>
                    </a:solidFill>
                  </a:tcPr>
                </a:tc>
                <a:tc>
                  <a:txBody>
                    <a:bodyPr/>
                    <a:lstStyle/>
                    <a:p>
                      <a:pPr algn="ctr"/>
                      <a:r>
                        <a:rPr lang="es-ES" dirty="0" smtClean="0">
                          <a:hlinkClick r:id="rId69" action="ppaction://hlinksldjump"/>
                        </a:rPr>
                        <a:t>94</a:t>
                      </a:r>
                      <a:endParaRPr lang="es-ES" dirty="0"/>
                    </a:p>
                  </a:txBody>
                  <a:tcPr>
                    <a:solidFill>
                      <a:srgbClr val="FFFF00"/>
                    </a:solidFill>
                  </a:tcPr>
                </a:tc>
                <a:tc>
                  <a:txBody>
                    <a:bodyPr/>
                    <a:lstStyle/>
                    <a:p>
                      <a:pPr algn="ctr"/>
                      <a:r>
                        <a:rPr lang="es-ES" dirty="0" smtClean="0">
                          <a:hlinkClick r:id="rId70" action="ppaction://hlinksldjump"/>
                        </a:rPr>
                        <a:t>95</a:t>
                      </a:r>
                      <a:endParaRPr lang="es-ES" dirty="0"/>
                    </a:p>
                  </a:txBody>
                  <a:tcPr>
                    <a:solidFill>
                      <a:srgbClr val="FFFF00"/>
                    </a:solidFill>
                  </a:tcPr>
                </a:tc>
                <a:tc>
                  <a:txBody>
                    <a:bodyPr/>
                    <a:lstStyle/>
                    <a:p>
                      <a:pPr algn="ctr"/>
                      <a:r>
                        <a:rPr lang="es-ES" dirty="0" smtClean="0">
                          <a:hlinkClick r:id="rId71" action="ppaction://hlinksldjump"/>
                        </a:rPr>
                        <a:t>96</a:t>
                      </a:r>
                      <a:endParaRPr lang="es-ES" dirty="0"/>
                    </a:p>
                  </a:txBody>
                  <a:tcPr>
                    <a:solidFill>
                      <a:srgbClr val="FFFF00"/>
                    </a:solidFill>
                  </a:tcPr>
                </a:tc>
                <a:tc>
                  <a:txBody>
                    <a:bodyPr/>
                    <a:lstStyle/>
                    <a:p>
                      <a:pPr algn="ctr"/>
                      <a:r>
                        <a:rPr lang="es-ES" dirty="0" smtClean="0">
                          <a:hlinkClick r:id="rId72" action="ppaction://hlinksldjump"/>
                        </a:rPr>
                        <a:t>97</a:t>
                      </a:r>
                      <a:endParaRPr lang="es-ES" dirty="0"/>
                    </a:p>
                  </a:txBody>
                  <a:tcPr>
                    <a:solidFill>
                      <a:srgbClr val="FFFF00"/>
                    </a:solidFill>
                  </a:tcPr>
                </a:tc>
                <a:tc>
                  <a:txBody>
                    <a:bodyPr/>
                    <a:lstStyle/>
                    <a:p>
                      <a:pPr algn="ctr"/>
                      <a:r>
                        <a:rPr lang="es-ES" dirty="0" smtClean="0">
                          <a:hlinkClick r:id="rId73" action="ppaction://hlinksldjump"/>
                        </a:rPr>
                        <a:t>98</a:t>
                      </a:r>
                      <a:endParaRPr lang="es-ES" dirty="0"/>
                    </a:p>
                  </a:txBody>
                  <a:tcPr>
                    <a:solidFill>
                      <a:srgbClr val="FFFF00"/>
                    </a:solidFill>
                  </a:tcPr>
                </a:tc>
                <a:tc>
                  <a:txBody>
                    <a:bodyPr/>
                    <a:lstStyle/>
                    <a:p>
                      <a:pPr algn="ctr"/>
                      <a:r>
                        <a:rPr lang="es-ES" dirty="0" smtClean="0">
                          <a:hlinkClick r:id="rId74" action="ppaction://hlinksldjump"/>
                        </a:rPr>
                        <a:t>99</a:t>
                      </a:r>
                      <a:endParaRPr lang="es-ES" dirty="0"/>
                    </a:p>
                  </a:txBody>
                  <a:tcPr>
                    <a:solidFill>
                      <a:srgbClr val="FFFF00"/>
                    </a:solidFill>
                  </a:tcPr>
                </a:tc>
                <a:tc>
                  <a:txBody>
                    <a:bodyPr/>
                    <a:lstStyle/>
                    <a:p>
                      <a:pPr algn="ctr"/>
                      <a:r>
                        <a:rPr lang="es-ES" dirty="0" smtClean="0">
                          <a:hlinkClick r:id="rId75" action="ppaction://hlinksldjump"/>
                        </a:rPr>
                        <a:t>100</a:t>
                      </a:r>
                      <a:endParaRPr lang="es-ES" dirty="0"/>
                    </a:p>
                  </a:txBody>
                  <a:tcPr>
                    <a:solidFill>
                      <a:srgbClr val="FFFF00"/>
                    </a:solidFill>
                  </a:tcPr>
                </a:tc>
              </a:tr>
              <a:tr h="417646">
                <a:tc>
                  <a:txBody>
                    <a:bodyPr/>
                    <a:lstStyle/>
                    <a:p>
                      <a:pPr algn="ctr"/>
                      <a:r>
                        <a:rPr lang="es-ES" dirty="0" smtClean="0">
                          <a:hlinkClick r:id="rId76" action="ppaction://hlinksldjump"/>
                        </a:rPr>
                        <a:t>101</a:t>
                      </a:r>
                      <a:endParaRPr lang="es-ES" dirty="0"/>
                    </a:p>
                  </a:txBody>
                  <a:tcPr>
                    <a:solidFill>
                      <a:srgbClr val="FFFF00"/>
                    </a:solidFill>
                  </a:tcPr>
                </a:tc>
                <a:tc>
                  <a:txBody>
                    <a:bodyPr/>
                    <a:lstStyle/>
                    <a:p>
                      <a:pPr algn="ctr"/>
                      <a:r>
                        <a:rPr lang="es-ES" dirty="0" smtClean="0">
                          <a:hlinkClick r:id="rId77" action="ppaction://hlinksldjump"/>
                        </a:rPr>
                        <a:t>102</a:t>
                      </a:r>
                      <a:endParaRPr lang="es-ES" dirty="0"/>
                    </a:p>
                  </a:txBody>
                  <a:tcPr>
                    <a:solidFill>
                      <a:srgbClr val="FFFF00"/>
                    </a:solidFill>
                  </a:tcPr>
                </a:tc>
                <a:tc>
                  <a:txBody>
                    <a:bodyPr/>
                    <a:lstStyle/>
                    <a:p>
                      <a:pPr algn="ctr"/>
                      <a:r>
                        <a:rPr lang="es-ES" dirty="0" smtClean="0">
                          <a:hlinkClick r:id="rId78" action="ppaction://hlinksldjump"/>
                        </a:rPr>
                        <a:t>103</a:t>
                      </a:r>
                      <a:endParaRPr lang="es-ES" dirty="0"/>
                    </a:p>
                  </a:txBody>
                  <a:tcPr>
                    <a:solidFill>
                      <a:srgbClr val="FFFF00"/>
                    </a:solidFill>
                  </a:tcPr>
                </a:tc>
                <a:tc>
                  <a:txBody>
                    <a:bodyPr/>
                    <a:lstStyle/>
                    <a:p>
                      <a:pPr algn="ctr"/>
                      <a:r>
                        <a:rPr lang="es-ES" dirty="0" smtClean="0">
                          <a:hlinkClick r:id="rId79" action="ppaction://hlinksldjump"/>
                        </a:rPr>
                        <a:t>104</a:t>
                      </a:r>
                      <a:endParaRPr lang="es-ES" dirty="0"/>
                    </a:p>
                  </a:txBody>
                  <a:tcPr>
                    <a:solidFill>
                      <a:srgbClr val="FFFF00"/>
                    </a:solidFill>
                  </a:tcPr>
                </a:tc>
                <a:tc>
                  <a:txBody>
                    <a:bodyPr/>
                    <a:lstStyle/>
                    <a:p>
                      <a:pPr algn="ctr"/>
                      <a:r>
                        <a:rPr lang="es-ES" dirty="0" smtClean="0">
                          <a:hlinkClick r:id="rId80" action="ppaction://hlinksldjump"/>
                        </a:rPr>
                        <a:t>105</a:t>
                      </a:r>
                      <a:endParaRPr lang="es-ES" dirty="0"/>
                    </a:p>
                  </a:txBody>
                  <a:tcPr>
                    <a:solidFill>
                      <a:srgbClr val="FFFF00"/>
                    </a:solidFill>
                  </a:tcPr>
                </a:tc>
                <a:tc>
                  <a:txBody>
                    <a:bodyPr/>
                    <a:lstStyle/>
                    <a:p>
                      <a:pPr algn="ctr"/>
                      <a:r>
                        <a:rPr lang="es-ES" dirty="0" smtClean="0">
                          <a:hlinkClick r:id="rId81" action="ppaction://hlinksldjump"/>
                        </a:rPr>
                        <a:t>106</a:t>
                      </a:r>
                      <a:endParaRPr lang="es-ES" dirty="0"/>
                    </a:p>
                  </a:txBody>
                  <a:tcPr>
                    <a:solidFill>
                      <a:srgbClr val="FFFF00"/>
                    </a:solidFill>
                  </a:tcPr>
                </a:tc>
                <a:tc>
                  <a:txBody>
                    <a:bodyPr/>
                    <a:lstStyle/>
                    <a:p>
                      <a:pPr algn="ctr"/>
                      <a:r>
                        <a:rPr lang="es-ES" dirty="0" smtClean="0">
                          <a:hlinkClick r:id="rId82" action="ppaction://hlinksldjump"/>
                        </a:rPr>
                        <a:t>107</a:t>
                      </a:r>
                      <a:endParaRPr lang="es-ES" dirty="0"/>
                    </a:p>
                  </a:txBody>
                  <a:tcPr>
                    <a:solidFill>
                      <a:srgbClr val="FFFF00"/>
                    </a:solidFill>
                  </a:tcPr>
                </a:tc>
                <a:tc>
                  <a:txBody>
                    <a:bodyPr/>
                    <a:lstStyle/>
                    <a:p>
                      <a:pPr algn="ctr"/>
                      <a:r>
                        <a:rPr lang="es-ES" dirty="0" smtClean="0">
                          <a:hlinkClick r:id="rId83" action="ppaction://hlinksldjump"/>
                        </a:rPr>
                        <a:t>108</a:t>
                      </a:r>
                      <a:endParaRPr lang="es-ES" dirty="0"/>
                    </a:p>
                  </a:txBody>
                  <a:tcPr>
                    <a:solidFill>
                      <a:srgbClr val="FFFF00"/>
                    </a:solidFill>
                  </a:tcPr>
                </a:tc>
                <a:tc>
                  <a:txBody>
                    <a:bodyPr/>
                    <a:lstStyle/>
                    <a:p>
                      <a:pPr algn="ctr"/>
                      <a:r>
                        <a:rPr lang="es-ES" dirty="0" smtClean="0">
                          <a:hlinkClick r:id="rId84" action="ppaction://hlinksldjump"/>
                        </a:rPr>
                        <a:t>109</a:t>
                      </a:r>
                      <a:endParaRPr lang="es-ES" dirty="0"/>
                    </a:p>
                  </a:txBody>
                  <a:tcPr>
                    <a:solidFill>
                      <a:srgbClr val="FFFF00"/>
                    </a:solidFill>
                  </a:tcPr>
                </a:tc>
                <a:tc>
                  <a:txBody>
                    <a:bodyPr/>
                    <a:lstStyle/>
                    <a:p>
                      <a:pPr algn="ctr"/>
                      <a:r>
                        <a:rPr lang="es-ES" dirty="0" smtClean="0">
                          <a:hlinkClick r:id="rId85" action="ppaction://hlinksldjump"/>
                        </a:rPr>
                        <a:t>110</a:t>
                      </a:r>
                      <a:endParaRPr lang="es-ES" dirty="0"/>
                    </a:p>
                  </a:txBody>
                  <a:tcPr>
                    <a:solidFill>
                      <a:srgbClr val="FFFF00"/>
                    </a:solidFill>
                  </a:tcPr>
                </a:tc>
              </a:tr>
              <a:tr h="417646">
                <a:tc>
                  <a:txBody>
                    <a:bodyPr/>
                    <a:lstStyle/>
                    <a:p>
                      <a:pPr algn="ctr"/>
                      <a:r>
                        <a:rPr lang="es-ES" dirty="0" smtClean="0">
                          <a:hlinkClick r:id="rId86" action="ppaction://hlinksldjump"/>
                        </a:rPr>
                        <a:t>111</a:t>
                      </a:r>
                      <a:endParaRPr lang="es-ES" dirty="0"/>
                    </a:p>
                  </a:txBody>
                  <a:tcPr>
                    <a:solidFill>
                      <a:srgbClr val="FFFF00"/>
                    </a:solidFill>
                  </a:tcPr>
                </a:tc>
                <a:tc>
                  <a:txBody>
                    <a:bodyPr/>
                    <a:lstStyle/>
                    <a:p>
                      <a:pPr algn="ctr"/>
                      <a:r>
                        <a:rPr lang="es-ES" dirty="0" smtClean="0">
                          <a:hlinkClick r:id="rId87" action="ppaction://hlinksldjump"/>
                        </a:rPr>
                        <a:t>112</a:t>
                      </a: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r>
            </a:tbl>
          </a:graphicData>
        </a:graphic>
      </p:graphicFrame>
      <p:graphicFrame>
        <p:nvGraphicFramePr>
          <p:cNvPr id="15" name="14 Tabla"/>
          <p:cNvGraphicFramePr>
            <a:graphicFrameLocks noGrp="1"/>
          </p:cNvGraphicFramePr>
          <p:nvPr>
            <p:extLst>
              <p:ext uri="{D42A27DB-BD31-4B8C-83A1-F6EECF244321}">
                <p14:modId xmlns:p14="http://schemas.microsoft.com/office/powerpoint/2010/main" val="3661405878"/>
              </p:ext>
            </p:extLst>
          </p:nvPr>
        </p:nvGraphicFramePr>
        <p:xfrm>
          <a:off x="0" y="5877272"/>
          <a:ext cx="8748464" cy="835292"/>
        </p:xfrm>
        <a:graphic>
          <a:graphicData uri="http://schemas.openxmlformats.org/drawingml/2006/table">
            <a:tbl>
              <a:tblPr firstRow="1" bandRow="1">
                <a:tableStyleId>{5C22544A-7EE6-4342-B048-85BDC9FD1C3A}</a:tableStyleId>
              </a:tblPr>
              <a:tblGrid>
                <a:gridCol w="874846"/>
                <a:gridCol w="874846"/>
                <a:gridCol w="874846"/>
                <a:gridCol w="874846"/>
                <a:gridCol w="874846"/>
                <a:gridCol w="874846"/>
                <a:gridCol w="874846"/>
                <a:gridCol w="874846"/>
                <a:gridCol w="874846"/>
                <a:gridCol w="874850"/>
              </a:tblGrid>
              <a:tr h="417646">
                <a:tc gridSpan="10">
                  <a:txBody>
                    <a:bodyPr/>
                    <a:lstStyle/>
                    <a:p>
                      <a:pPr marL="285750" indent="-285750" algn="ctr">
                        <a:buFont typeface="Wingdings" pitchFamily="2" charset="2"/>
                        <a:buChar char="ü"/>
                      </a:pPr>
                      <a:r>
                        <a:rPr lang="es-ES" baseline="0" dirty="0" smtClean="0">
                          <a:solidFill>
                            <a:schemeClr val="tx1"/>
                          </a:solidFill>
                        </a:rPr>
                        <a:t>Creo en el Espíritu Santo</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17646">
                <a:tc>
                  <a:txBody>
                    <a:bodyPr/>
                    <a:lstStyle/>
                    <a:p>
                      <a:pPr algn="ctr"/>
                      <a:r>
                        <a:rPr lang="es-ES" dirty="0" smtClean="0">
                          <a:hlinkClick r:id="rId88" action="ppaction://hlinksldjump"/>
                        </a:rPr>
                        <a:t>113</a:t>
                      </a:r>
                      <a:endParaRPr lang="es-ES" dirty="0"/>
                    </a:p>
                  </a:txBody>
                  <a:tcPr>
                    <a:solidFill>
                      <a:srgbClr val="FFFF00"/>
                    </a:solidFill>
                  </a:tcPr>
                </a:tc>
                <a:tc>
                  <a:txBody>
                    <a:bodyPr/>
                    <a:lstStyle/>
                    <a:p>
                      <a:pPr algn="ctr"/>
                      <a:r>
                        <a:rPr lang="es-ES" dirty="0" smtClean="0">
                          <a:hlinkClick r:id="rId89" action="ppaction://hlinksldjump"/>
                        </a:rPr>
                        <a:t>114</a:t>
                      </a:r>
                      <a:endParaRPr lang="es-ES" dirty="0"/>
                    </a:p>
                  </a:txBody>
                  <a:tcPr>
                    <a:solidFill>
                      <a:srgbClr val="FFFF00"/>
                    </a:solidFill>
                  </a:tcPr>
                </a:tc>
                <a:tc>
                  <a:txBody>
                    <a:bodyPr/>
                    <a:lstStyle/>
                    <a:p>
                      <a:pPr algn="ctr"/>
                      <a:r>
                        <a:rPr lang="es-ES" dirty="0" smtClean="0">
                          <a:hlinkClick r:id="rId90" action="ppaction://hlinksldjump"/>
                        </a:rPr>
                        <a:t>115</a:t>
                      </a:r>
                      <a:endParaRPr lang="es-ES" dirty="0"/>
                    </a:p>
                  </a:txBody>
                  <a:tcPr>
                    <a:solidFill>
                      <a:srgbClr val="FFFF00"/>
                    </a:solidFill>
                  </a:tcPr>
                </a:tc>
                <a:tc>
                  <a:txBody>
                    <a:bodyPr/>
                    <a:lstStyle/>
                    <a:p>
                      <a:pPr algn="ctr"/>
                      <a:r>
                        <a:rPr lang="es-ES" dirty="0" smtClean="0">
                          <a:hlinkClick r:id="rId91" action="ppaction://hlinksldjump"/>
                        </a:rPr>
                        <a:t>116</a:t>
                      </a:r>
                      <a:endParaRPr lang="es-ES" dirty="0"/>
                    </a:p>
                  </a:txBody>
                  <a:tcPr>
                    <a:solidFill>
                      <a:srgbClr val="FFFF00"/>
                    </a:solidFill>
                  </a:tcPr>
                </a:tc>
                <a:tc>
                  <a:txBody>
                    <a:bodyPr/>
                    <a:lstStyle/>
                    <a:p>
                      <a:pPr algn="ctr"/>
                      <a:r>
                        <a:rPr lang="es-ES" dirty="0" smtClean="0">
                          <a:hlinkClick r:id="rId92" action="ppaction://hlinksldjump"/>
                        </a:rPr>
                        <a:t>117</a:t>
                      </a:r>
                      <a:endParaRPr lang="es-ES" dirty="0"/>
                    </a:p>
                  </a:txBody>
                  <a:tcPr>
                    <a:solidFill>
                      <a:srgbClr val="FFFF00"/>
                    </a:solidFill>
                  </a:tcPr>
                </a:tc>
                <a:tc>
                  <a:txBody>
                    <a:bodyPr/>
                    <a:lstStyle/>
                    <a:p>
                      <a:pPr algn="ctr"/>
                      <a:r>
                        <a:rPr lang="es-ES" dirty="0" smtClean="0">
                          <a:hlinkClick r:id="rId93" action="ppaction://hlinksldjump"/>
                        </a:rPr>
                        <a:t>118</a:t>
                      </a:r>
                      <a:endParaRPr lang="es-ES" dirty="0"/>
                    </a:p>
                  </a:txBody>
                  <a:tcPr>
                    <a:solidFill>
                      <a:srgbClr val="FFFF00"/>
                    </a:solidFill>
                  </a:tcPr>
                </a:tc>
                <a:tc>
                  <a:txBody>
                    <a:bodyPr/>
                    <a:lstStyle/>
                    <a:p>
                      <a:pPr algn="ctr"/>
                      <a:r>
                        <a:rPr lang="es-ES" dirty="0" smtClean="0">
                          <a:hlinkClick r:id="rId94" action="ppaction://hlinksldjump"/>
                        </a:rPr>
                        <a:t>119</a:t>
                      </a:r>
                      <a:endParaRPr lang="es-ES" dirty="0"/>
                    </a:p>
                  </a:txBody>
                  <a:tcPr>
                    <a:solidFill>
                      <a:srgbClr val="FFFF00"/>
                    </a:solidFill>
                  </a:tcPr>
                </a:tc>
                <a:tc>
                  <a:txBody>
                    <a:bodyPr/>
                    <a:lstStyle/>
                    <a:p>
                      <a:pPr algn="ctr"/>
                      <a:r>
                        <a:rPr lang="es-ES" dirty="0" smtClean="0">
                          <a:hlinkClick r:id="rId95" action="ppaction://hlinksldjump"/>
                        </a:rPr>
                        <a:t>120</a:t>
                      </a:r>
                      <a:endParaRPr lang="es-ES" dirty="0"/>
                    </a:p>
                  </a:txBody>
                  <a:tcPr>
                    <a:solidFill>
                      <a:srgbClr val="FFFF00"/>
                    </a:solidFill>
                  </a:tcPr>
                </a:tc>
                <a:tc>
                  <a:txBody>
                    <a:bodyPr/>
                    <a:lstStyle/>
                    <a:p>
                      <a:pPr algn="ctr"/>
                      <a:r>
                        <a:rPr lang="es-ES" dirty="0" smtClean="0">
                          <a:hlinkClick r:id="rId96" action="ppaction://hlinksldjump"/>
                        </a:rPr>
                        <a:t>121</a:t>
                      </a:r>
                      <a:endParaRPr lang="es-ES" dirty="0"/>
                    </a:p>
                  </a:txBody>
                  <a:tcPr>
                    <a:solidFill>
                      <a:srgbClr val="FFFF00"/>
                    </a:solidFill>
                  </a:tcPr>
                </a:tc>
                <a:tc>
                  <a:txBody>
                    <a:bodyPr/>
                    <a:lstStyle/>
                    <a:p>
                      <a:pPr algn="ctr"/>
                      <a:r>
                        <a:rPr lang="es-ES" dirty="0" smtClean="0">
                          <a:hlinkClick r:id="rId97" action="ppaction://hlinksldjump"/>
                        </a:rPr>
                        <a:t>122</a:t>
                      </a:r>
                      <a:endParaRPr lang="es-ES" dirty="0"/>
                    </a:p>
                  </a:txBody>
                  <a:tcPr>
                    <a:solidFill>
                      <a:srgbClr val="FFFF00"/>
                    </a:solidFill>
                  </a:tcPr>
                </a:tc>
              </a:tr>
            </a:tbl>
          </a:graphicData>
        </a:graphic>
      </p:graphicFrame>
    </p:spTree>
    <p:extLst>
      <p:ext uri="{BB962C8B-B14F-4D97-AF65-F5344CB8AC3E}">
        <p14:creationId xmlns:p14="http://schemas.microsoft.com/office/powerpoint/2010/main" val="13978942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2267744" y="2902"/>
            <a:ext cx="6408712" cy="526177"/>
          </a:xfrm>
        </p:spPr>
        <p:txBody>
          <a:bodyPr>
            <a:normAutofit fontScale="90000"/>
          </a:bodyPr>
          <a:lstStyle/>
          <a:p>
            <a:pPr algn="ctr">
              <a:tabLst>
                <a:tab pos="7200000" algn="r"/>
              </a:tabLst>
            </a:pPr>
            <a:r>
              <a:rPr lang="es-ES" b="1" dirty="0" smtClean="0">
                <a:solidFill>
                  <a:srgbClr val="C00000"/>
                </a:solidFill>
              </a:rPr>
              <a:t>Índice: </a:t>
            </a:r>
            <a:r>
              <a:rPr lang="es-ES" dirty="0">
                <a:solidFill>
                  <a:schemeClr val="tx1"/>
                </a:solidFill>
              </a:rPr>
              <a:t>I</a:t>
            </a:r>
            <a:r>
              <a:rPr lang="es-ES" dirty="0" smtClean="0">
                <a:solidFill>
                  <a:schemeClr val="tx1"/>
                </a:solidFill>
              </a:rPr>
              <a:t>) </a:t>
            </a:r>
            <a:r>
              <a:rPr lang="es-ES" dirty="0">
                <a:solidFill>
                  <a:schemeClr val="tx1"/>
                </a:solidFill>
              </a:rPr>
              <a:t>Lo que </a:t>
            </a:r>
            <a:r>
              <a:rPr lang="es-ES" dirty="0" smtClean="0">
                <a:solidFill>
                  <a:schemeClr val="tx1"/>
                </a:solidFill>
              </a:rPr>
              <a:t>creemos</a:t>
            </a:r>
            <a:r>
              <a:rPr lang="es-ES" dirty="0" smtClean="0"/>
              <a:t>	</a:t>
            </a:r>
            <a:r>
              <a:rPr lang="es-ES" sz="3200" dirty="0">
                <a:solidFill>
                  <a:schemeClr val="tx1"/>
                </a:solidFill>
              </a:rPr>
              <a:t> </a:t>
            </a:r>
            <a:r>
              <a:rPr lang="es-ES" sz="1700" dirty="0">
                <a:solidFill>
                  <a:schemeClr val="tx1"/>
                </a:solidFill>
              </a:rPr>
              <a:t>[</a:t>
            </a:r>
            <a:r>
              <a:rPr lang="es-ES" sz="1700" dirty="0">
                <a:solidFill>
                  <a:schemeClr val="tx1"/>
                </a:solidFill>
                <a:hlinkClick r:id="rId2" action="ppaction://hlinksldjump"/>
              </a:rPr>
              <a:t>II</a:t>
            </a:r>
            <a:r>
              <a:rPr lang="es-ES" sz="1700" dirty="0">
                <a:solidFill>
                  <a:schemeClr val="tx1"/>
                </a:solidFill>
              </a:rPr>
              <a:t>-</a:t>
            </a:r>
            <a:r>
              <a:rPr lang="es-ES" sz="1700" dirty="0">
                <a:solidFill>
                  <a:schemeClr val="tx1"/>
                </a:solidFill>
                <a:hlinkClick r:id="rId3" action="ppaction://hlinksldjump"/>
              </a:rPr>
              <a:t>III</a:t>
            </a:r>
            <a:r>
              <a:rPr lang="es-ES" sz="1700" dirty="0">
                <a:solidFill>
                  <a:schemeClr val="tx1"/>
                </a:solidFill>
              </a:rPr>
              <a:t>-</a:t>
            </a:r>
            <a:r>
              <a:rPr lang="es-ES" sz="1700" dirty="0">
                <a:solidFill>
                  <a:schemeClr val="tx1"/>
                </a:solidFill>
                <a:hlinkClick r:id="rId4" action="ppaction://hlinksldjump"/>
              </a:rPr>
              <a:t>IV</a:t>
            </a:r>
            <a:r>
              <a:rPr lang="es-ES" sz="1700" dirty="0">
                <a:solidFill>
                  <a:schemeClr val="tx1"/>
                </a:solidFill>
              </a:rPr>
              <a:t>]</a:t>
            </a:r>
            <a:endParaRPr lang="es-ES" sz="1700" dirty="0"/>
          </a:p>
        </p:txBody>
      </p:sp>
      <p:sp>
        <p:nvSpPr>
          <p:cNvPr id="3" name="2 Marcador de contenido"/>
          <p:cNvSpPr>
            <a:spLocks noGrp="1"/>
          </p:cNvSpPr>
          <p:nvPr>
            <p:ph sz="quarter" idx="1"/>
          </p:nvPr>
        </p:nvSpPr>
        <p:spPr>
          <a:xfrm>
            <a:off x="0" y="620688"/>
            <a:ext cx="8748464" cy="6214442"/>
          </a:xfrm>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es-ES_tradnl" dirty="0" smtClean="0">
                <a:solidFill>
                  <a:srgbClr val="002060"/>
                </a:solidFill>
              </a:rPr>
              <a:t>   </a:t>
            </a:r>
            <a:endParaRPr lang="es-ES_tradnl" dirty="0"/>
          </a:p>
          <a:p>
            <a:pPr>
              <a:buFont typeface="Wingdings" pitchFamily="2" charset="2"/>
              <a:buChar char="Ø"/>
            </a:pPr>
            <a:endParaRPr lang="es-ES" dirty="0"/>
          </a:p>
          <a:p>
            <a:pPr>
              <a:buFont typeface="Wingdings" pitchFamily="2" charset="2"/>
              <a:buChar char="Ø"/>
            </a:pPr>
            <a:endParaRPr lang="es-ES" dirty="0"/>
          </a:p>
        </p:txBody>
      </p:sp>
      <p:sp>
        <p:nvSpPr>
          <p:cNvPr id="6" name="5 Marcador de pie de página"/>
          <p:cNvSpPr>
            <a:spLocks noGrp="1"/>
          </p:cNvSpPr>
          <p:nvPr>
            <p:ph type="ftr" sz="quarter" idx="16"/>
          </p:nvPr>
        </p:nvSpPr>
        <p:spPr>
          <a:xfrm rot="5400000">
            <a:off x="6990186" y="3737240"/>
            <a:ext cx="3200400" cy="365760"/>
          </a:xfrm>
          <a:prstGeom prst="rect">
            <a:avLst/>
          </a:prstGeom>
        </p:spPr>
        <p:txBody>
          <a:bodyPr/>
          <a:lstStyle/>
          <a:p>
            <a:endParaRPr lang="es-ES" dirty="0"/>
          </a:p>
        </p:txBody>
      </p:sp>
      <p:graphicFrame>
        <p:nvGraphicFramePr>
          <p:cNvPr id="15" name="14 Tabla"/>
          <p:cNvGraphicFramePr>
            <a:graphicFrameLocks noGrp="1"/>
          </p:cNvGraphicFramePr>
          <p:nvPr>
            <p:extLst>
              <p:ext uri="{D42A27DB-BD31-4B8C-83A1-F6EECF244321}">
                <p14:modId xmlns:p14="http://schemas.microsoft.com/office/powerpoint/2010/main" val="161325870"/>
              </p:ext>
            </p:extLst>
          </p:nvPr>
        </p:nvGraphicFramePr>
        <p:xfrm>
          <a:off x="35496" y="692696"/>
          <a:ext cx="8748464" cy="1463040"/>
        </p:xfrm>
        <a:graphic>
          <a:graphicData uri="http://schemas.openxmlformats.org/drawingml/2006/table">
            <a:tbl>
              <a:tblPr firstRow="1" bandRow="1">
                <a:tableStyleId>{5C22544A-7EE6-4342-B048-85BDC9FD1C3A}</a:tableStyleId>
              </a:tblPr>
              <a:tblGrid>
                <a:gridCol w="874846"/>
                <a:gridCol w="874846"/>
                <a:gridCol w="874846"/>
                <a:gridCol w="874846"/>
                <a:gridCol w="874846"/>
                <a:gridCol w="874846"/>
                <a:gridCol w="874846"/>
                <a:gridCol w="874846"/>
                <a:gridCol w="874846"/>
                <a:gridCol w="874850"/>
              </a:tblGrid>
              <a:tr h="0">
                <a:tc gridSpan="10">
                  <a:txBody>
                    <a:bodyPr/>
                    <a:lstStyle/>
                    <a:p>
                      <a:pPr marL="285750" indent="-285750" algn="ctr">
                        <a:buFont typeface="Wingdings" pitchFamily="2" charset="2"/>
                        <a:buChar char="ü"/>
                      </a:pPr>
                      <a:r>
                        <a:rPr lang="es-ES" baseline="0" dirty="0" smtClean="0">
                          <a:solidFill>
                            <a:schemeClr val="tx1"/>
                          </a:solidFill>
                        </a:rPr>
                        <a:t>Creo en la Santa Iglesia Católica</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0">
                <a:tc>
                  <a:txBody>
                    <a:bodyPr/>
                    <a:lstStyle/>
                    <a:p>
                      <a:pPr algn="ctr"/>
                      <a:r>
                        <a:rPr lang="es-ES" dirty="0" smtClean="0">
                          <a:hlinkClick r:id="rId5" action="ppaction://hlinksldjump"/>
                        </a:rPr>
                        <a:t>123</a:t>
                      </a:r>
                      <a:endParaRPr lang="es-ES" dirty="0"/>
                    </a:p>
                  </a:txBody>
                  <a:tcPr>
                    <a:solidFill>
                      <a:srgbClr val="FFFF00"/>
                    </a:solidFill>
                  </a:tcPr>
                </a:tc>
                <a:tc>
                  <a:txBody>
                    <a:bodyPr/>
                    <a:lstStyle/>
                    <a:p>
                      <a:pPr algn="ctr"/>
                      <a:r>
                        <a:rPr lang="es-ES" dirty="0" smtClean="0">
                          <a:hlinkClick r:id="rId6" action="ppaction://hlinksldjump"/>
                        </a:rPr>
                        <a:t>124</a:t>
                      </a:r>
                      <a:endParaRPr lang="es-ES" dirty="0"/>
                    </a:p>
                  </a:txBody>
                  <a:tcPr>
                    <a:solidFill>
                      <a:srgbClr val="FFFF00"/>
                    </a:solidFill>
                  </a:tcPr>
                </a:tc>
                <a:tc>
                  <a:txBody>
                    <a:bodyPr/>
                    <a:lstStyle/>
                    <a:p>
                      <a:pPr algn="ctr"/>
                      <a:r>
                        <a:rPr lang="es-ES" dirty="0" smtClean="0">
                          <a:hlinkClick r:id="rId7" action="ppaction://hlinksldjump"/>
                        </a:rPr>
                        <a:t>125</a:t>
                      </a:r>
                      <a:endParaRPr lang="es-ES" dirty="0"/>
                    </a:p>
                  </a:txBody>
                  <a:tcPr>
                    <a:solidFill>
                      <a:srgbClr val="FFFF00"/>
                    </a:solidFill>
                  </a:tcPr>
                </a:tc>
                <a:tc>
                  <a:txBody>
                    <a:bodyPr/>
                    <a:lstStyle/>
                    <a:p>
                      <a:pPr algn="ctr"/>
                      <a:r>
                        <a:rPr lang="es-ES" dirty="0" smtClean="0">
                          <a:hlinkClick r:id="rId8" action="ppaction://hlinksldjump"/>
                        </a:rPr>
                        <a:t>126</a:t>
                      </a:r>
                      <a:endParaRPr lang="es-ES" dirty="0"/>
                    </a:p>
                  </a:txBody>
                  <a:tcPr>
                    <a:solidFill>
                      <a:srgbClr val="FFFF00"/>
                    </a:solidFill>
                  </a:tcPr>
                </a:tc>
                <a:tc>
                  <a:txBody>
                    <a:bodyPr/>
                    <a:lstStyle/>
                    <a:p>
                      <a:pPr algn="ctr"/>
                      <a:r>
                        <a:rPr lang="es-ES" dirty="0" smtClean="0">
                          <a:hlinkClick r:id="rId9" action="ppaction://hlinksldjump"/>
                        </a:rPr>
                        <a:t>127</a:t>
                      </a:r>
                      <a:endParaRPr lang="es-ES" dirty="0"/>
                    </a:p>
                  </a:txBody>
                  <a:tcPr>
                    <a:solidFill>
                      <a:srgbClr val="FFFF00"/>
                    </a:solidFill>
                  </a:tcPr>
                </a:tc>
                <a:tc>
                  <a:txBody>
                    <a:bodyPr/>
                    <a:lstStyle/>
                    <a:p>
                      <a:pPr algn="ctr"/>
                      <a:r>
                        <a:rPr lang="es-ES" dirty="0" smtClean="0">
                          <a:hlinkClick r:id="rId10" action="ppaction://hlinksldjump"/>
                        </a:rPr>
                        <a:t>128</a:t>
                      </a:r>
                      <a:endParaRPr lang="es-ES" dirty="0"/>
                    </a:p>
                  </a:txBody>
                  <a:tcPr>
                    <a:solidFill>
                      <a:srgbClr val="FFFF00"/>
                    </a:solidFill>
                  </a:tcPr>
                </a:tc>
                <a:tc>
                  <a:txBody>
                    <a:bodyPr/>
                    <a:lstStyle/>
                    <a:p>
                      <a:pPr algn="ctr"/>
                      <a:r>
                        <a:rPr lang="es-ES" dirty="0" smtClean="0">
                          <a:hlinkClick r:id="rId11" action="ppaction://hlinksldjump"/>
                        </a:rPr>
                        <a:t>129</a:t>
                      </a:r>
                      <a:endParaRPr lang="es-ES" dirty="0"/>
                    </a:p>
                  </a:txBody>
                  <a:tcPr>
                    <a:solidFill>
                      <a:srgbClr val="FFFF00"/>
                    </a:solidFill>
                  </a:tcPr>
                </a:tc>
                <a:tc>
                  <a:txBody>
                    <a:bodyPr/>
                    <a:lstStyle/>
                    <a:p>
                      <a:pPr algn="ctr"/>
                      <a:r>
                        <a:rPr lang="es-ES" dirty="0" smtClean="0">
                          <a:hlinkClick r:id="rId12" action="ppaction://hlinksldjump"/>
                        </a:rPr>
                        <a:t>130</a:t>
                      </a:r>
                      <a:endParaRPr lang="es-ES" dirty="0"/>
                    </a:p>
                  </a:txBody>
                  <a:tcPr>
                    <a:solidFill>
                      <a:srgbClr val="FFFF00"/>
                    </a:solidFill>
                  </a:tcPr>
                </a:tc>
                <a:tc>
                  <a:txBody>
                    <a:bodyPr/>
                    <a:lstStyle/>
                    <a:p>
                      <a:pPr algn="ctr"/>
                      <a:r>
                        <a:rPr lang="es-ES" dirty="0" smtClean="0">
                          <a:hlinkClick r:id="rId13" action="ppaction://hlinksldjump"/>
                        </a:rPr>
                        <a:t>131</a:t>
                      </a:r>
                      <a:endParaRPr lang="es-ES" dirty="0"/>
                    </a:p>
                  </a:txBody>
                  <a:tcPr>
                    <a:solidFill>
                      <a:srgbClr val="FFFF00"/>
                    </a:solidFill>
                  </a:tcPr>
                </a:tc>
                <a:tc>
                  <a:txBody>
                    <a:bodyPr/>
                    <a:lstStyle/>
                    <a:p>
                      <a:pPr algn="ctr"/>
                      <a:r>
                        <a:rPr lang="es-ES" dirty="0" smtClean="0">
                          <a:hlinkClick r:id="rId14" action="ppaction://hlinksldjump"/>
                        </a:rPr>
                        <a:t>132</a:t>
                      </a:r>
                      <a:endParaRPr lang="es-ES" dirty="0"/>
                    </a:p>
                  </a:txBody>
                  <a:tcPr>
                    <a:solidFill>
                      <a:srgbClr val="FFFF00"/>
                    </a:solidFill>
                  </a:tcPr>
                </a:tc>
              </a:tr>
              <a:tr h="0">
                <a:tc>
                  <a:txBody>
                    <a:bodyPr/>
                    <a:lstStyle/>
                    <a:p>
                      <a:pPr algn="ctr"/>
                      <a:r>
                        <a:rPr lang="es-ES" dirty="0" smtClean="0">
                          <a:hlinkClick r:id="rId15" action="ppaction://hlinksldjump"/>
                        </a:rPr>
                        <a:t>133</a:t>
                      </a:r>
                      <a:endParaRPr lang="es-ES" dirty="0"/>
                    </a:p>
                  </a:txBody>
                  <a:tcPr>
                    <a:solidFill>
                      <a:srgbClr val="FFFF00"/>
                    </a:solidFill>
                  </a:tcPr>
                </a:tc>
                <a:tc>
                  <a:txBody>
                    <a:bodyPr/>
                    <a:lstStyle/>
                    <a:p>
                      <a:pPr algn="ctr"/>
                      <a:r>
                        <a:rPr lang="es-ES" dirty="0" smtClean="0">
                          <a:hlinkClick r:id="rId16" action="ppaction://hlinksldjump"/>
                        </a:rPr>
                        <a:t>134</a:t>
                      </a:r>
                      <a:endParaRPr lang="es-ES" dirty="0"/>
                    </a:p>
                  </a:txBody>
                  <a:tcPr>
                    <a:solidFill>
                      <a:srgbClr val="FFFF00"/>
                    </a:solidFill>
                  </a:tcPr>
                </a:tc>
                <a:tc>
                  <a:txBody>
                    <a:bodyPr/>
                    <a:lstStyle/>
                    <a:p>
                      <a:pPr algn="ctr"/>
                      <a:r>
                        <a:rPr lang="es-ES" dirty="0" smtClean="0">
                          <a:hlinkClick r:id="rId17" action="ppaction://hlinksldjump"/>
                        </a:rPr>
                        <a:t>135</a:t>
                      </a:r>
                      <a:endParaRPr lang="es-ES" dirty="0"/>
                    </a:p>
                  </a:txBody>
                  <a:tcPr>
                    <a:solidFill>
                      <a:srgbClr val="FFFF00"/>
                    </a:solidFill>
                  </a:tcPr>
                </a:tc>
                <a:tc>
                  <a:txBody>
                    <a:bodyPr/>
                    <a:lstStyle/>
                    <a:p>
                      <a:pPr algn="ctr"/>
                      <a:r>
                        <a:rPr lang="es-ES" dirty="0" smtClean="0">
                          <a:hlinkClick r:id="rId18" action="ppaction://hlinksldjump"/>
                        </a:rPr>
                        <a:t>136</a:t>
                      </a:r>
                      <a:endParaRPr lang="es-ES" dirty="0"/>
                    </a:p>
                  </a:txBody>
                  <a:tcPr>
                    <a:solidFill>
                      <a:srgbClr val="FFFF00"/>
                    </a:solidFill>
                  </a:tcPr>
                </a:tc>
                <a:tc>
                  <a:txBody>
                    <a:bodyPr/>
                    <a:lstStyle/>
                    <a:p>
                      <a:pPr algn="ctr"/>
                      <a:r>
                        <a:rPr lang="es-ES" dirty="0" smtClean="0">
                          <a:hlinkClick r:id="rId19" action="ppaction://hlinksldjump"/>
                        </a:rPr>
                        <a:t>137</a:t>
                      </a:r>
                      <a:endParaRPr lang="es-ES" dirty="0"/>
                    </a:p>
                  </a:txBody>
                  <a:tcPr>
                    <a:solidFill>
                      <a:srgbClr val="FFFF00"/>
                    </a:solidFill>
                  </a:tcPr>
                </a:tc>
                <a:tc>
                  <a:txBody>
                    <a:bodyPr/>
                    <a:lstStyle/>
                    <a:p>
                      <a:pPr algn="ctr"/>
                      <a:r>
                        <a:rPr lang="es-ES" dirty="0" smtClean="0">
                          <a:hlinkClick r:id="rId20" action="ppaction://hlinksldjump"/>
                        </a:rPr>
                        <a:t>138</a:t>
                      </a:r>
                      <a:endParaRPr lang="es-ES" dirty="0"/>
                    </a:p>
                  </a:txBody>
                  <a:tcPr>
                    <a:solidFill>
                      <a:srgbClr val="FFFF00"/>
                    </a:solidFill>
                  </a:tcPr>
                </a:tc>
                <a:tc>
                  <a:txBody>
                    <a:bodyPr/>
                    <a:lstStyle/>
                    <a:p>
                      <a:pPr algn="ctr"/>
                      <a:r>
                        <a:rPr lang="es-ES" dirty="0" smtClean="0">
                          <a:hlinkClick r:id="rId21" action="ppaction://hlinksldjump"/>
                        </a:rPr>
                        <a:t>139</a:t>
                      </a:r>
                      <a:endParaRPr lang="es-ES" dirty="0"/>
                    </a:p>
                  </a:txBody>
                  <a:tcPr>
                    <a:solidFill>
                      <a:srgbClr val="FFFF00"/>
                    </a:solidFill>
                  </a:tcPr>
                </a:tc>
                <a:tc>
                  <a:txBody>
                    <a:bodyPr/>
                    <a:lstStyle/>
                    <a:p>
                      <a:pPr algn="ctr"/>
                      <a:r>
                        <a:rPr lang="es-ES" dirty="0" smtClean="0">
                          <a:hlinkClick r:id="rId22" action="ppaction://hlinksldjump"/>
                        </a:rPr>
                        <a:t>140</a:t>
                      </a:r>
                      <a:endParaRPr lang="es-ES" dirty="0"/>
                    </a:p>
                  </a:txBody>
                  <a:tcPr>
                    <a:solidFill>
                      <a:srgbClr val="FFFF00"/>
                    </a:solidFill>
                  </a:tcPr>
                </a:tc>
                <a:tc>
                  <a:txBody>
                    <a:bodyPr/>
                    <a:lstStyle/>
                    <a:p>
                      <a:pPr algn="ctr"/>
                      <a:r>
                        <a:rPr lang="es-ES" dirty="0" smtClean="0">
                          <a:hlinkClick r:id="rId23" action="ppaction://hlinksldjump"/>
                        </a:rPr>
                        <a:t>141</a:t>
                      </a:r>
                      <a:endParaRPr lang="es-ES" dirty="0"/>
                    </a:p>
                  </a:txBody>
                  <a:tcPr>
                    <a:solidFill>
                      <a:srgbClr val="FFFF00"/>
                    </a:solidFill>
                  </a:tcPr>
                </a:tc>
                <a:tc>
                  <a:txBody>
                    <a:bodyPr/>
                    <a:lstStyle/>
                    <a:p>
                      <a:pPr algn="ctr"/>
                      <a:r>
                        <a:rPr lang="es-ES" dirty="0" smtClean="0">
                          <a:hlinkClick r:id="rId24" action="ppaction://hlinksldjump"/>
                        </a:rPr>
                        <a:t>142</a:t>
                      </a:r>
                      <a:endParaRPr lang="es-ES" dirty="0"/>
                    </a:p>
                  </a:txBody>
                  <a:tcPr>
                    <a:solidFill>
                      <a:srgbClr val="FFFF00"/>
                    </a:solidFill>
                  </a:tcPr>
                </a:tc>
              </a:tr>
              <a:tr h="0">
                <a:tc>
                  <a:txBody>
                    <a:bodyPr/>
                    <a:lstStyle/>
                    <a:p>
                      <a:pPr algn="ctr"/>
                      <a:r>
                        <a:rPr lang="es-ES" dirty="0" smtClean="0">
                          <a:hlinkClick r:id="rId25" action="ppaction://hlinksldjump"/>
                        </a:rPr>
                        <a:t>143</a:t>
                      </a:r>
                      <a:endParaRPr lang="es-ES" dirty="0"/>
                    </a:p>
                  </a:txBody>
                  <a:tcPr>
                    <a:solidFill>
                      <a:srgbClr val="FFFF00"/>
                    </a:solidFill>
                  </a:tcPr>
                </a:tc>
                <a:tc>
                  <a:txBody>
                    <a:bodyPr/>
                    <a:lstStyle/>
                    <a:p>
                      <a:pPr algn="ctr"/>
                      <a:r>
                        <a:rPr lang="es-ES" dirty="0" smtClean="0">
                          <a:hlinkClick r:id="rId26" action="ppaction://hlinksldjump"/>
                        </a:rPr>
                        <a:t>144</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27" action="ppaction://hlinksldjump"/>
                        </a:rPr>
                        <a:t>145</a:t>
                      </a: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r>
            </a:tbl>
          </a:graphicData>
        </a:graphic>
      </p:graphicFrame>
      <p:graphicFrame>
        <p:nvGraphicFramePr>
          <p:cNvPr id="16" name="15 Tabla"/>
          <p:cNvGraphicFramePr>
            <a:graphicFrameLocks noGrp="1"/>
          </p:cNvGraphicFramePr>
          <p:nvPr>
            <p:extLst>
              <p:ext uri="{D42A27DB-BD31-4B8C-83A1-F6EECF244321}">
                <p14:modId xmlns:p14="http://schemas.microsoft.com/office/powerpoint/2010/main" val="3955494679"/>
              </p:ext>
            </p:extLst>
          </p:nvPr>
        </p:nvGraphicFramePr>
        <p:xfrm>
          <a:off x="1979712" y="2276872"/>
          <a:ext cx="4824536" cy="835292"/>
        </p:xfrm>
        <a:graphic>
          <a:graphicData uri="http://schemas.openxmlformats.org/drawingml/2006/table">
            <a:tbl>
              <a:tblPr firstRow="1" bandRow="1">
                <a:tableStyleId>{5C22544A-7EE6-4342-B048-85BDC9FD1C3A}</a:tableStyleId>
              </a:tblPr>
              <a:tblGrid>
                <a:gridCol w="1206134"/>
                <a:gridCol w="1206134"/>
                <a:gridCol w="1206134"/>
                <a:gridCol w="1206134"/>
              </a:tblGrid>
              <a:tr h="417646">
                <a:tc gridSpan="4">
                  <a:txBody>
                    <a:bodyPr/>
                    <a:lstStyle/>
                    <a:p>
                      <a:pPr marL="285750" indent="-285750" algn="ctr">
                        <a:buFont typeface="Wingdings" pitchFamily="2" charset="2"/>
                        <a:buChar char="ü"/>
                      </a:pPr>
                      <a:r>
                        <a:rPr lang="es-ES" baseline="0" dirty="0" smtClean="0">
                          <a:solidFill>
                            <a:schemeClr val="tx1"/>
                          </a:solidFill>
                        </a:rPr>
                        <a:t>Creo en la comunión de los santos</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417646">
                <a:tc>
                  <a:txBody>
                    <a:bodyPr/>
                    <a:lstStyle/>
                    <a:p>
                      <a:pPr algn="ctr"/>
                      <a:r>
                        <a:rPr lang="es-ES" dirty="0" smtClean="0">
                          <a:hlinkClick r:id="rId28" action="ppaction://hlinksldjump"/>
                        </a:rPr>
                        <a:t>146</a:t>
                      </a:r>
                      <a:endParaRPr lang="es-ES" dirty="0"/>
                    </a:p>
                  </a:txBody>
                  <a:tcPr>
                    <a:solidFill>
                      <a:srgbClr val="FFFF00"/>
                    </a:solidFill>
                  </a:tcPr>
                </a:tc>
                <a:tc>
                  <a:txBody>
                    <a:bodyPr/>
                    <a:lstStyle/>
                    <a:p>
                      <a:pPr algn="ctr"/>
                      <a:r>
                        <a:rPr lang="es-ES" dirty="0" smtClean="0">
                          <a:hlinkClick r:id="rId29" action="ppaction://hlinksldjump"/>
                        </a:rPr>
                        <a:t>147</a:t>
                      </a:r>
                      <a:endParaRPr lang="es-ES" dirty="0"/>
                    </a:p>
                  </a:txBody>
                  <a:tcPr>
                    <a:solidFill>
                      <a:srgbClr val="FFFF00"/>
                    </a:solidFill>
                  </a:tcPr>
                </a:tc>
                <a:tc>
                  <a:txBody>
                    <a:bodyPr/>
                    <a:lstStyle/>
                    <a:p>
                      <a:pPr algn="ctr"/>
                      <a:r>
                        <a:rPr lang="es-ES" dirty="0" smtClean="0">
                          <a:hlinkClick r:id="rId30" action="ppaction://hlinksldjump"/>
                        </a:rPr>
                        <a:t>148</a:t>
                      </a:r>
                      <a:endParaRPr lang="es-ES" dirty="0"/>
                    </a:p>
                  </a:txBody>
                  <a:tcPr>
                    <a:solidFill>
                      <a:srgbClr val="FFFF00"/>
                    </a:solidFill>
                  </a:tcPr>
                </a:tc>
                <a:tc>
                  <a:txBody>
                    <a:bodyPr/>
                    <a:lstStyle/>
                    <a:p>
                      <a:pPr algn="ctr"/>
                      <a:r>
                        <a:rPr lang="es-ES" dirty="0" smtClean="0">
                          <a:hlinkClick r:id="rId31" action="ppaction://hlinksldjump"/>
                        </a:rPr>
                        <a:t>149</a:t>
                      </a:r>
                      <a:endParaRPr lang="es-ES" dirty="0"/>
                    </a:p>
                  </a:txBody>
                  <a:tcPr>
                    <a:solidFill>
                      <a:srgbClr val="FFFF00"/>
                    </a:solidFill>
                  </a:tcPr>
                </a:tc>
              </a:tr>
            </a:tbl>
          </a:graphicData>
        </a:graphic>
      </p:graphicFrame>
      <p:graphicFrame>
        <p:nvGraphicFramePr>
          <p:cNvPr id="17" name="16 Tabla"/>
          <p:cNvGraphicFramePr>
            <a:graphicFrameLocks noGrp="1"/>
          </p:cNvGraphicFramePr>
          <p:nvPr>
            <p:extLst>
              <p:ext uri="{D42A27DB-BD31-4B8C-83A1-F6EECF244321}">
                <p14:modId xmlns:p14="http://schemas.microsoft.com/office/powerpoint/2010/main" val="2358185672"/>
              </p:ext>
            </p:extLst>
          </p:nvPr>
        </p:nvGraphicFramePr>
        <p:xfrm>
          <a:off x="1835696" y="3313788"/>
          <a:ext cx="5184576" cy="835292"/>
        </p:xfrm>
        <a:graphic>
          <a:graphicData uri="http://schemas.openxmlformats.org/drawingml/2006/table">
            <a:tbl>
              <a:tblPr firstRow="1" bandRow="1">
                <a:tableStyleId>{5C22544A-7EE6-4342-B048-85BDC9FD1C3A}</a:tableStyleId>
              </a:tblPr>
              <a:tblGrid>
                <a:gridCol w="2592288"/>
                <a:gridCol w="2592288"/>
              </a:tblGrid>
              <a:tr h="417646">
                <a:tc gridSpan="2">
                  <a:txBody>
                    <a:bodyPr/>
                    <a:lstStyle/>
                    <a:p>
                      <a:pPr marL="285750" indent="-285750" algn="ctr">
                        <a:buFont typeface="Wingdings" pitchFamily="2" charset="2"/>
                        <a:buChar char="ü"/>
                      </a:pPr>
                      <a:r>
                        <a:rPr lang="es-ES" baseline="0" dirty="0" smtClean="0">
                          <a:solidFill>
                            <a:schemeClr val="tx1"/>
                          </a:solidFill>
                        </a:rPr>
                        <a:t>Creo en el perdón de los pecados</a:t>
                      </a:r>
                    </a:p>
                  </a:txBody>
                  <a:tcPr>
                    <a:solidFill>
                      <a:srgbClr val="FFFFD2"/>
                    </a:solidFill>
                  </a:tcPr>
                </a:tc>
                <a:tc hMerge="1">
                  <a:txBody>
                    <a:bodyPr/>
                    <a:lstStyle/>
                    <a:p>
                      <a:endParaRPr lang="es-ES"/>
                    </a:p>
                  </a:txBody>
                  <a:tcPr/>
                </a:tc>
              </a:tr>
              <a:tr h="417646">
                <a:tc>
                  <a:txBody>
                    <a:bodyPr/>
                    <a:lstStyle/>
                    <a:p>
                      <a:pPr algn="ctr"/>
                      <a:r>
                        <a:rPr lang="es-ES" dirty="0" smtClean="0">
                          <a:hlinkClick r:id="rId32" action="ppaction://hlinksldjump"/>
                        </a:rPr>
                        <a:t>150</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33" action="ppaction://hlinksldjump"/>
                        </a:rPr>
                        <a:t>151</a:t>
                      </a:r>
                      <a:endParaRPr lang="es-ES" dirty="0"/>
                    </a:p>
                  </a:txBody>
                  <a:tcPr>
                    <a:solidFill>
                      <a:srgbClr val="FFFF00"/>
                    </a:solidFill>
                  </a:tcPr>
                </a:tc>
              </a:tr>
            </a:tbl>
          </a:graphicData>
        </a:graphic>
      </p:graphicFrame>
      <p:graphicFrame>
        <p:nvGraphicFramePr>
          <p:cNvPr id="18" name="17 Tabla"/>
          <p:cNvGraphicFramePr>
            <a:graphicFrameLocks noGrp="1"/>
          </p:cNvGraphicFramePr>
          <p:nvPr>
            <p:extLst>
              <p:ext uri="{D42A27DB-BD31-4B8C-83A1-F6EECF244321}">
                <p14:modId xmlns:p14="http://schemas.microsoft.com/office/powerpoint/2010/main" val="1103303545"/>
              </p:ext>
            </p:extLst>
          </p:nvPr>
        </p:nvGraphicFramePr>
        <p:xfrm>
          <a:off x="1619672" y="4321900"/>
          <a:ext cx="5616624" cy="835292"/>
        </p:xfrm>
        <a:graphic>
          <a:graphicData uri="http://schemas.openxmlformats.org/drawingml/2006/table">
            <a:tbl>
              <a:tblPr firstRow="1" bandRow="1">
                <a:tableStyleId>{5C22544A-7EE6-4342-B048-85BDC9FD1C3A}</a:tableStyleId>
              </a:tblPr>
              <a:tblGrid>
                <a:gridCol w="1404156"/>
                <a:gridCol w="1404156"/>
                <a:gridCol w="1404156"/>
                <a:gridCol w="1404156"/>
              </a:tblGrid>
              <a:tr h="417646">
                <a:tc gridSpan="4">
                  <a:txBody>
                    <a:bodyPr/>
                    <a:lstStyle/>
                    <a:p>
                      <a:pPr marL="285750" indent="-285750" algn="ctr">
                        <a:buFont typeface="Wingdings" pitchFamily="2" charset="2"/>
                        <a:buChar char="ü"/>
                      </a:pPr>
                      <a:r>
                        <a:rPr lang="es-ES" baseline="0" dirty="0" smtClean="0">
                          <a:solidFill>
                            <a:schemeClr val="tx1"/>
                          </a:solidFill>
                        </a:rPr>
                        <a:t>Creo en la resurrección de los muertos</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4176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34" action="ppaction://hlinksldjump"/>
                        </a:rPr>
                        <a:t>152</a:t>
                      </a:r>
                      <a:endParaRPr lang="es-ES" dirty="0"/>
                    </a:p>
                  </a:txBody>
                  <a:tcPr>
                    <a:solidFill>
                      <a:srgbClr val="FFFF00"/>
                    </a:solidFill>
                  </a:tcPr>
                </a:tc>
                <a:tc>
                  <a:txBody>
                    <a:bodyPr/>
                    <a:lstStyle/>
                    <a:p>
                      <a:pPr algn="ctr"/>
                      <a:r>
                        <a:rPr lang="es-ES" dirty="0" smtClean="0">
                          <a:hlinkClick r:id="rId35" action="ppaction://hlinksldjump"/>
                        </a:rPr>
                        <a:t>153</a:t>
                      </a:r>
                      <a:endParaRPr lang="es-ES" dirty="0"/>
                    </a:p>
                  </a:txBody>
                  <a:tcPr>
                    <a:solidFill>
                      <a:srgbClr val="FFFF00"/>
                    </a:solidFill>
                  </a:tcPr>
                </a:tc>
                <a:tc>
                  <a:txBody>
                    <a:bodyPr/>
                    <a:lstStyle/>
                    <a:p>
                      <a:pPr algn="ctr"/>
                      <a:r>
                        <a:rPr lang="es-ES" dirty="0" smtClean="0">
                          <a:hlinkClick r:id="rId36" action="ppaction://hlinksldjump"/>
                        </a:rPr>
                        <a:t>154</a:t>
                      </a:r>
                      <a:endParaRPr lang="es-ES" dirty="0"/>
                    </a:p>
                  </a:txBody>
                  <a:tcPr>
                    <a:solidFill>
                      <a:srgbClr val="FFFF00"/>
                    </a:solidFill>
                  </a:tcPr>
                </a:tc>
                <a:tc>
                  <a:txBody>
                    <a:bodyPr/>
                    <a:lstStyle/>
                    <a:p>
                      <a:pPr algn="ctr"/>
                      <a:r>
                        <a:rPr lang="es-ES" dirty="0" smtClean="0">
                          <a:hlinkClick r:id="rId37" action="ppaction://hlinksldjump"/>
                        </a:rPr>
                        <a:t>155</a:t>
                      </a:r>
                      <a:endParaRPr lang="es-ES" dirty="0"/>
                    </a:p>
                  </a:txBody>
                  <a:tcPr>
                    <a:solidFill>
                      <a:srgbClr val="FFFF00"/>
                    </a:solidFill>
                  </a:tcPr>
                </a:tc>
              </a:tr>
            </a:tbl>
          </a:graphicData>
        </a:graphic>
      </p:graphicFrame>
      <p:graphicFrame>
        <p:nvGraphicFramePr>
          <p:cNvPr id="19" name="18 Tabla"/>
          <p:cNvGraphicFramePr>
            <a:graphicFrameLocks noGrp="1"/>
          </p:cNvGraphicFramePr>
          <p:nvPr>
            <p:extLst>
              <p:ext uri="{D42A27DB-BD31-4B8C-83A1-F6EECF244321}">
                <p14:modId xmlns:p14="http://schemas.microsoft.com/office/powerpoint/2010/main" val="3097534047"/>
              </p:ext>
            </p:extLst>
          </p:nvPr>
        </p:nvGraphicFramePr>
        <p:xfrm>
          <a:off x="323526" y="5344414"/>
          <a:ext cx="8136906" cy="1252938"/>
        </p:xfrm>
        <a:graphic>
          <a:graphicData uri="http://schemas.openxmlformats.org/drawingml/2006/table">
            <a:tbl>
              <a:tblPr firstRow="1" bandRow="1">
                <a:tableStyleId>{5C22544A-7EE6-4342-B048-85BDC9FD1C3A}</a:tableStyleId>
              </a:tblPr>
              <a:tblGrid>
                <a:gridCol w="1356151"/>
                <a:gridCol w="1356151"/>
                <a:gridCol w="1356151"/>
                <a:gridCol w="1356151"/>
                <a:gridCol w="1356151"/>
                <a:gridCol w="1356151"/>
              </a:tblGrid>
              <a:tr h="417646">
                <a:tc gridSpan="6">
                  <a:txBody>
                    <a:bodyPr/>
                    <a:lstStyle/>
                    <a:p>
                      <a:pPr marL="285750" indent="-285750" algn="ctr">
                        <a:buFont typeface="Wingdings" pitchFamily="2" charset="2"/>
                        <a:buChar char="ü"/>
                      </a:pPr>
                      <a:r>
                        <a:rPr lang="es-ES" baseline="0" dirty="0" smtClean="0">
                          <a:solidFill>
                            <a:schemeClr val="tx1"/>
                          </a:solidFill>
                        </a:rPr>
                        <a:t>Creo en la vida eterna</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17646">
                <a:tc>
                  <a:txBody>
                    <a:bodyPr/>
                    <a:lstStyle/>
                    <a:p>
                      <a:pPr algn="ctr"/>
                      <a:r>
                        <a:rPr lang="es-ES" dirty="0" smtClean="0">
                          <a:hlinkClick r:id="rId38" action="ppaction://hlinksldjump"/>
                        </a:rPr>
                        <a:t>156</a:t>
                      </a:r>
                      <a:endParaRPr lang="es-ES" dirty="0"/>
                    </a:p>
                  </a:txBody>
                  <a:tcPr>
                    <a:solidFill>
                      <a:srgbClr val="FFFF00"/>
                    </a:solidFill>
                  </a:tcPr>
                </a:tc>
                <a:tc>
                  <a:txBody>
                    <a:bodyPr/>
                    <a:lstStyle/>
                    <a:p>
                      <a:pPr algn="ctr"/>
                      <a:r>
                        <a:rPr lang="es-ES" dirty="0" smtClean="0">
                          <a:hlinkClick r:id="rId39" action="ppaction://hlinksldjump"/>
                        </a:rPr>
                        <a:t>157</a:t>
                      </a:r>
                      <a:endParaRPr lang="es-ES" dirty="0"/>
                    </a:p>
                  </a:txBody>
                  <a:tcPr>
                    <a:solidFill>
                      <a:srgbClr val="FFFF00"/>
                    </a:solidFill>
                  </a:tcPr>
                </a:tc>
                <a:tc>
                  <a:txBody>
                    <a:bodyPr/>
                    <a:lstStyle/>
                    <a:p>
                      <a:pPr algn="ctr"/>
                      <a:r>
                        <a:rPr lang="es-ES" dirty="0" smtClean="0">
                          <a:hlinkClick r:id="rId40" action="ppaction://hlinksldjump"/>
                        </a:rPr>
                        <a:t>158</a:t>
                      </a:r>
                      <a:endParaRPr lang="es-ES" dirty="0"/>
                    </a:p>
                  </a:txBody>
                  <a:tcPr>
                    <a:solidFill>
                      <a:srgbClr val="FFFF00"/>
                    </a:solidFill>
                  </a:tcPr>
                </a:tc>
                <a:tc>
                  <a:txBody>
                    <a:bodyPr/>
                    <a:lstStyle/>
                    <a:p>
                      <a:pPr algn="ctr"/>
                      <a:r>
                        <a:rPr lang="es-ES" dirty="0" smtClean="0">
                          <a:hlinkClick r:id="rId41" action="ppaction://hlinksldjump"/>
                        </a:rPr>
                        <a:t>159</a:t>
                      </a:r>
                      <a:endParaRPr lang="es-ES" dirty="0"/>
                    </a:p>
                  </a:txBody>
                  <a:tcPr>
                    <a:solidFill>
                      <a:srgbClr val="FFFF00"/>
                    </a:solidFill>
                  </a:tcPr>
                </a:tc>
                <a:tc>
                  <a:txBody>
                    <a:bodyPr/>
                    <a:lstStyle/>
                    <a:p>
                      <a:pPr algn="ctr"/>
                      <a:r>
                        <a:rPr lang="es-ES" dirty="0" smtClean="0">
                          <a:hlinkClick r:id="rId42" action="ppaction://hlinksldjump"/>
                        </a:rPr>
                        <a:t>160</a:t>
                      </a:r>
                      <a:endParaRPr lang="es-ES" dirty="0"/>
                    </a:p>
                  </a:txBody>
                  <a:tcPr>
                    <a:solidFill>
                      <a:srgbClr val="FFFF00"/>
                    </a:solidFill>
                  </a:tcPr>
                </a:tc>
                <a:tc>
                  <a:txBody>
                    <a:bodyPr/>
                    <a:lstStyle/>
                    <a:p>
                      <a:pPr algn="ctr"/>
                      <a:r>
                        <a:rPr lang="es-ES" dirty="0" smtClean="0">
                          <a:hlinkClick r:id="rId43" action="ppaction://hlinksldjump"/>
                        </a:rPr>
                        <a:t>161</a:t>
                      </a:r>
                      <a:endParaRPr lang="es-ES" dirty="0"/>
                    </a:p>
                  </a:txBody>
                  <a:tcPr>
                    <a:solidFill>
                      <a:srgbClr val="FFFF00"/>
                    </a:solidFill>
                  </a:tcPr>
                </a:tc>
              </a:tr>
              <a:tr h="417646">
                <a:tc>
                  <a:txBody>
                    <a:bodyPr/>
                    <a:lstStyle/>
                    <a:p>
                      <a:pPr algn="ctr"/>
                      <a:r>
                        <a:rPr lang="es-ES" dirty="0" smtClean="0">
                          <a:hlinkClick r:id="rId44" action="ppaction://hlinksldjump"/>
                        </a:rPr>
                        <a:t>162</a:t>
                      </a:r>
                      <a:endParaRPr lang="es-ES" dirty="0"/>
                    </a:p>
                  </a:txBody>
                  <a:tcPr>
                    <a:solidFill>
                      <a:srgbClr val="FFFF00"/>
                    </a:solidFill>
                  </a:tcPr>
                </a:tc>
                <a:tc>
                  <a:txBody>
                    <a:bodyPr/>
                    <a:lstStyle/>
                    <a:p>
                      <a:pPr algn="ctr"/>
                      <a:r>
                        <a:rPr lang="es-ES" dirty="0" smtClean="0">
                          <a:hlinkClick r:id="rId45" action="ppaction://hlinksldjump"/>
                        </a:rPr>
                        <a:t>163</a:t>
                      </a:r>
                      <a:endParaRPr lang="es-ES" dirty="0"/>
                    </a:p>
                  </a:txBody>
                  <a:tcPr>
                    <a:solidFill>
                      <a:srgbClr val="FFFF00"/>
                    </a:solidFill>
                  </a:tcPr>
                </a:tc>
                <a:tc>
                  <a:txBody>
                    <a:bodyPr/>
                    <a:lstStyle/>
                    <a:p>
                      <a:pPr algn="ctr"/>
                      <a:r>
                        <a:rPr lang="es-ES" dirty="0" smtClean="0">
                          <a:hlinkClick r:id="rId46" action="ppaction://hlinksldjump"/>
                        </a:rPr>
                        <a:t>164</a:t>
                      </a:r>
                      <a:endParaRPr lang="es-ES" dirty="0"/>
                    </a:p>
                  </a:txBody>
                  <a:tcPr>
                    <a:solidFill>
                      <a:srgbClr val="FFFF00"/>
                    </a:solidFill>
                  </a:tcPr>
                </a:tc>
                <a:tc>
                  <a:txBody>
                    <a:bodyPr/>
                    <a:lstStyle/>
                    <a:p>
                      <a:pPr algn="ctr"/>
                      <a:r>
                        <a:rPr lang="es-ES" dirty="0" smtClean="0">
                          <a:hlinkClick r:id="rId47" action="ppaction://hlinksldjump"/>
                        </a:rPr>
                        <a:t>165</a:t>
                      </a: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r>
            </a:tbl>
          </a:graphicData>
        </a:graphic>
      </p:graphicFrame>
    </p:spTree>
    <p:extLst>
      <p:ext uri="{BB962C8B-B14F-4D97-AF65-F5344CB8AC3E}">
        <p14:creationId xmlns:p14="http://schemas.microsoft.com/office/powerpoint/2010/main" val="166718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07504" y="116632"/>
            <a:ext cx="8568952" cy="761802"/>
          </a:xfrm>
        </p:spPr>
        <p:txBody>
          <a:bodyPr>
            <a:normAutofit fontScale="90000"/>
          </a:bodyPr>
          <a:lstStyle/>
          <a:p>
            <a:pPr algn="ctr">
              <a:tabLst>
                <a:tab pos="7200000" algn="r"/>
              </a:tabLst>
            </a:pPr>
            <a:r>
              <a:rPr lang="es-ES" sz="2700" b="1" dirty="0" smtClean="0">
                <a:solidFill>
                  <a:srgbClr val="C00000"/>
                </a:solidFill>
              </a:rPr>
              <a:t>Índice: </a:t>
            </a:r>
            <a:r>
              <a:rPr lang="es-ES" sz="2700" dirty="0" smtClean="0">
                <a:solidFill>
                  <a:schemeClr val="tx1"/>
                </a:solidFill>
              </a:rPr>
              <a:t>II) Cómo celebramos los misterios Cristianos</a:t>
            </a:r>
            <a:br>
              <a:rPr lang="es-ES" sz="2700" dirty="0" smtClean="0">
                <a:solidFill>
                  <a:schemeClr val="tx1"/>
                </a:solidFill>
              </a:rPr>
            </a:br>
            <a:r>
              <a:rPr lang="es-ES" sz="2700" dirty="0" smtClean="0">
                <a:solidFill>
                  <a:schemeClr val="tx1"/>
                </a:solidFill>
              </a:rPr>
              <a:t>                                       </a:t>
            </a:r>
            <a:r>
              <a:rPr lang="es-ES" sz="1700" dirty="0" smtClean="0">
                <a:solidFill>
                  <a:schemeClr val="tx1"/>
                </a:solidFill>
              </a:rPr>
              <a:t>[</a:t>
            </a:r>
            <a:r>
              <a:rPr lang="es-ES" sz="1700" dirty="0" smtClean="0">
                <a:solidFill>
                  <a:schemeClr val="tx1"/>
                </a:solidFill>
                <a:hlinkClick r:id="rId2" action="ppaction://hlinksldjump"/>
              </a:rPr>
              <a:t>I</a:t>
            </a:r>
            <a:r>
              <a:rPr lang="es-ES" sz="1700" dirty="0" smtClean="0">
                <a:solidFill>
                  <a:schemeClr val="tx1"/>
                </a:solidFill>
              </a:rPr>
              <a:t>-</a:t>
            </a:r>
            <a:r>
              <a:rPr lang="es-ES" sz="1700" dirty="0" smtClean="0">
                <a:solidFill>
                  <a:schemeClr val="tx1"/>
                </a:solidFill>
                <a:hlinkClick r:id="rId3" action="ppaction://hlinksldjump"/>
              </a:rPr>
              <a:t>III</a:t>
            </a:r>
            <a:r>
              <a:rPr lang="es-ES" sz="1700" dirty="0" smtClean="0">
                <a:solidFill>
                  <a:schemeClr val="tx1"/>
                </a:solidFill>
              </a:rPr>
              <a:t>-</a:t>
            </a:r>
            <a:r>
              <a:rPr lang="es-ES" sz="1700" dirty="0" smtClean="0">
                <a:solidFill>
                  <a:schemeClr val="tx1"/>
                </a:solidFill>
                <a:hlinkClick r:id="rId4" action="ppaction://hlinksldjump"/>
              </a:rPr>
              <a:t>IV</a:t>
            </a:r>
            <a:r>
              <a:rPr lang="es-ES" sz="1700" dirty="0">
                <a:solidFill>
                  <a:schemeClr val="tx1"/>
                </a:solidFill>
              </a:rPr>
              <a:t>]</a:t>
            </a:r>
            <a:r>
              <a:rPr lang="es-ES" sz="3200" dirty="0">
                <a:solidFill>
                  <a:schemeClr val="tx1"/>
                </a:solidFill>
              </a:rPr>
              <a:t> </a:t>
            </a:r>
            <a:r>
              <a:rPr lang="es-ES" dirty="0" smtClean="0"/>
              <a:t>	</a:t>
            </a:r>
            <a:endParaRPr lang="es-ES" dirty="0"/>
          </a:p>
        </p:txBody>
      </p:sp>
      <p:sp>
        <p:nvSpPr>
          <p:cNvPr id="3" name="2 Marcador de contenido"/>
          <p:cNvSpPr>
            <a:spLocks noGrp="1"/>
          </p:cNvSpPr>
          <p:nvPr>
            <p:ph sz="quarter" idx="1"/>
          </p:nvPr>
        </p:nvSpPr>
        <p:spPr>
          <a:xfrm>
            <a:off x="0" y="908720"/>
            <a:ext cx="8748464" cy="5926410"/>
          </a:xfrm>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es-ES_tradnl" dirty="0" smtClean="0">
                <a:solidFill>
                  <a:srgbClr val="002060"/>
                </a:solidFill>
              </a:rPr>
              <a:t>   </a:t>
            </a:r>
            <a:endParaRPr lang="es-ES_tradnl" dirty="0"/>
          </a:p>
          <a:p>
            <a:pPr>
              <a:buFont typeface="Wingdings" pitchFamily="2" charset="2"/>
              <a:buChar char="Ø"/>
            </a:pPr>
            <a:endParaRPr lang="es-ES" dirty="0"/>
          </a:p>
          <a:p>
            <a:pPr>
              <a:buFont typeface="Wingdings" pitchFamily="2" charset="2"/>
              <a:buChar char="Ø"/>
            </a:pPr>
            <a:endParaRPr lang="es-ES" dirty="0"/>
          </a:p>
        </p:txBody>
      </p:sp>
      <p:sp>
        <p:nvSpPr>
          <p:cNvPr id="7" name="6 Marcador de número de diapositiva"/>
          <p:cNvSpPr>
            <a:spLocks noGrp="1"/>
          </p:cNvSpPr>
          <p:nvPr>
            <p:ph type="sldNum" sz="quarter" idx="15"/>
          </p:nvPr>
        </p:nvSpPr>
        <p:spPr>
          <a:xfrm>
            <a:off x="8129016" y="5734050"/>
            <a:ext cx="609600" cy="521208"/>
          </a:xfrm>
          <a:prstGeom prst="rect">
            <a:avLst/>
          </a:prstGeom>
        </p:spPr>
        <p:txBody>
          <a:bodyPr/>
          <a:lstStyle/>
          <a:p>
            <a:fld id="{785DBBF5-2297-4EDF-BF01-CBAD9DED34AE}" type="slidenum">
              <a:rPr lang="es-ES" smtClean="0">
                <a:solidFill>
                  <a:schemeClr val="tx1"/>
                </a:solidFill>
              </a:rPr>
              <a:pPr/>
              <a:t>538</a:t>
            </a:fld>
            <a:endParaRPr lang="es-ES" dirty="0">
              <a:solidFill>
                <a:schemeClr val="tx1"/>
              </a:solidFill>
            </a:endParaRPr>
          </a:p>
        </p:txBody>
      </p:sp>
      <p:sp>
        <p:nvSpPr>
          <p:cNvPr id="6" name="5 Marcador de pie de página"/>
          <p:cNvSpPr>
            <a:spLocks noGrp="1"/>
          </p:cNvSpPr>
          <p:nvPr>
            <p:ph type="ftr" sz="quarter" idx="16"/>
          </p:nvPr>
        </p:nvSpPr>
        <p:spPr>
          <a:xfrm rot="5400000">
            <a:off x="6990186" y="3737240"/>
            <a:ext cx="3200400" cy="365760"/>
          </a:xfrm>
          <a:prstGeom prst="rect">
            <a:avLst/>
          </a:prstGeom>
        </p:spPr>
        <p:txBody>
          <a:bodyPr/>
          <a:lstStyle/>
          <a:p>
            <a:endParaRPr lang="es-ES"/>
          </a:p>
        </p:txBody>
      </p:sp>
      <p:graphicFrame>
        <p:nvGraphicFramePr>
          <p:cNvPr id="13" name="12 Tabla"/>
          <p:cNvGraphicFramePr>
            <a:graphicFrameLocks noGrp="1"/>
          </p:cNvGraphicFramePr>
          <p:nvPr>
            <p:extLst>
              <p:ext uri="{D42A27DB-BD31-4B8C-83A1-F6EECF244321}">
                <p14:modId xmlns:p14="http://schemas.microsoft.com/office/powerpoint/2010/main" val="2548553263"/>
              </p:ext>
            </p:extLst>
          </p:nvPr>
        </p:nvGraphicFramePr>
        <p:xfrm>
          <a:off x="2123728" y="1340768"/>
          <a:ext cx="4824536" cy="835292"/>
        </p:xfrm>
        <a:graphic>
          <a:graphicData uri="http://schemas.openxmlformats.org/drawingml/2006/table">
            <a:tbl>
              <a:tblPr firstRow="1" bandRow="1">
                <a:tableStyleId>{5C22544A-7EE6-4342-B048-85BDC9FD1C3A}</a:tableStyleId>
              </a:tblPr>
              <a:tblGrid>
                <a:gridCol w="1206134"/>
                <a:gridCol w="1206134"/>
                <a:gridCol w="1206134"/>
                <a:gridCol w="1206134"/>
              </a:tblGrid>
              <a:tr h="417646">
                <a:tc gridSpan="4">
                  <a:txBody>
                    <a:bodyPr/>
                    <a:lstStyle/>
                    <a:p>
                      <a:pPr marL="285750" indent="-285750" algn="ctr">
                        <a:buFont typeface="Wingdings" pitchFamily="2" charset="2"/>
                        <a:buChar char="ü"/>
                      </a:pPr>
                      <a:r>
                        <a:rPr lang="es-ES" baseline="0" dirty="0" smtClean="0">
                          <a:solidFill>
                            <a:schemeClr val="tx1"/>
                          </a:solidFill>
                        </a:rPr>
                        <a:t>Dios actúa para nosotros …</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417646">
                <a:tc>
                  <a:txBody>
                    <a:bodyPr/>
                    <a:lstStyle/>
                    <a:p>
                      <a:pPr algn="ctr"/>
                      <a:r>
                        <a:rPr lang="es-ES" dirty="0" smtClean="0">
                          <a:hlinkClick r:id="rId5" action="ppaction://hlinksldjump"/>
                        </a:rPr>
                        <a:t>166</a:t>
                      </a:r>
                      <a:endParaRPr lang="es-ES" dirty="0"/>
                    </a:p>
                  </a:txBody>
                  <a:tcPr>
                    <a:solidFill>
                      <a:srgbClr val="FFFF00"/>
                    </a:solidFill>
                  </a:tcPr>
                </a:tc>
                <a:tc>
                  <a:txBody>
                    <a:bodyPr/>
                    <a:lstStyle/>
                    <a:p>
                      <a:pPr algn="ctr"/>
                      <a:r>
                        <a:rPr lang="es-ES" dirty="0" smtClean="0">
                          <a:hlinkClick r:id="rId6" action="ppaction://hlinksldjump"/>
                        </a:rPr>
                        <a:t>167</a:t>
                      </a:r>
                      <a:endParaRPr lang="es-ES" dirty="0"/>
                    </a:p>
                  </a:txBody>
                  <a:tcPr>
                    <a:solidFill>
                      <a:srgbClr val="FFFF00"/>
                    </a:solidFill>
                  </a:tcPr>
                </a:tc>
                <a:tc>
                  <a:txBody>
                    <a:bodyPr/>
                    <a:lstStyle/>
                    <a:p>
                      <a:pPr algn="ctr"/>
                      <a:r>
                        <a:rPr lang="es-ES" dirty="0" smtClean="0">
                          <a:hlinkClick r:id="rId7" action="ppaction://hlinksldjump"/>
                        </a:rPr>
                        <a:t>168</a:t>
                      </a:r>
                      <a:endParaRPr lang="es-ES" dirty="0"/>
                    </a:p>
                  </a:txBody>
                  <a:tcPr>
                    <a:solidFill>
                      <a:srgbClr val="FFFF00"/>
                    </a:solidFill>
                  </a:tcPr>
                </a:tc>
                <a:tc>
                  <a:txBody>
                    <a:bodyPr/>
                    <a:lstStyle/>
                    <a:p>
                      <a:pPr algn="ctr"/>
                      <a:r>
                        <a:rPr lang="es-ES" dirty="0" smtClean="0">
                          <a:hlinkClick r:id="rId8" action="ppaction://hlinksldjump"/>
                        </a:rPr>
                        <a:t>169</a:t>
                      </a:r>
                      <a:endParaRPr lang="es-ES" dirty="0"/>
                    </a:p>
                  </a:txBody>
                  <a:tcPr>
                    <a:solidFill>
                      <a:srgbClr val="FFFF00"/>
                    </a:solidFill>
                  </a:tcP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2392717651"/>
              </p:ext>
            </p:extLst>
          </p:nvPr>
        </p:nvGraphicFramePr>
        <p:xfrm>
          <a:off x="467546" y="4512082"/>
          <a:ext cx="8064895" cy="1149166"/>
        </p:xfrm>
        <a:graphic>
          <a:graphicData uri="http://schemas.openxmlformats.org/drawingml/2006/table">
            <a:tbl>
              <a:tblPr firstRow="1" bandRow="1">
                <a:tableStyleId>{5C22544A-7EE6-4342-B048-85BDC9FD1C3A}</a:tableStyleId>
              </a:tblPr>
              <a:tblGrid>
                <a:gridCol w="1152128"/>
                <a:gridCol w="1152128"/>
                <a:gridCol w="1152128"/>
                <a:gridCol w="1152127"/>
                <a:gridCol w="1152128"/>
                <a:gridCol w="1152128"/>
                <a:gridCol w="1152128"/>
              </a:tblGrid>
              <a:tr h="417646">
                <a:tc gridSpan="7">
                  <a:txBody>
                    <a:bodyPr/>
                    <a:lstStyle/>
                    <a:p>
                      <a:pPr marL="285750" indent="-285750" algn="ctr">
                        <a:buFont typeface="Wingdings" pitchFamily="2" charset="2"/>
                        <a:buChar char="ü"/>
                      </a:pPr>
                      <a:r>
                        <a:rPr lang="es-ES" baseline="0" dirty="0" smtClean="0">
                          <a:solidFill>
                            <a:schemeClr val="tx1"/>
                          </a:solidFill>
                        </a:rPr>
                        <a:t>Cómo celebramos los misterios de Cristo</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88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9" action="ppaction://hlinksldjump"/>
                        </a:rPr>
                        <a:t>179</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10" action="ppaction://hlinksldjump"/>
                        </a:rPr>
                        <a:t>180</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11" action="ppaction://hlinksldjump"/>
                        </a:rPr>
                        <a:t>181</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12" action="ppaction://hlinksldjump"/>
                        </a:rPr>
                        <a:t>182</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12" action="ppaction://hlinksldjump"/>
                        </a:rPr>
                        <a:t>183</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13" action="ppaction://hlinksldjump"/>
                        </a:rPr>
                        <a:t>184</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14" action="ppaction://hlinksldjump"/>
                        </a:rPr>
                        <a:t>185</a:t>
                      </a:r>
                      <a:endParaRPr lang="es-ES" dirty="0"/>
                    </a:p>
                  </a:txBody>
                  <a:tcPr>
                    <a:solidFill>
                      <a:srgbClr val="FFFF00"/>
                    </a:solidFill>
                  </a:tcPr>
                </a:tc>
              </a:tr>
              <a:tr h="2088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15" action="ppaction://hlinksldjump"/>
                        </a:rPr>
                        <a:t>186</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16" action="ppaction://hlinksldjump"/>
                        </a:rPr>
                        <a:t>187</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17" action="ppaction://hlinksldjump"/>
                        </a:rPr>
                        <a:t>188</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18" action="ppaction://hlinksldjump"/>
                        </a:rPr>
                        <a:t>189</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19" action="ppaction://hlinksldjump"/>
                        </a:rPr>
                        <a:t>190</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20" action="ppaction://hlinksldjump"/>
                        </a:rPr>
                        <a:t>191</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21" action="ppaction://hlinksldjump"/>
                        </a:rPr>
                        <a:t>192</a:t>
                      </a:r>
                      <a:endParaRPr lang="es-ES" dirty="0"/>
                    </a:p>
                  </a:txBody>
                  <a:tcPr>
                    <a:solidFill>
                      <a:srgbClr val="FFFF00"/>
                    </a:solidFill>
                  </a:tcPr>
                </a:tc>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3459982520"/>
              </p:ext>
            </p:extLst>
          </p:nvPr>
        </p:nvGraphicFramePr>
        <p:xfrm>
          <a:off x="539552" y="2996952"/>
          <a:ext cx="7920880" cy="835292"/>
        </p:xfrm>
        <a:graphic>
          <a:graphicData uri="http://schemas.openxmlformats.org/drawingml/2006/table">
            <a:tbl>
              <a:tblPr firstRow="1" bandRow="1">
                <a:tableStyleId>{5C22544A-7EE6-4342-B048-85BDC9FD1C3A}</a:tableStyleId>
              </a:tblPr>
              <a:tblGrid>
                <a:gridCol w="880098"/>
                <a:gridCol w="880098"/>
                <a:gridCol w="880097"/>
                <a:gridCol w="880098"/>
                <a:gridCol w="880098"/>
                <a:gridCol w="880098"/>
                <a:gridCol w="880097"/>
                <a:gridCol w="880098"/>
                <a:gridCol w="880098"/>
              </a:tblGrid>
              <a:tr h="417646">
                <a:tc gridSpan="9">
                  <a:txBody>
                    <a:bodyPr/>
                    <a:lstStyle/>
                    <a:p>
                      <a:pPr marL="285750" indent="-285750" algn="ctr">
                        <a:buFont typeface="Wingdings" pitchFamily="2" charset="2"/>
                        <a:buChar char="ü"/>
                      </a:pPr>
                      <a:r>
                        <a:rPr lang="es-ES" baseline="0" dirty="0" smtClean="0">
                          <a:solidFill>
                            <a:schemeClr val="tx1"/>
                          </a:solidFill>
                        </a:rPr>
                        <a:t>Dios y la sagrada Liturgia</a:t>
                      </a: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176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22" action="ppaction://hlinksldjump"/>
                        </a:rPr>
                        <a:t>170</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23" action="ppaction://hlinksldjump"/>
                        </a:rPr>
                        <a:t>171</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24" action="ppaction://hlinksldjump"/>
                        </a:rPr>
                        <a:t>172</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25" action="ppaction://hlinksldjump"/>
                        </a:rPr>
                        <a:t>173</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26" action="ppaction://hlinksldjump"/>
                        </a:rPr>
                        <a:t>174</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27" action="ppaction://hlinksldjump"/>
                        </a:rPr>
                        <a:t>175</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28" action="ppaction://hlinksldjump"/>
                        </a:rPr>
                        <a:t>176</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29" action="ppaction://hlinksldjump"/>
                        </a:rPr>
                        <a:t>177</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30" action="ppaction://hlinksldjump"/>
                        </a:rPr>
                        <a:t>178</a:t>
                      </a:r>
                      <a:endParaRPr lang="es-ES" dirty="0"/>
                    </a:p>
                  </a:txBody>
                  <a:tcPr>
                    <a:solidFill>
                      <a:srgbClr val="FFFF00"/>
                    </a:solidFill>
                  </a:tcPr>
                </a:tc>
              </a:tr>
            </a:tbl>
          </a:graphicData>
        </a:graphic>
      </p:graphicFrame>
    </p:spTree>
    <p:extLst>
      <p:ext uri="{BB962C8B-B14F-4D97-AF65-F5344CB8AC3E}">
        <p14:creationId xmlns:p14="http://schemas.microsoft.com/office/powerpoint/2010/main" val="34376190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0" y="980728"/>
            <a:ext cx="8748464" cy="5887868"/>
          </a:xfrm>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es-ES_tradnl" dirty="0" smtClean="0">
                <a:solidFill>
                  <a:srgbClr val="002060"/>
                </a:solidFill>
              </a:rPr>
              <a:t>   </a:t>
            </a:r>
            <a:endParaRPr lang="es-ES_tradnl" dirty="0"/>
          </a:p>
          <a:p>
            <a:pPr>
              <a:buFont typeface="Wingdings" pitchFamily="2" charset="2"/>
              <a:buChar char="Ø"/>
            </a:pPr>
            <a:endParaRPr lang="es-ES" dirty="0"/>
          </a:p>
          <a:p>
            <a:pPr>
              <a:buFont typeface="Wingdings" pitchFamily="2" charset="2"/>
              <a:buChar char="Ø"/>
            </a:pPr>
            <a:endParaRPr lang="es-ES" dirty="0"/>
          </a:p>
        </p:txBody>
      </p:sp>
      <p:sp>
        <p:nvSpPr>
          <p:cNvPr id="7" name="6 Marcador de número de diapositiva"/>
          <p:cNvSpPr>
            <a:spLocks noGrp="1"/>
          </p:cNvSpPr>
          <p:nvPr>
            <p:ph type="sldNum" sz="quarter" idx="15"/>
          </p:nvPr>
        </p:nvSpPr>
        <p:spPr>
          <a:xfrm>
            <a:off x="8129016" y="5734050"/>
            <a:ext cx="609600" cy="521208"/>
          </a:xfrm>
          <a:prstGeom prst="rect">
            <a:avLst/>
          </a:prstGeom>
        </p:spPr>
        <p:txBody>
          <a:bodyPr/>
          <a:lstStyle/>
          <a:p>
            <a:fld id="{785DBBF5-2297-4EDF-BF01-CBAD9DED34AE}" type="slidenum">
              <a:rPr lang="es-ES" smtClean="0">
                <a:solidFill>
                  <a:schemeClr val="tx1"/>
                </a:solidFill>
              </a:rPr>
              <a:pPr/>
              <a:t>539</a:t>
            </a:fld>
            <a:endParaRPr lang="es-ES" dirty="0">
              <a:solidFill>
                <a:schemeClr val="tx1"/>
              </a:solidFill>
            </a:endParaRPr>
          </a:p>
        </p:txBody>
      </p:sp>
      <p:sp>
        <p:nvSpPr>
          <p:cNvPr id="6" name="5 Marcador de pie de página"/>
          <p:cNvSpPr>
            <a:spLocks noGrp="1"/>
          </p:cNvSpPr>
          <p:nvPr>
            <p:ph type="ftr" sz="quarter" idx="16"/>
          </p:nvPr>
        </p:nvSpPr>
        <p:spPr>
          <a:xfrm rot="5400000">
            <a:off x="6990186" y="3737240"/>
            <a:ext cx="3200400" cy="365760"/>
          </a:xfrm>
          <a:prstGeom prst="rect">
            <a:avLst/>
          </a:prstGeom>
        </p:spPr>
        <p:txBody>
          <a:bodyPr/>
          <a:lstStyle/>
          <a:p>
            <a:endParaRPr lang="es-ES"/>
          </a:p>
        </p:txBody>
      </p:sp>
      <p:graphicFrame>
        <p:nvGraphicFramePr>
          <p:cNvPr id="11" name="10 Tabla"/>
          <p:cNvGraphicFramePr>
            <a:graphicFrameLocks noGrp="1"/>
          </p:cNvGraphicFramePr>
          <p:nvPr>
            <p:extLst>
              <p:ext uri="{D42A27DB-BD31-4B8C-83A1-F6EECF244321}">
                <p14:modId xmlns:p14="http://schemas.microsoft.com/office/powerpoint/2010/main" val="2176176938"/>
              </p:ext>
            </p:extLst>
          </p:nvPr>
        </p:nvGraphicFramePr>
        <p:xfrm>
          <a:off x="107496" y="1052736"/>
          <a:ext cx="8568960" cy="835292"/>
        </p:xfrm>
        <a:graphic>
          <a:graphicData uri="http://schemas.openxmlformats.org/drawingml/2006/table">
            <a:tbl>
              <a:tblPr firstRow="1" bandRow="1">
                <a:tableStyleId>{5C22544A-7EE6-4342-B048-85BDC9FD1C3A}</a:tableStyleId>
              </a:tblPr>
              <a:tblGrid>
                <a:gridCol w="856896"/>
                <a:gridCol w="856896"/>
                <a:gridCol w="856896"/>
                <a:gridCol w="856896"/>
                <a:gridCol w="856896"/>
                <a:gridCol w="856896"/>
                <a:gridCol w="856896"/>
                <a:gridCol w="856896"/>
                <a:gridCol w="856896"/>
                <a:gridCol w="856896"/>
              </a:tblGrid>
              <a:tr h="417646">
                <a:tc gridSpan="10">
                  <a:txBody>
                    <a:bodyPr/>
                    <a:lstStyle/>
                    <a:p>
                      <a:pPr marL="285750" indent="-285750" algn="ctr">
                        <a:buFont typeface="Wingdings" pitchFamily="2" charset="2"/>
                        <a:buChar char="ü"/>
                      </a:pPr>
                      <a:r>
                        <a:rPr lang="es-ES" baseline="0" dirty="0" smtClean="0">
                          <a:solidFill>
                            <a:schemeClr val="tx1"/>
                          </a:solidFill>
                        </a:rPr>
                        <a:t>Los sacramentos de la Iniciación (El Bautismo)</a:t>
                      </a: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17646">
                <a:tc>
                  <a:txBody>
                    <a:bodyPr/>
                    <a:lstStyle/>
                    <a:p>
                      <a:pPr algn="ctr"/>
                      <a:r>
                        <a:rPr lang="es-ES" dirty="0" smtClean="0">
                          <a:hlinkClick r:id="rId2" action="ppaction://hlinksldjump"/>
                        </a:rPr>
                        <a:t>193</a:t>
                      </a:r>
                      <a:endParaRPr lang="es-ES" dirty="0"/>
                    </a:p>
                  </a:txBody>
                  <a:tcPr>
                    <a:solidFill>
                      <a:srgbClr val="FFFF00"/>
                    </a:solidFill>
                  </a:tcPr>
                </a:tc>
                <a:tc>
                  <a:txBody>
                    <a:bodyPr/>
                    <a:lstStyle/>
                    <a:p>
                      <a:pPr algn="ctr"/>
                      <a:r>
                        <a:rPr lang="es-ES" dirty="0" smtClean="0">
                          <a:hlinkClick r:id="rId3" action="ppaction://hlinksldjump"/>
                        </a:rPr>
                        <a:t>194</a:t>
                      </a:r>
                      <a:endParaRPr lang="es-ES" dirty="0"/>
                    </a:p>
                  </a:txBody>
                  <a:tcPr>
                    <a:solidFill>
                      <a:srgbClr val="FFFF00"/>
                    </a:solidFill>
                  </a:tcPr>
                </a:tc>
                <a:tc>
                  <a:txBody>
                    <a:bodyPr/>
                    <a:lstStyle/>
                    <a:p>
                      <a:pPr algn="ctr"/>
                      <a:r>
                        <a:rPr lang="es-ES" dirty="0" smtClean="0">
                          <a:hlinkClick r:id="rId4" action="ppaction://hlinksldjump"/>
                        </a:rPr>
                        <a:t>195</a:t>
                      </a:r>
                      <a:endParaRPr lang="es-ES" dirty="0"/>
                    </a:p>
                  </a:txBody>
                  <a:tcPr>
                    <a:solidFill>
                      <a:srgbClr val="FFFF00"/>
                    </a:solidFill>
                  </a:tcPr>
                </a:tc>
                <a:tc>
                  <a:txBody>
                    <a:bodyPr/>
                    <a:lstStyle/>
                    <a:p>
                      <a:pPr algn="ctr"/>
                      <a:r>
                        <a:rPr lang="es-ES" dirty="0" smtClean="0">
                          <a:hlinkClick r:id="rId5" action="ppaction://hlinksldjump"/>
                        </a:rPr>
                        <a:t>196</a:t>
                      </a:r>
                      <a:endParaRPr lang="es-ES" dirty="0"/>
                    </a:p>
                  </a:txBody>
                  <a:tcPr>
                    <a:solidFill>
                      <a:srgbClr val="FFFF00"/>
                    </a:solidFill>
                  </a:tcPr>
                </a:tc>
                <a:tc>
                  <a:txBody>
                    <a:bodyPr/>
                    <a:lstStyle/>
                    <a:p>
                      <a:pPr algn="ctr"/>
                      <a:r>
                        <a:rPr lang="es-ES" dirty="0" smtClean="0">
                          <a:hlinkClick r:id="rId6" action="ppaction://hlinksldjump"/>
                        </a:rPr>
                        <a:t>197</a:t>
                      </a:r>
                      <a:endParaRPr lang="es-ES" dirty="0"/>
                    </a:p>
                  </a:txBody>
                  <a:tcPr>
                    <a:solidFill>
                      <a:srgbClr val="FFFF00"/>
                    </a:solidFill>
                  </a:tcPr>
                </a:tc>
                <a:tc>
                  <a:txBody>
                    <a:bodyPr/>
                    <a:lstStyle/>
                    <a:p>
                      <a:pPr algn="ctr"/>
                      <a:r>
                        <a:rPr lang="es-ES" dirty="0" smtClean="0">
                          <a:hlinkClick r:id="rId7" action="ppaction://hlinksldjump"/>
                        </a:rPr>
                        <a:t>198</a:t>
                      </a:r>
                      <a:endParaRPr lang="es-ES" dirty="0"/>
                    </a:p>
                  </a:txBody>
                  <a:tcPr>
                    <a:solidFill>
                      <a:srgbClr val="FFFF00"/>
                    </a:solidFill>
                  </a:tcPr>
                </a:tc>
                <a:tc>
                  <a:txBody>
                    <a:bodyPr/>
                    <a:lstStyle/>
                    <a:p>
                      <a:pPr algn="ctr"/>
                      <a:r>
                        <a:rPr lang="es-ES" dirty="0" smtClean="0">
                          <a:hlinkClick r:id="rId8" action="ppaction://hlinksldjump"/>
                        </a:rPr>
                        <a:t>199</a:t>
                      </a:r>
                      <a:endParaRPr lang="es-ES" dirty="0"/>
                    </a:p>
                  </a:txBody>
                  <a:tcPr>
                    <a:solidFill>
                      <a:srgbClr val="FFFF00"/>
                    </a:solidFill>
                  </a:tcPr>
                </a:tc>
                <a:tc>
                  <a:txBody>
                    <a:bodyPr/>
                    <a:lstStyle/>
                    <a:p>
                      <a:pPr algn="ctr"/>
                      <a:r>
                        <a:rPr lang="es-ES" dirty="0" smtClean="0">
                          <a:hlinkClick r:id="rId9" action="ppaction://hlinksldjump"/>
                        </a:rPr>
                        <a:t>200</a:t>
                      </a:r>
                      <a:endParaRPr lang="es-ES" dirty="0"/>
                    </a:p>
                  </a:txBody>
                  <a:tcPr>
                    <a:solidFill>
                      <a:srgbClr val="FFFF00"/>
                    </a:solidFill>
                  </a:tcPr>
                </a:tc>
                <a:tc>
                  <a:txBody>
                    <a:bodyPr/>
                    <a:lstStyle/>
                    <a:p>
                      <a:pPr algn="ctr"/>
                      <a:r>
                        <a:rPr lang="es-ES" dirty="0" smtClean="0">
                          <a:hlinkClick r:id="rId10" action="ppaction://hlinksldjump"/>
                        </a:rPr>
                        <a:t>201</a:t>
                      </a:r>
                      <a:endParaRPr lang="es-ES" dirty="0"/>
                    </a:p>
                  </a:txBody>
                  <a:tcPr>
                    <a:solidFill>
                      <a:srgbClr val="FFFF00"/>
                    </a:solidFill>
                  </a:tcPr>
                </a:tc>
                <a:tc>
                  <a:txBody>
                    <a:bodyPr/>
                    <a:lstStyle/>
                    <a:p>
                      <a:pPr algn="ctr"/>
                      <a:r>
                        <a:rPr lang="es-ES" dirty="0" smtClean="0">
                          <a:hlinkClick r:id="rId11" action="ppaction://hlinksldjump"/>
                        </a:rPr>
                        <a:t>202</a:t>
                      </a:r>
                      <a:endParaRPr lang="es-ES" dirty="0"/>
                    </a:p>
                  </a:txBody>
                  <a:tcPr>
                    <a:solidFill>
                      <a:srgbClr val="FFFF00"/>
                    </a:solidFill>
                  </a:tcPr>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1775711441"/>
              </p:ext>
            </p:extLst>
          </p:nvPr>
        </p:nvGraphicFramePr>
        <p:xfrm>
          <a:off x="971602" y="2636912"/>
          <a:ext cx="6984774" cy="783406"/>
        </p:xfrm>
        <a:graphic>
          <a:graphicData uri="http://schemas.openxmlformats.org/drawingml/2006/table">
            <a:tbl>
              <a:tblPr firstRow="1" bandRow="1">
                <a:tableStyleId>{5C22544A-7EE6-4342-B048-85BDC9FD1C3A}</a:tableStyleId>
              </a:tblPr>
              <a:tblGrid>
                <a:gridCol w="1396955"/>
                <a:gridCol w="1396955"/>
                <a:gridCol w="1396955"/>
                <a:gridCol w="1396954"/>
                <a:gridCol w="1396955"/>
              </a:tblGrid>
              <a:tr h="417646">
                <a:tc gridSpan="5">
                  <a:txBody>
                    <a:bodyPr/>
                    <a:lstStyle/>
                    <a:p>
                      <a:pPr marL="285750" indent="-285750" algn="ctr">
                        <a:buFont typeface="Wingdings" pitchFamily="2" charset="2"/>
                        <a:buChar char="ü"/>
                      </a:pPr>
                      <a:r>
                        <a:rPr lang="es-ES" baseline="0" dirty="0" smtClean="0">
                          <a:solidFill>
                            <a:schemeClr val="tx1"/>
                          </a:solidFill>
                        </a:rPr>
                        <a:t>Los sacramentos de la Iniciación (La Confirmación)</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88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12" action="ppaction://hlinksldjump"/>
                        </a:rPr>
                        <a:t>203</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13" action="ppaction://hlinksldjump"/>
                        </a:rPr>
                        <a:t>204</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14" action="ppaction://hlinksldjump"/>
                        </a:rPr>
                        <a:t>205</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15" action="ppaction://hlinksldjump"/>
                        </a:rPr>
                        <a:t>206</a:t>
                      </a:r>
                      <a:endParaRPr lang="es-ES" dirty="0"/>
                    </a:p>
                  </a:txBody>
                  <a:tcPr>
                    <a:solidFill>
                      <a:srgbClr val="FFFF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 dirty="0" smtClean="0">
                          <a:hlinkClick r:id="rId16" action="ppaction://hlinksldjump"/>
                        </a:rPr>
                        <a:t>207</a:t>
                      </a:r>
                      <a:endParaRPr lang="es-ES" dirty="0"/>
                    </a:p>
                  </a:txBody>
                  <a:tcPr>
                    <a:solidFill>
                      <a:srgbClr val="FFFF00"/>
                    </a:solidFill>
                  </a:tcPr>
                </a:tc>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3303852399"/>
              </p:ext>
            </p:extLst>
          </p:nvPr>
        </p:nvGraphicFramePr>
        <p:xfrm>
          <a:off x="107504" y="4296058"/>
          <a:ext cx="8568952" cy="1149166"/>
        </p:xfrm>
        <a:graphic>
          <a:graphicData uri="http://schemas.openxmlformats.org/drawingml/2006/table">
            <a:tbl>
              <a:tblPr firstRow="1" bandRow="1">
                <a:tableStyleId>{5C22544A-7EE6-4342-B048-85BDC9FD1C3A}</a:tableStyleId>
              </a:tblPr>
              <a:tblGrid>
                <a:gridCol w="1071119"/>
                <a:gridCol w="1071119"/>
                <a:gridCol w="1071119"/>
                <a:gridCol w="1071119"/>
                <a:gridCol w="1071119"/>
                <a:gridCol w="1071119"/>
                <a:gridCol w="1071119"/>
                <a:gridCol w="1071119"/>
              </a:tblGrid>
              <a:tr h="417646">
                <a:tc gridSpan="8">
                  <a:txBody>
                    <a:bodyPr/>
                    <a:lstStyle/>
                    <a:p>
                      <a:pPr marL="285750" indent="-285750" algn="ctr">
                        <a:buFont typeface="Wingdings" pitchFamily="2" charset="2"/>
                        <a:buChar char="ü"/>
                      </a:pPr>
                      <a:r>
                        <a:rPr lang="es-ES" baseline="0" dirty="0" smtClean="0">
                          <a:solidFill>
                            <a:schemeClr val="tx1"/>
                          </a:solidFill>
                        </a:rPr>
                        <a:t>Los sacramentos de la Iniciación (La Eucaristía)</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8823">
                <a:tc>
                  <a:txBody>
                    <a:bodyPr/>
                    <a:lstStyle/>
                    <a:p>
                      <a:pPr algn="ctr"/>
                      <a:r>
                        <a:rPr lang="es-ES" dirty="0" smtClean="0">
                          <a:hlinkClick r:id="rId17" action="ppaction://hlinksldjump"/>
                        </a:rPr>
                        <a:t>208</a:t>
                      </a:r>
                      <a:endParaRPr lang="es-ES" dirty="0"/>
                    </a:p>
                  </a:txBody>
                  <a:tcPr>
                    <a:solidFill>
                      <a:srgbClr val="FFFF00"/>
                    </a:solidFill>
                  </a:tcPr>
                </a:tc>
                <a:tc>
                  <a:txBody>
                    <a:bodyPr/>
                    <a:lstStyle/>
                    <a:p>
                      <a:pPr algn="ctr"/>
                      <a:r>
                        <a:rPr lang="es-ES" dirty="0" smtClean="0">
                          <a:hlinkClick r:id="rId18" action="ppaction://hlinksldjump"/>
                        </a:rPr>
                        <a:t>209</a:t>
                      </a:r>
                      <a:endParaRPr lang="es-ES" dirty="0"/>
                    </a:p>
                  </a:txBody>
                  <a:tcPr>
                    <a:solidFill>
                      <a:srgbClr val="FFFF00"/>
                    </a:solidFill>
                  </a:tcPr>
                </a:tc>
                <a:tc>
                  <a:txBody>
                    <a:bodyPr/>
                    <a:lstStyle/>
                    <a:p>
                      <a:pPr algn="ctr"/>
                      <a:r>
                        <a:rPr lang="es-ES" dirty="0" smtClean="0">
                          <a:hlinkClick r:id="rId19" action="ppaction://hlinksldjump"/>
                        </a:rPr>
                        <a:t>210</a:t>
                      </a:r>
                      <a:endParaRPr lang="es-ES" dirty="0"/>
                    </a:p>
                  </a:txBody>
                  <a:tcPr>
                    <a:solidFill>
                      <a:srgbClr val="FFFF00"/>
                    </a:solidFill>
                  </a:tcPr>
                </a:tc>
                <a:tc>
                  <a:txBody>
                    <a:bodyPr/>
                    <a:lstStyle/>
                    <a:p>
                      <a:pPr algn="ctr"/>
                      <a:r>
                        <a:rPr lang="es-ES" dirty="0" smtClean="0">
                          <a:hlinkClick r:id="rId20" action="ppaction://hlinksldjump"/>
                        </a:rPr>
                        <a:t>211</a:t>
                      </a:r>
                      <a:endParaRPr lang="es-ES" dirty="0"/>
                    </a:p>
                  </a:txBody>
                  <a:tcPr>
                    <a:solidFill>
                      <a:srgbClr val="FFFF00"/>
                    </a:solidFill>
                  </a:tcPr>
                </a:tc>
                <a:tc>
                  <a:txBody>
                    <a:bodyPr/>
                    <a:lstStyle/>
                    <a:p>
                      <a:pPr algn="ctr"/>
                      <a:r>
                        <a:rPr lang="es-ES" dirty="0" smtClean="0">
                          <a:hlinkClick r:id="rId21" action="ppaction://hlinksldjump"/>
                        </a:rPr>
                        <a:t>212</a:t>
                      </a:r>
                      <a:endParaRPr lang="es-ES" dirty="0"/>
                    </a:p>
                  </a:txBody>
                  <a:tcPr>
                    <a:solidFill>
                      <a:srgbClr val="FFFF00"/>
                    </a:solidFill>
                  </a:tcPr>
                </a:tc>
                <a:tc>
                  <a:txBody>
                    <a:bodyPr/>
                    <a:lstStyle/>
                    <a:p>
                      <a:pPr algn="ctr"/>
                      <a:r>
                        <a:rPr lang="es-ES" dirty="0" smtClean="0">
                          <a:hlinkClick r:id="rId22" action="ppaction://hlinksldjump"/>
                        </a:rPr>
                        <a:t>213</a:t>
                      </a:r>
                      <a:endParaRPr lang="es-ES" dirty="0"/>
                    </a:p>
                  </a:txBody>
                  <a:tcPr>
                    <a:solidFill>
                      <a:srgbClr val="FFFF00"/>
                    </a:solidFill>
                  </a:tcPr>
                </a:tc>
                <a:tc>
                  <a:txBody>
                    <a:bodyPr/>
                    <a:lstStyle/>
                    <a:p>
                      <a:pPr algn="ctr"/>
                      <a:r>
                        <a:rPr lang="es-ES" dirty="0" smtClean="0">
                          <a:hlinkClick r:id="rId23" action="ppaction://hlinksldjump"/>
                        </a:rPr>
                        <a:t>214</a:t>
                      </a:r>
                      <a:endParaRPr lang="es-ES" dirty="0"/>
                    </a:p>
                  </a:txBody>
                  <a:tcPr>
                    <a:solidFill>
                      <a:srgbClr val="FFFF00"/>
                    </a:solidFill>
                  </a:tcPr>
                </a:tc>
                <a:tc>
                  <a:txBody>
                    <a:bodyPr/>
                    <a:lstStyle/>
                    <a:p>
                      <a:pPr algn="ctr"/>
                      <a:r>
                        <a:rPr lang="es-ES" dirty="0" smtClean="0">
                          <a:hlinkClick r:id="rId24" action="ppaction://hlinksldjump"/>
                        </a:rPr>
                        <a:t>215</a:t>
                      </a:r>
                      <a:endParaRPr lang="es-ES" dirty="0"/>
                    </a:p>
                  </a:txBody>
                  <a:tcPr>
                    <a:solidFill>
                      <a:srgbClr val="FFFF00"/>
                    </a:solidFill>
                  </a:tcPr>
                </a:tc>
              </a:tr>
              <a:tr h="208823">
                <a:tc>
                  <a:txBody>
                    <a:bodyPr/>
                    <a:lstStyle/>
                    <a:p>
                      <a:pPr algn="ctr"/>
                      <a:r>
                        <a:rPr lang="es-ES" dirty="0" smtClean="0">
                          <a:hlinkClick r:id="rId25" action="ppaction://hlinksldjump"/>
                        </a:rPr>
                        <a:t>216</a:t>
                      </a:r>
                      <a:endParaRPr lang="es-ES" dirty="0"/>
                    </a:p>
                  </a:txBody>
                  <a:tcPr>
                    <a:solidFill>
                      <a:srgbClr val="FFFF00"/>
                    </a:solidFill>
                  </a:tcPr>
                </a:tc>
                <a:tc>
                  <a:txBody>
                    <a:bodyPr/>
                    <a:lstStyle/>
                    <a:p>
                      <a:pPr algn="ctr"/>
                      <a:r>
                        <a:rPr lang="es-ES" dirty="0" smtClean="0">
                          <a:hlinkClick r:id="rId26" action="ppaction://hlinksldjump"/>
                        </a:rPr>
                        <a:t>217</a:t>
                      </a:r>
                      <a:endParaRPr lang="es-ES" dirty="0"/>
                    </a:p>
                  </a:txBody>
                  <a:tcPr>
                    <a:solidFill>
                      <a:srgbClr val="FFFF00"/>
                    </a:solidFill>
                  </a:tcPr>
                </a:tc>
                <a:tc>
                  <a:txBody>
                    <a:bodyPr/>
                    <a:lstStyle/>
                    <a:p>
                      <a:pPr algn="ctr"/>
                      <a:r>
                        <a:rPr lang="es-ES" dirty="0" smtClean="0">
                          <a:hlinkClick r:id="rId27" action="ppaction://hlinksldjump"/>
                        </a:rPr>
                        <a:t>218</a:t>
                      </a:r>
                      <a:endParaRPr lang="es-ES" dirty="0"/>
                    </a:p>
                  </a:txBody>
                  <a:tcPr>
                    <a:solidFill>
                      <a:srgbClr val="FFFF00"/>
                    </a:solidFill>
                  </a:tcPr>
                </a:tc>
                <a:tc>
                  <a:txBody>
                    <a:bodyPr/>
                    <a:lstStyle/>
                    <a:p>
                      <a:pPr algn="ctr"/>
                      <a:r>
                        <a:rPr lang="es-ES" dirty="0" smtClean="0">
                          <a:hlinkClick r:id="rId28" action="ppaction://hlinksldjump"/>
                        </a:rPr>
                        <a:t>219</a:t>
                      </a:r>
                      <a:endParaRPr lang="es-ES" dirty="0"/>
                    </a:p>
                  </a:txBody>
                  <a:tcPr>
                    <a:solidFill>
                      <a:srgbClr val="FFFF00"/>
                    </a:solidFill>
                  </a:tcPr>
                </a:tc>
                <a:tc>
                  <a:txBody>
                    <a:bodyPr/>
                    <a:lstStyle/>
                    <a:p>
                      <a:pPr algn="ctr"/>
                      <a:r>
                        <a:rPr lang="es-ES" dirty="0" smtClean="0">
                          <a:hlinkClick r:id="rId29" action="ppaction://hlinksldjump"/>
                        </a:rPr>
                        <a:t>220</a:t>
                      </a:r>
                      <a:endParaRPr lang="es-ES" dirty="0"/>
                    </a:p>
                  </a:txBody>
                  <a:tcPr>
                    <a:solidFill>
                      <a:srgbClr val="FFFF00"/>
                    </a:solidFill>
                  </a:tcPr>
                </a:tc>
                <a:tc>
                  <a:txBody>
                    <a:bodyPr/>
                    <a:lstStyle/>
                    <a:p>
                      <a:pPr algn="ctr"/>
                      <a:r>
                        <a:rPr lang="es-ES" dirty="0" smtClean="0">
                          <a:hlinkClick r:id="rId30" action="ppaction://hlinksldjump"/>
                        </a:rPr>
                        <a:t>221</a:t>
                      </a:r>
                      <a:endParaRPr lang="es-ES" dirty="0"/>
                    </a:p>
                  </a:txBody>
                  <a:tcPr>
                    <a:solidFill>
                      <a:srgbClr val="FFFF00"/>
                    </a:solidFill>
                  </a:tcPr>
                </a:tc>
                <a:tc>
                  <a:txBody>
                    <a:bodyPr/>
                    <a:lstStyle/>
                    <a:p>
                      <a:pPr algn="ctr"/>
                      <a:r>
                        <a:rPr lang="es-ES" dirty="0" smtClean="0">
                          <a:hlinkClick r:id="rId31" action="ppaction://hlinksldjump"/>
                        </a:rPr>
                        <a:t>222</a:t>
                      </a:r>
                      <a:endParaRPr lang="es-ES" dirty="0"/>
                    </a:p>
                  </a:txBody>
                  <a:tcPr>
                    <a:solidFill>
                      <a:srgbClr val="FFFF00"/>
                    </a:solidFill>
                  </a:tcPr>
                </a:tc>
                <a:tc>
                  <a:txBody>
                    <a:bodyPr/>
                    <a:lstStyle/>
                    <a:p>
                      <a:pPr algn="ctr"/>
                      <a:r>
                        <a:rPr lang="es-ES" dirty="0" smtClean="0">
                          <a:hlinkClick r:id="rId32" action="ppaction://hlinksldjump"/>
                        </a:rPr>
                        <a:t>223</a:t>
                      </a:r>
                      <a:endParaRPr lang="es-ES" dirty="0"/>
                    </a:p>
                  </a:txBody>
                  <a:tcPr>
                    <a:solidFill>
                      <a:srgbClr val="FFFF00"/>
                    </a:solidFill>
                  </a:tcPr>
                </a:tc>
              </a:tr>
            </a:tbl>
          </a:graphicData>
        </a:graphic>
      </p:graphicFrame>
      <p:sp>
        <p:nvSpPr>
          <p:cNvPr id="10" name="1 Título"/>
          <p:cNvSpPr>
            <a:spLocks noGrp="1"/>
          </p:cNvSpPr>
          <p:nvPr>
            <p:ph type="title"/>
          </p:nvPr>
        </p:nvSpPr>
        <p:spPr>
          <a:xfrm>
            <a:off x="107504" y="116632"/>
            <a:ext cx="8568952" cy="761802"/>
          </a:xfrm>
        </p:spPr>
        <p:txBody>
          <a:bodyPr>
            <a:normAutofit fontScale="90000"/>
          </a:bodyPr>
          <a:lstStyle/>
          <a:p>
            <a:pPr algn="ctr">
              <a:tabLst>
                <a:tab pos="7200000" algn="r"/>
              </a:tabLst>
            </a:pPr>
            <a:r>
              <a:rPr lang="es-ES" sz="2700" b="1" dirty="0" smtClean="0">
                <a:solidFill>
                  <a:srgbClr val="C00000"/>
                </a:solidFill>
              </a:rPr>
              <a:t>Índice: </a:t>
            </a:r>
            <a:r>
              <a:rPr lang="es-ES" sz="2700" dirty="0" smtClean="0">
                <a:solidFill>
                  <a:schemeClr val="tx1"/>
                </a:solidFill>
              </a:rPr>
              <a:t>II) Cómo celebramos los misterios Cristianos</a:t>
            </a:r>
            <a:br>
              <a:rPr lang="es-ES" sz="2700" dirty="0" smtClean="0">
                <a:solidFill>
                  <a:schemeClr val="tx1"/>
                </a:solidFill>
              </a:rPr>
            </a:br>
            <a:r>
              <a:rPr lang="es-ES" sz="2700" dirty="0" smtClean="0">
                <a:solidFill>
                  <a:schemeClr val="tx1"/>
                </a:solidFill>
              </a:rPr>
              <a:t>                                       </a:t>
            </a:r>
            <a:r>
              <a:rPr lang="es-ES" sz="1700" dirty="0" smtClean="0">
                <a:solidFill>
                  <a:schemeClr val="tx1"/>
                </a:solidFill>
              </a:rPr>
              <a:t>[</a:t>
            </a:r>
            <a:r>
              <a:rPr lang="es-ES" sz="1700" dirty="0" smtClean="0">
                <a:solidFill>
                  <a:schemeClr val="tx1"/>
                </a:solidFill>
                <a:hlinkClick r:id="rId33" action="ppaction://hlinksldjump"/>
              </a:rPr>
              <a:t>I</a:t>
            </a:r>
            <a:r>
              <a:rPr lang="es-ES" sz="1700" dirty="0" smtClean="0">
                <a:solidFill>
                  <a:schemeClr val="tx1"/>
                </a:solidFill>
              </a:rPr>
              <a:t>-</a:t>
            </a:r>
            <a:r>
              <a:rPr lang="es-ES" sz="1700" dirty="0" smtClean="0">
                <a:solidFill>
                  <a:schemeClr val="tx1"/>
                </a:solidFill>
                <a:hlinkClick r:id="rId34" action="ppaction://hlinksldjump"/>
              </a:rPr>
              <a:t>III</a:t>
            </a:r>
            <a:r>
              <a:rPr lang="es-ES" sz="1700" dirty="0" smtClean="0">
                <a:solidFill>
                  <a:schemeClr val="tx1"/>
                </a:solidFill>
              </a:rPr>
              <a:t>-</a:t>
            </a:r>
            <a:r>
              <a:rPr lang="es-ES" sz="1700" dirty="0" smtClean="0">
                <a:solidFill>
                  <a:schemeClr val="tx1"/>
                </a:solidFill>
                <a:hlinkClick r:id="rId35" action="ppaction://hlinksldjump"/>
              </a:rPr>
              <a:t>IV</a:t>
            </a:r>
            <a:r>
              <a:rPr lang="es-ES" sz="1700" dirty="0">
                <a:solidFill>
                  <a:schemeClr val="tx1"/>
                </a:solidFill>
              </a:rPr>
              <a:t>]</a:t>
            </a:r>
            <a:r>
              <a:rPr lang="es-ES" sz="3200" dirty="0">
                <a:solidFill>
                  <a:schemeClr val="tx1"/>
                </a:solidFill>
              </a:rPr>
              <a:t> </a:t>
            </a:r>
            <a:r>
              <a:rPr lang="es-ES" dirty="0" smtClean="0"/>
              <a:t>	</a:t>
            </a:r>
            <a:endParaRPr lang="es-ES" dirty="0"/>
          </a:p>
        </p:txBody>
      </p:sp>
    </p:spTree>
    <p:extLst>
      <p:ext uri="{BB962C8B-B14F-4D97-AF65-F5344CB8AC3E}">
        <p14:creationId xmlns:p14="http://schemas.microsoft.com/office/powerpoint/2010/main" val="22991570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544616"/>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0" indent="0" algn="ctr">
              <a:buNone/>
            </a:pPr>
            <a:r>
              <a:rPr lang="es-ES_tradnl" b="1" dirty="0" smtClean="0"/>
              <a:t>El cielo y las criaturas divinas</a:t>
            </a:r>
          </a:p>
          <a:p>
            <a:pPr marL="457200" indent="-457200">
              <a:buFont typeface="+mj-lt"/>
              <a:buAutoNum type="arabicPeriod" startAt="52"/>
            </a:pPr>
            <a:r>
              <a:rPr lang="es-ES_tradnl" i="1" dirty="0" smtClean="0"/>
              <a:t>¿Qué es el cielo?</a:t>
            </a:r>
          </a:p>
          <a:p>
            <a:pPr marL="421200" indent="0">
              <a:buNone/>
            </a:pPr>
            <a:r>
              <a:rPr lang="es-ES_tradnl" b="1" dirty="0" smtClean="0"/>
              <a:t>El cielo es el «medio» de Dios, la morada de los ángeles y los santos y la meta de la Creación. Con la expresión «cielo y tierra» designamos la totalidad de la realidad creada. [325-327]</a:t>
            </a:r>
          </a:p>
          <a:p>
            <a:pPr marL="421200" indent="0">
              <a:buNone/>
            </a:pPr>
            <a:r>
              <a:rPr lang="es-ES_tradnl" dirty="0" smtClean="0"/>
              <a:t>El cielo no es un lugar en el universo. Es un estado en el más allá. El cielo está allí donde se cumple la voluntad de Dios sin ninguna resistencia. El cielo existe cuando se da la vida en su máxima intensidad y santidad —vida que no se puede encontrar como tal en la tierra—. Cuando con la ayuda de Dios vayamos algún día al cielo, entonces nos espera lo «que ni el ojo vio, ni el oído oyó, ni el hombre puede pensar lo que Dios ha preparado para los que lo aman» (1 </a:t>
            </a:r>
            <a:r>
              <a:rPr lang="es-ES_tradnl" dirty="0" err="1" smtClean="0"/>
              <a:t>Cor</a:t>
            </a:r>
            <a:r>
              <a:rPr lang="es-ES_tradnl" dirty="0" smtClean="0"/>
              <a:t> 2,9). </a:t>
            </a:r>
            <a:r>
              <a:rPr lang="es-ES_tradnl" dirty="0" smtClean="0">
                <a:sym typeface="Wingdings 3"/>
              </a:rPr>
              <a:t></a:t>
            </a:r>
            <a:r>
              <a:rPr lang="es-ES_tradnl" dirty="0" smtClean="0">
                <a:sym typeface="Wingdings 3"/>
                <a:hlinkClick r:id="rId2" action="ppaction://hlinksldjump"/>
              </a:rPr>
              <a:t>1</a:t>
            </a:r>
            <a:r>
              <a:rPr lang="es-ES_tradnl" dirty="0" smtClean="0">
                <a:hlinkClick r:id="rId2" action="ppaction://hlinksldjump"/>
              </a:rPr>
              <a:t>58</a:t>
            </a:r>
            <a:r>
              <a:rPr lang="es-ES_tradnl" dirty="0" smtClean="0"/>
              <a:t>, </a:t>
            </a:r>
            <a:r>
              <a:rPr lang="es-ES_tradnl" dirty="0" smtClean="0">
                <a:hlinkClick r:id="rId3" action="ppaction://hlinksldjump"/>
              </a:rPr>
              <a:t>285</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54</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0" y="836712"/>
            <a:ext cx="8748464" cy="6021288"/>
          </a:xfrm>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es-ES_tradnl" dirty="0" smtClean="0">
                <a:solidFill>
                  <a:srgbClr val="002060"/>
                </a:solidFill>
              </a:rPr>
              <a:t>   </a:t>
            </a:r>
            <a:endParaRPr lang="es-ES_tradnl" dirty="0"/>
          </a:p>
          <a:p>
            <a:pPr>
              <a:buFont typeface="Wingdings" pitchFamily="2" charset="2"/>
              <a:buChar char="Ø"/>
            </a:pPr>
            <a:endParaRPr lang="es-ES" dirty="0"/>
          </a:p>
          <a:p>
            <a:pPr>
              <a:buFont typeface="Wingdings" pitchFamily="2" charset="2"/>
              <a:buChar char="Ø"/>
            </a:pPr>
            <a:endParaRPr lang="es-ES" dirty="0"/>
          </a:p>
        </p:txBody>
      </p:sp>
      <p:sp>
        <p:nvSpPr>
          <p:cNvPr id="7" name="6 Marcador de número de diapositiva"/>
          <p:cNvSpPr>
            <a:spLocks noGrp="1"/>
          </p:cNvSpPr>
          <p:nvPr>
            <p:ph type="sldNum" sz="quarter" idx="15"/>
          </p:nvPr>
        </p:nvSpPr>
        <p:spPr>
          <a:xfrm>
            <a:off x="8129016" y="5734050"/>
            <a:ext cx="609600" cy="521208"/>
          </a:xfrm>
          <a:prstGeom prst="rect">
            <a:avLst/>
          </a:prstGeom>
        </p:spPr>
        <p:txBody>
          <a:bodyPr/>
          <a:lstStyle/>
          <a:p>
            <a:fld id="{785DBBF5-2297-4EDF-BF01-CBAD9DED34AE}" type="slidenum">
              <a:rPr lang="es-ES" smtClean="0">
                <a:solidFill>
                  <a:schemeClr val="tx1"/>
                </a:solidFill>
              </a:rPr>
              <a:pPr/>
              <a:t>540</a:t>
            </a:fld>
            <a:endParaRPr lang="es-ES" dirty="0">
              <a:solidFill>
                <a:schemeClr val="tx1"/>
              </a:solidFill>
            </a:endParaRPr>
          </a:p>
        </p:txBody>
      </p:sp>
      <p:sp>
        <p:nvSpPr>
          <p:cNvPr id="6" name="5 Marcador de pie de página"/>
          <p:cNvSpPr>
            <a:spLocks noGrp="1"/>
          </p:cNvSpPr>
          <p:nvPr>
            <p:ph type="ftr" sz="quarter" idx="16"/>
          </p:nvPr>
        </p:nvSpPr>
        <p:spPr>
          <a:xfrm rot="5400000">
            <a:off x="6990186" y="3737240"/>
            <a:ext cx="3200400" cy="365760"/>
          </a:xfrm>
          <a:prstGeom prst="rect">
            <a:avLst/>
          </a:prstGeom>
        </p:spPr>
        <p:txBody>
          <a:bodyPr/>
          <a:lstStyle/>
          <a:p>
            <a:endParaRPr lang="es-ES"/>
          </a:p>
        </p:txBody>
      </p:sp>
      <p:graphicFrame>
        <p:nvGraphicFramePr>
          <p:cNvPr id="14" name="13 Tabla"/>
          <p:cNvGraphicFramePr>
            <a:graphicFrameLocks noGrp="1"/>
          </p:cNvGraphicFramePr>
          <p:nvPr>
            <p:extLst>
              <p:ext uri="{D42A27DB-BD31-4B8C-83A1-F6EECF244321}">
                <p14:modId xmlns:p14="http://schemas.microsoft.com/office/powerpoint/2010/main" val="2640764364"/>
              </p:ext>
            </p:extLst>
          </p:nvPr>
        </p:nvGraphicFramePr>
        <p:xfrm>
          <a:off x="323528" y="764704"/>
          <a:ext cx="7776864" cy="1149166"/>
        </p:xfrm>
        <a:graphic>
          <a:graphicData uri="http://schemas.openxmlformats.org/drawingml/2006/table">
            <a:tbl>
              <a:tblPr firstRow="1" bandRow="1">
                <a:tableStyleId>{5C22544A-7EE6-4342-B048-85BDC9FD1C3A}</a:tableStyleId>
              </a:tblPr>
              <a:tblGrid>
                <a:gridCol w="972108"/>
                <a:gridCol w="972108"/>
                <a:gridCol w="972108"/>
                <a:gridCol w="972108"/>
                <a:gridCol w="972108"/>
                <a:gridCol w="972108"/>
                <a:gridCol w="972108"/>
                <a:gridCol w="972108"/>
              </a:tblGrid>
              <a:tr h="417646">
                <a:tc gridSpan="8">
                  <a:txBody>
                    <a:bodyPr/>
                    <a:lstStyle/>
                    <a:p>
                      <a:pPr marL="285750" indent="-285750" algn="ctr">
                        <a:buFont typeface="Wingdings" pitchFamily="2" charset="2"/>
                        <a:buChar char="ü"/>
                      </a:pPr>
                      <a:r>
                        <a:rPr lang="es-ES" baseline="0" dirty="0" smtClean="0">
                          <a:solidFill>
                            <a:schemeClr val="tx1"/>
                          </a:solidFill>
                        </a:rPr>
                        <a:t>Los sacramentos de Curación (Penitencia y Reconciliación)</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8823">
                <a:tc>
                  <a:txBody>
                    <a:bodyPr/>
                    <a:lstStyle/>
                    <a:p>
                      <a:pPr algn="ctr"/>
                      <a:r>
                        <a:rPr lang="es-ES" dirty="0" smtClean="0">
                          <a:hlinkClick r:id="rId2" action="ppaction://hlinksldjump"/>
                        </a:rPr>
                        <a:t>224</a:t>
                      </a:r>
                      <a:endParaRPr lang="es-ES" dirty="0"/>
                    </a:p>
                  </a:txBody>
                  <a:tcPr>
                    <a:solidFill>
                      <a:srgbClr val="FFFF00"/>
                    </a:solidFill>
                  </a:tcPr>
                </a:tc>
                <a:tc>
                  <a:txBody>
                    <a:bodyPr/>
                    <a:lstStyle/>
                    <a:p>
                      <a:pPr algn="ctr"/>
                      <a:r>
                        <a:rPr lang="es-ES" dirty="0" smtClean="0">
                          <a:hlinkClick r:id="rId3" action="ppaction://hlinksldjump"/>
                        </a:rPr>
                        <a:t>225</a:t>
                      </a:r>
                      <a:endParaRPr lang="es-ES" dirty="0"/>
                    </a:p>
                  </a:txBody>
                  <a:tcPr>
                    <a:solidFill>
                      <a:srgbClr val="FFFF00"/>
                    </a:solidFill>
                  </a:tcPr>
                </a:tc>
                <a:tc>
                  <a:txBody>
                    <a:bodyPr/>
                    <a:lstStyle/>
                    <a:p>
                      <a:pPr algn="ctr"/>
                      <a:r>
                        <a:rPr lang="es-ES" dirty="0" smtClean="0">
                          <a:hlinkClick r:id="rId4" action="ppaction://hlinksldjump"/>
                        </a:rPr>
                        <a:t>226</a:t>
                      </a:r>
                      <a:endParaRPr lang="es-ES" dirty="0"/>
                    </a:p>
                  </a:txBody>
                  <a:tcPr>
                    <a:solidFill>
                      <a:srgbClr val="FFFF00"/>
                    </a:solidFill>
                  </a:tcPr>
                </a:tc>
                <a:tc>
                  <a:txBody>
                    <a:bodyPr/>
                    <a:lstStyle/>
                    <a:p>
                      <a:pPr algn="ctr"/>
                      <a:r>
                        <a:rPr lang="es-ES" dirty="0" smtClean="0">
                          <a:hlinkClick r:id="rId5" action="ppaction://hlinksldjump"/>
                        </a:rPr>
                        <a:t>227</a:t>
                      </a:r>
                      <a:endParaRPr lang="es-ES" dirty="0"/>
                    </a:p>
                  </a:txBody>
                  <a:tcPr>
                    <a:solidFill>
                      <a:srgbClr val="FFFF00"/>
                    </a:solidFill>
                  </a:tcPr>
                </a:tc>
                <a:tc>
                  <a:txBody>
                    <a:bodyPr/>
                    <a:lstStyle/>
                    <a:p>
                      <a:pPr algn="ctr"/>
                      <a:r>
                        <a:rPr lang="es-ES" dirty="0" smtClean="0">
                          <a:hlinkClick r:id="rId6" action="ppaction://hlinksldjump"/>
                        </a:rPr>
                        <a:t>228</a:t>
                      </a:r>
                      <a:endParaRPr lang="es-ES" dirty="0"/>
                    </a:p>
                  </a:txBody>
                  <a:tcPr>
                    <a:solidFill>
                      <a:srgbClr val="FFFF00"/>
                    </a:solidFill>
                  </a:tcPr>
                </a:tc>
                <a:tc>
                  <a:txBody>
                    <a:bodyPr/>
                    <a:lstStyle/>
                    <a:p>
                      <a:pPr algn="ctr"/>
                      <a:r>
                        <a:rPr lang="es-ES" dirty="0" smtClean="0">
                          <a:hlinkClick r:id="rId7" action="ppaction://hlinksldjump"/>
                        </a:rPr>
                        <a:t>229</a:t>
                      </a:r>
                      <a:endParaRPr lang="es-ES" dirty="0"/>
                    </a:p>
                  </a:txBody>
                  <a:tcPr>
                    <a:solidFill>
                      <a:srgbClr val="FFFF00"/>
                    </a:solidFill>
                  </a:tcPr>
                </a:tc>
                <a:tc>
                  <a:txBody>
                    <a:bodyPr/>
                    <a:lstStyle/>
                    <a:p>
                      <a:pPr algn="ctr"/>
                      <a:r>
                        <a:rPr lang="es-ES" dirty="0" smtClean="0">
                          <a:hlinkClick r:id="rId8" action="ppaction://hlinksldjump"/>
                        </a:rPr>
                        <a:t>230</a:t>
                      </a:r>
                      <a:endParaRPr lang="es-ES" dirty="0"/>
                    </a:p>
                  </a:txBody>
                  <a:tcPr>
                    <a:solidFill>
                      <a:srgbClr val="FFFF00"/>
                    </a:solidFill>
                  </a:tcPr>
                </a:tc>
                <a:tc>
                  <a:txBody>
                    <a:bodyPr/>
                    <a:lstStyle/>
                    <a:p>
                      <a:pPr algn="ctr"/>
                      <a:r>
                        <a:rPr lang="es-ES" dirty="0" smtClean="0">
                          <a:hlinkClick r:id="rId9" action="ppaction://hlinksldjump"/>
                        </a:rPr>
                        <a:t>231</a:t>
                      </a:r>
                      <a:endParaRPr lang="es-ES" dirty="0"/>
                    </a:p>
                  </a:txBody>
                  <a:tcPr>
                    <a:solidFill>
                      <a:srgbClr val="FFFF00"/>
                    </a:solidFill>
                  </a:tcPr>
                </a:tc>
              </a:tr>
              <a:tr h="208823">
                <a:tc>
                  <a:txBody>
                    <a:bodyPr/>
                    <a:lstStyle/>
                    <a:p>
                      <a:pPr algn="ctr"/>
                      <a:r>
                        <a:rPr lang="es-ES" dirty="0" smtClean="0">
                          <a:hlinkClick r:id="rId10" action="ppaction://hlinksldjump"/>
                        </a:rPr>
                        <a:t>232</a:t>
                      </a:r>
                      <a:endParaRPr lang="es-ES" dirty="0"/>
                    </a:p>
                  </a:txBody>
                  <a:tcPr>
                    <a:solidFill>
                      <a:srgbClr val="FFFF00"/>
                    </a:solidFill>
                  </a:tcPr>
                </a:tc>
                <a:tc>
                  <a:txBody>
                    <a:bodyPr/>
                    <a:lstStyle/>
                    <a:p>
                      <a:pPr algn="ctr"/>
                      <a:r>
                        <a:rPr lang="es-ES" dirty="0" smtClean="0">
                          <a:hlinkClick r:id="rId11" action="ppaction://hlinksldjump"/>
                        </a:rPr>
                        <a:t>233</a:t>
                      </a:r>
                      <a:endParaRPr lang="es-ES" dirty="0"/>
                    </a:p>
                  </a:txBody>
                  <a:tcPr>
                    <a:solidFill>
                      <a:srgbClr val="FFFF00"/>
                    </a:solidFill>
                  </a:tcPr>
                </a:tc>
                <a:tc>
                  <a:txBody>
                    <a:bodyPr/>
                    <a:lstStyle/>
                    <a:p>
                      <a:pPr algn="ctr"/>
                      <a:r>
                        <a:rPr lang="es-ES" dirty="0" smtClean="0">
                          <a:hlinkClick r:id="rId12" action="ppaction://hlinksldjump"/>
                        </a:rPr>
                        <a:t>234</a:t>
                      </a:r>
                      <a:endParaRPr lang="es-ES" dirty="0"/>
                    </a:p>
                  </a:txBody>
                  <a:tcPr>
                    <a:solidFill>
                      <a:srgbClr val="FFFF00"/>
                    </a:solidFill>
                  </a:tcPr>
                </a:tc>
                <a:tc>
                  <a:txBody>
                    <a:bodyPr/>
                    <a:lstStyle/>
                    <a:p>
                      <a:pPr algn="ctr"/>
                      <a:r>
                        <a:rPr lang="es-ES" dirty="0" smtClean="0">
                          <a:hlinkClick r:id="rId13" action="ppaction://hlinksldjump"/>
                        </a:rPr>
                        <a:t>235</a:t>
                      </a:r>
                      <a:endParaRPr lang="es-ES" dirty="0"/>
                    </a:p>
                  </a:txBody>
                  <a:tcPr>
                    <a:solidFill>
                      <a:srgbClr val="FFFF00"/>
                    </a:solidFill>
                  </a:tcPr>
                </a:tc>
                <a:tc>
                  <a:txBody>
                    <a:bodyPr/>
                    <a:lstStyle/>
                    <a:p>
                      <a:pPr algn="ctr"/>
                      <a:r>
                        <a:rPr lang="es-ES" dirty="0" smtClean="0">
                          <a:hlinkClick r:id="rId14" action="ppaction://hlinksldjump"/>
                        </a:rPr>
                        <a:t>236</a:t>
                      </a:r>
                      <a:endParaRPr lang="es-ES" dirty="0"/>
                    </a:p>
                  </a:txBody>
                  <a:tcPr>
                    <a:solidFill>
                      <a:srgbClr val="FFFF00"/>
                    </a:solidFill>
                  </a:tcPr>
                </a:tc>
                <a:tc>
                  <a:txBody>
                    <a:bodyPr/>
                    <a:lstStyle/>
                    <a:p>
                      <a:pPr algn="ctr"/>
                      <a:r>
                        <a:rPr lang="es-ES" dirty="0" smtClean="0">
                          <a:hlinkClick r:id="rId15" action="ppaction://hlinksldjump"/>
                        </a:rPr>
                        <a:t>237</a:t>
                      </a:r>
                      <a:endParaRPr lang="es-ES" dirty="0"/>
                    </a:p>
                  </a:txBody>
                  <a:tcPr>
                    <a:solidFill>
                      <a:srgbClr val="FFFF00"/>
                    </a:solidFill>
                  </a:tcPr>
                </a:tc>
                <a:tc>
                  <a:txBody>
                    <a:bodyPr/>
                    <a:lstStyle/>
                    <a:p>
                      <a:pPr algn="ctr"/>
                      <a:r>
                        <a:rPr lang="es-ES" dirty="0" smtClean="0">
                          <a:hlinkClick r:id="rId16" action="ppaction://hlinksldjump"/>
                        </a:rPr>
                        <a:t>238</a:t>
                      </a:r>
                      <a:endParaRPr lang="es-ES" dirty="0"/>
                    </a:p>
                  </a:txBody>
                  <a:tcPr>
                    <a:solidFill>
                      <a:srgbClr val="FFFF00"/>
                    </a:solidFill>
                  </a:tcPr>
                </a:tc>
                <a:tc>
                  <a:txBody>
                    <a:bodyPr/>
                    <a:lstStyle/>
                    <a:p>
                      <a:pPr algn="ctr"/>
                      <a:r>
                        <a:rPr lang="es-ES" dirty="0" smtClean="0">
                          <a:hlinkClick r:id="rId17" action="ppaction://hlinksldjump"/>
                        </a:rPr>
                        <a:t>239</a:t>
                      </a:r>
                      <a:endParaRPr lang="es-ES" dirty="0"/>
                    </a:p>
                  </a:txBody>
                  <a:tcPr>
                    <a:solidFill>
                      <a:srgbClr val="FFFF00"/>
                    </a:solidFill>
                  </a:tcPr>
                </a:tc>
              </a:tr>
            </a:tbl>
          </a:graphicData>
        </a:graphic>
      </p:graphicFrame>
      <p:graphicFrame>
        <p:nvGraphicFramePr>
          <p:cNvPr id="15" name="14 Tabla"/>
          <p:cNvGraphicFramePr>
            <a:graphicFrameLocks noGrp="1"/>
          </p:cNvGraphicFramePr>
          <p:nvPr>
            <p:extLst>
              <p:ext uri="{D42A27DB-BD31-4B8C-83A1-F6EECF244321}">
                <p14:modId xmlns:p14="http://schemas.microsoft.com/office/powerpoint/2010/main" val="3029483119"/>
              </p:ext>
            </p:extLst>
          </p:nvPr>
        </p:nvGraphicFramePr>
        <p:xfrm>
          <a:off x="323528" y="2204864"/>
          <a:ext cx="7776864" cy="783406"/>
        </p:xfrm>
        <a:graphic>
          <a:graphicData uri="http://schemas.openxmlformats.org/drawingml/2006/table">
            <a:tbl>
              <a:tblPr firstRow="1" bandRow="1">
                <a:tableStyleId>{5C22544A-7EE6-4342-B048-85BDC9FD1C3A}</a:tableStyleId>
              </a:tblPr>
              <a:tblGrid>
                <a:gridCol w="972108"/>
                <a:gridCol w="972108"/>
                <a:gridCol w="972108"/>
                <a:gridCol w="972108"/>
                <a:gridCol w="972108"/>
                <a:gridCol w="972108"/>
                <a:gridCol w="972108"/>
                <a:gridCol w="972108"/>
              </a:tblGrid>
              <a:tr h="417646">
                <a:tc gridSpan="8">
                  <a:txBody>
                    <a:bodyPr/>
                    <a:lstStyle/>
                    <a:p>
                      <a:pPr marL="285750" indent="-285750" algn="ctr">
                        <a:buFont typeface="Wingdings" pitchFamily="2" charset="2"/>
                        <a:buChar char="ü"/>
                      </a:pPr>
                      <a:r>
                        <a:rPr lang="es-ES" baseline="0" dirty="0" smtClean="0">
                          <a:solidFill>
                            <a:schemeClr val="tx1"/>
                          </a:solidFill>
                        </a:rPr>
                        <a:t>Los sacramentos de Curación (Unción de los enfermos)</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8823">
                <a:tc>
                  <a:txBody>
                    <a:bodyPr/>
                    <a:lstStyle/>
                    <a:p>
                      <a:pPr algn="ctr"/>
                      <a:r>
                        <a:rPr lang="es-ES" dirty="0" smtClean="0">
                          <a:hlinkClick r:id="rId18" action="ppaction://hlinksldjump"/>
                        </a:rPr>
                        <a:t>240</a:t>
                      </a:r>
                      <a:endParaRPr lang="es-ES" dirty="0"/>
                    </a:p>
                  </a:txBody>
                  <a:tcPr>
                    <a:solidFill>
                      <a:srgbClr val="FFFF00"/>
                    </a:solidFill>
                  </a:tcPr>
                </a:tc>
                <a:tc>
                  <a:txBody>
                    <a:bodyPr/>
                    <a:lstStyle/>
                    <a:p>
                      <a:pPr algn="ctr"/>
                      <a:r>
                        <a:rPr lang="es-ES" dirty="0" smtClean="0">
                          <a:hlinkClick r:id="rId19" action="ppaction://hlinksldjump"/>
                        </a:rPr>
                        <a:t>241</a:t>
                      </a:r>
                      <a:endParaRPr lang="es-ES" dirty="0"/>
                    </a:p>
                  </a:txBody>
                  <a:tcPr>
                    <a:solidFill>
                      <a:srgbClr val="FFFF00"/>
                    </a:solidFill>
                  </a:tcPr>
                </a:tc>
                <a:tc>
                  <a:txBody>
                    <a:bodyPr/>
                    <a:lstStyle/>
                    <a:p>
                      <a:pPr algn="ctr"/>
                      <a:r>
                        <a:rPr lang="es-ES" dirty="0" smtClean="0">
                          <a:hlinkClick r:id="rId20" action="ppaction://hlinksldjump"/>
                        </a:rPr>
                        <a:t>242</a:t>
                      </a:r>
                      <a:endParaRPr lang="es-ES" dirty="0"/>
                    </a:p>
                  </a:txBody>
                  <a:tcPr>
                    <a:solidFill>
                      <a:srgbClr val="FFFF00"/>
                    </a:solidFill>
                  </a:tcPr>
                </a:tc>
                <a:tc>
                  <a:txBody>
                    <a:bodyPr/>
                    <a:lstStyle/>
                    <a:p>
                      <a:pPr algn="ctr"/>
                      <a:r>
                        <a:rPr lang="es-ES" dirty="0" smtClean="0">
                          <a:hlinkClick r:id="rId21" action="ppaction://hlinksldjump"/>
                        </a:rPr>
                        <a:t>243</a:t>
                      </a:r>
                      <a:endParaRPr lang="es-ES" dirty="0"/>
                    </a:p>
                  </a:txBody>
                  <a:tcPr>
                    <a:solidFill>
                      <a:srgbClr val="FFFF00"/>
                    </a:solidFill>
                  </a:tcPr>
                </a:tc>
                <a:tc>
                  <a:txBody>
                    <a:bodyPr/>
                    <a:lstStyle/>
                    <a:p>
                      <a:pPr algn="ctr"/>
                      <a:r>
                        <a:rPr lang="es-ES" dirty="0" smtClean="0">
                          <a:hlinkClick r:id="rId22" action="ppaction://hlinksldjump"/>
                        </a:rPr>
                        <a:t>244</a:t>
                      </a:r>
                      <a:endParaRPr lang="es-ES" dirty="0"/>
                    </a:p>
                  </a:txBody>
                  <a:tcPr>
                    <a:solidFill>
                      <a:srgbClr val="FFFF00"/>
                    </a:solidFill>
                  </a:tcPr>
                </a:tc>
                <a:tc>
                  <a:txBody>
                    <a:bodyPr/>
                    <a:lstStyle/>
                    <a:p>
                      <a:pPr algn="ctr"/>
                      <a:r>
                        <a:rPr lang="es-ES" dirty="0" smtClean="0">
                          <a:hlinkClick r:id="rId23" action="ppaction://hlinksldjump"/>
                        </a:rPr>
                        <a:t>245</a:t>
                      </a:r>
                      <a:endParaRPr lang="es-ES" dirty="0"/>
                    </a:p>
                  </a:txBody>
                  <a:tcPr>
                    <a:solidFill>
                      <a:srgbClr val="FFFF00"/>
                    </a:solidFill>
                  </a:tcPr>
                </a:tc>
                <a:tc>
                  <a:txBody>
                    <a:bodyPr/>
                    <a:lstStyle/>
                    <a:p>
                      <a:pPr algn="ctr"/>
                      <a:r>
                        <a:rPr lang="es-ES" dirty="0" smtClean="0">
                          <a:hlinkClick r:id="rId24" action="ppaction://hlinksldjump"/>
                        </a:rPr>
                        <a:t>246</a:t>
                      </a:r>
                      <a:endParaRPr lang="es-ES" dirty="0"/>
                    </a:p>
                  </a:txBody>
                  <a:tcPr>
                    <a:solidFill>
                      <a:srgbClr val="FFFF00"/>
                    </a:solidFill>
                  </a:tcPr>
                </a:tc>
                <a:tc>
                  <a:txBody>
                    <a:bodyPr/>
                    <a:lstStyle/>
                    <a:p>
                      <a:pPr algn="ctr"/>
                      <a:r>
                        <a:rPr lang="es-ES" dirty="0" smtClean="0">
                          <a:hlinkClick r:id="rId24" action="ppaction://hlinksldjump"/>
                        </a:rPr>
                        <a:t>247</a:t>
                      </a:r>
                      <a:endParaRPr lang="es-ES" dirty="0"/>
                    </a:p>
                  </a:txBody>
                  <a:tcPr>
                    <a:solidFill>
                      <a:srgbClr val="FFFF00"/>
                    </a:solidFill>
                  </a:tcPr>
                </a:tc>
              </a:tr>
            </a:tbl>
          </a:graphicData>
        </a:graphic>
      </p:graphicFrame>
      <p:graphicFrame>
        <p:nvGraphicFramePr>
          <p:cNvPr id="16" name="15 Tabla"/>
          <p:cNvGraphicFramePr>
            <a:graphicFrameLocks noGrp="1"/>
          </p:cNvGraphicFramePr>
          <p:nvPr>
            <p:extLst>
              <p:ext uri="{D42A27DB-BD31-4B8C-83A1-F6EECF244321}">
                <p14:modId xmlns:p14="http://schemas.microsoft.com/office/powerpoint/2010/main" val="729756003"/>
              </p:ext>
            </p:extLst>
          </p:nvPr>
        </p:nvGraphicFramePr>
        <p:xfrm>
          <a:off x="323526" y="3284984"/>
          <a:ext cx="7776864" cy="1149166"/>
        </p:xfrm>
        <a:graphic>
          <a:graphicData uri="http://schemas.openxmlformats.org/drawingml/2006/table">
            <a:tbl>
              <a:tblPr firstRow="1" bandRow="1">
                <a:tableStyleId>{5C22544A-7EE6-4342-B048-85BDC9FD1C3A}</a:tableStyleId>
              </a:tblPr>
              <a:tblGrid>
                <a:gridCol w="1296144"/>
                <a:gridCol w="1296144"/>
                <a:gridCol w="1296144"/>
                <a:gridCol w="1296144"/>
                <a:gridCol w="1296144"/>
                <a:gridCol w="1296144"/>
              </a:tblGrid>
              <a:tr h="417646">
                <a:tc gridSpan="6">
                  <a:txBody>
                    <a:bodyPr/>
                    <a:lstStyle/>
                    <a:p>
                      <a:pPr marL="285750" indent="-285750" algn="ctr">
                        <a:buFont typeface="Wingdings" pitchFamily="2" charset="2"/>
                        <a:buChar char="ü"/>
                      </a:pPr>
                      <a:r>
                        <a:rPr lang="es-ES" baseline="0" dirty="0" smtClean="0">
                          <a:solidFill>
                            <a:schemeClr val="tx1"/>
                          </a:solidFill>
                        </a:rPr>
                        <a:t>Los sacramentos al servicio de la misión (El Orden)</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8823">
                <a:tc>
                  <a:txBody>
                    <a:bodyPr/>
                    <a:lstStyle/>
                    <a:p>
                      <a:pPr algn="ctr"/>
                      <a:r>
                        <a:rPr lang="es-ES" dirty="0" smtClean="0">
                          <a:hlinkClick r:id="rId25" action="ppaction://hlinksldjump"/>
                        </a:rPr>
                        <a:t>248</a:t>
                      </a:r>
                      <a:endParaRPr lang="es-ES" dirty="0"/>
                    </a:p>
                  </a:txBody>
                  <a:tcPr>
                    <a:solidFill>
                      <a:srgbClr val="FFFF00"/>
                    </a:solidFill>
                  </a:tcPr>
                </a:tc>
                <a:tc>
                  <a:txBody>
                    <a:bodyPr/>
                    <a:lstStyle/>
                    <a:p>
                      <a:pPr algn="ctr"/>
                      <a:r>
                        <a:rPr lang="es-ES" dirty="0" smtClean="0">
                          <a:hlinkClick r:id="rId26" action="ppaction://hlinksldjump"/>
                        </a:rPr>
                        <a:t>249</a:t>
                      </a:r>
                      <a:endParaRPr lang="es-ES" dirty="0"/>
                    </a:p>
                  </a:txBody>
                  <a:tcPr>
                    <a:solidFill>
                      <a:srgbClr val="FFFF00"/>
                    </a:solidFill>
                  </a:tcPr>
                </a:tc>
                <a:tc>
                  <a:txBody>
                    <a:bodyPr/>
                    <a:lstStyle/>
                    <a:p>
                      <a:pPr algn="ctr"/>
                      <a:r>
                        <a:rPr lang="es-ES" dirty="0" smtClean="0">
                          <a:hlinkClick r:id="rId27" action="ppaction://hlinksldjump"/>
                        </a:rPr>
                        <a:t>250</a:t>
                      </a:r>
                      <a:endParaRPr lang="es-ES" dirty="0"/>
                    </a:p>
                  </a:txBody>
                  <a:tcPr>
                    <a:solidFill>
                      <a:srgbClr val="FFFF00"/>
                    </a:solidFill>
                  </a:tcPr>
                </a:tc>
                <a:tc>
                  <a:txBody>
                    <a:bodyPr/>
                    <a:lstStyle/>
                    <a:p>
                      <a:pPr algn="ctr"/>
                      <a:r>
                        <a:rPr lang="es-ES" dirty="0" smtClean="0">
                          <a:hlinkClick r:id="rId28" action="ppaction://hlinksldjump"/>
                        </a:rPr>
                        <a:t>251</a:t>
                      </a:r>
                      <a:endParaRPr lang="es-ES" dirty="0"/>
                    </a:p>
                  </a:txBody>
                  <a:tcPr>
                    <a:solidFill>
                      <a:srgbClr val="FFFF00"/>
                    </a:solidFill>
                  </a:tcPr>
                </a:tc>
                <a:tc>
                  <a:txBody>
                    <a:bodyPr/>
                    <a:lstStyle/>
                    <a:p>
                      <a:pPr algn="ctr"/>
                      <a:r>
                        <a:rPr lang="es-ES" dirty="0" smtClean="0">
                          <a:hlinkClick r:id="rId29" action="ppaction://hlinksldjump"/>
                        </a:rPr>
                        <a:t>252</a:t>
                      </a:r>
                      <a:endParaRPr lang="es-ES" dirty="0"/>
                    </a:p>
                  </a:txBody>
                  <a:tcPr>
                    <a:solidFill>
                      <a:srgbClr val="FFFF00"/>
                    </a:solidFill>
                  </a:tcPr>
                </a:tc>
                <a:tc>
                  <a:txBody>
                    <a:bodyPr/>
                    <a:lstStyle/>
                    <a:p>
                      <a:pPr algn="ctr"/>
                      <a:r>
                        <a:rPr lang="es-ES" dirty="0" smtClean="0">
                          <a:hlinkClick r:id="rId30" action="ppaction://hlinksldjump"/>
                        </a:rPr>
                        <a:t>253</a:t>
                      </a:r>
                      <a:endParaRPr lang="es-ES" dirty="0"/>
                    </a:p>
                  </a:txBody>
                  <a:tcPr>
                    <a:solidFill>
                      <a:srgbClr val="FFFF00"/>
                    </a:solidFill>
                  </a:tcPr>
                </a:tc>
              </a:tr>
              <a:tr h="208823">
                <a:tc>
                  <a:txBody>
                    <a:bodyPr/>
                    <a:lstStyle/>
                    <a:p>
                      <a:pPr algn="ctr"/>
                      <a:r>
                        <a:rPr lang="es-ES" dirty="0" smtClean="0">
                          <a:hlinkClick r:id="rId31" action="ppaction://hlinksldjump"/>
                        </a:rPr>
                        <a:t>254</a:t>
                      </a:r>
                      <a:endParaRPr lang="es-ES" dirty="0"/>
                    </a:p>
                  </a:txBody>
                  <a:tcPr>
                    <a:solidFill>
                      <a:srgbClr val="FFFF00"/>
                    </a:solidFill>
                  </a:tcPr>
                </a:tc>
                <a:tc>
                  <a:txBody>
                    <a:bodyPr/>
                    <a:lstStyle/>
                    <a:p>
                      <a:pPr algn="ctr"/>
                      <a:r>
                        <a:rPr lang="es-ES" dirty="0" smtClean="0">
                          <a:hlinkClick r:id="rId32" action="ppaction://hlinksldjump"/>
                        </a:rPr>
                        <a:t>255</a:t>
                      </a:r>
                      <a:endParaRPr lang="es-ES" dirty="0"/>
                    </a:p>
                  </a:txBody>
                  <a:tcPr>
                    <a:solidFill>
                      <a:srgbClr val="FFFF00"/>
                    </a:solidFill>
                  </a:tcPr>
                </a:tc>
                <a:tc>
                  <a:txBody>
                    <a:bodyPr/>
                    <a:lstStyle/>
                    <a:p>
                      <a:pPr algn="ctr"/>
                      <a:r>
                        <a:rPr lang="es-ES" dirty="0" smtClean="0">
                          <a:hlinkClick r:id="rId33" action="ppaction://hlinksldjump"/>
                        </a:rPr>
                        <a:t>256</a:t>
                      </a:r>
                      <a:endParaRPr lang="es-ES" dirty="0"/>
                    </a:p>
                  </a:txBody>
                  <a:tcPr>
                    <a:solidFill>
                      <a:srgbClr val="FFFF00"/>
                    </a:solidFill>
                  </a:tcPr>
                </a:tc>
                <a:tc>
                  <a:txBody>
                    <a:bodyPr/>
                    <a:lstStyle/>
                    <a:p>
                      <a:pPr algn="ctr"/>
                      <a:r>
                        <a:rPr lang="es-ES" dirty="0" smtClean="0">
                          <a:hlinkClick r:id="rId34" action="ppaction://hlinksldjump"/>
                        </a:rPr>
                        <a:t>257</a:t>
                      </a:r>
                      <a:endParaRPr lang="es-ES" dirty="0"/>
                    </a:p>
                  </a:txBody>
                  <a:tcPr>
                    <a:solidFill>
                      <a:srgbClr val="FFFF00"/>
                    </a:solidFill>
                  </a:tcPr>
                </a:tc>
                <a:tc>
                  <a:txBody>
                    <a:bodyPr/>
                    <a:lstStyle/>
                    <a:p>
                      <a:pPr algn="ctr"/>
                      <a:r>
                        <a:rPr lang="es-ES" dirty="0" smtClean="0">
                          <a:hlinkClick r:id="rId35" action="ppaction://hlinksldjump"/>
                        </a:rPr>
                        <a:t>258</a:t>
                      </a:r>
                      <a:endParaRPr lang="es-ES" dirty="0"/>
                    </a:p>
                  </a:txBody>
                  <a:tcPr>
                    <a:solidFill>
                      <a:srgbClr val="FFFF00"/>
                    </a:solidFill>
                  </a:tcPr>
                </a:tc>
                <a:tc>
                  <a:txBody>
                    <a:bodyPr/>
                    <a:lstStyle/>
                    <a:p>
                      <a:pPr algn="ctr"/>
                      <a:r>
                        <a:rPr lang="es-ES" dirty="0" smtClean="0">
                          <a:hlinkClick r:id="rId36" action="ppaction://hlinksldjump"/>
                        </a:rPr>
                        <a:t>259</a:t>
                      </a:r>
                      <a:endParaRPr lang="es-ES" dirty="0"/>
                    </a:p>
                  </a:txBody>
                  <a:tcPr>
                    <a:solidFill>
                      <a:srgbClr val="FFFF00"/>
                    </a:solidFill>
                  </a:tcPr>
                </a:tc>
              </a:tr>
            </a:tbl>
          </a:graphicData>
        </a:graphic>
      </p:graphicFrame>
      <p:graphicFrame>
        <p:nvGraphicFramePr>
          <p:cNvPr id="17" name="16 Tabla"/>
          <p:cNvGraphicFramePr>
            <a:graphicFrameLocks noGrp="1"/>
          </p:cNvGraphicFramePr>
          <p:nvPr>
            <p:extLst>
              <p:ext uri="{D42A27DB-BD31-4B8C-83A1-F6EECF244321}">
                <p14:modId xmlns:p14="http://schemas.microsoft.com/office/powerpoint/2010/main" val="810653111"/>
              </p:ext>
            </p:extLst>
          </p:nvPr>
        </p:nvGraphicFramePr>
        <p:xfrm>
          <a:off x="323530" y="4581128"/>
          <a:ext cx="7776864" cy="1149166"/>
        </p:xfrm>
        <a:graphic>
          <a:graphicData uri="http://schemas.openxmlformats.org/drawingml/2006/table">
            <a:tbl>
              <a:tblPr firstRow="1" bandRow="1">
                <a:tableStyleId>{5C22544A-7EE6-4342-B048-85BDC9FD1C3A}</a:tableStyleId>
              </a:tblPr>
              <a:tblGrid>
                <a:gridCol w="1296144"/>
                <a:gridCol w="1296144"/>
                <a:gridCol w="1296144"/>
                <a:gridCol w="1296144"/>
                <a:gridCol w="1296144"/>
                <a:gridCol w="1296144"/>
              </a:tblGrid>
              <a:tr h="417646">
                <a:tc gridSpan="6">
                  <a:txBody>
                    <a:bodyPr/>
                    <a:lstStyle/>
                    <a:p>
                      <a:pPr marL="285750" indent="-285750" algn="ctr">
                        <a:buFont typeface="Wingdings" pitchFamily="2" charset="2"/>
                        <a:buChar char="ü"/>
                      </a:pPr>
                      <a:r>
                        <a:rPr lang="es-ES" baseline="0" dirty="0" smtClean="0">
                          <a:solidFill>
                            <a:schemeClr val="tx1"/>
                          </a:solidFill>
                        </a:rPr>
                        <a:t>Los sacramentos al servicio de la misión (El Matrimonio)</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8823">
                <a:tc>
                  <a:txBody>
                    <a:bodyPr/>
                    <a:lstStyle/>
                    <a:p>
                      <a:pPr algn="ctr"/>
                      <a:r>
                        <a:rPr lang="es-ES" dirty="0" smtClean="0">
                          <a:hlinkClick r:id="rId37" action="ppaction://hlinksldjump"/>
                        </a:rPr>
                        <a:t>260</a:t>
                      </a:r>
                      <a:endParaRPr lang="es-ES" dirty="0"/>
                    </a:p>
                  </a:txBody>
                  <a:tcPr>
                    <a:solidFill>
                      <a:srgbClr val="FFFF00"/>
                    </a:solidFill>
                  </a:tcPr>
                </a:tc>
                <a:tc>
                  <a:txBody>
                    <a:bodyPr/>
                    <a:lstStyle/>
                    <a:p>
                      <a:pPr algn="ctr"/>
                      <a:r>
                        <a:rPr lang="es-ES" dirty="0" smtClean="0">
                          <a:hlinkClick r:id="rId38" action="ppaction://hlinksldjump"/>
                        </a:rPr>
                        <a:t>261</a:t>
                      </a:r>
                      <a:endParaRPr lang="es-ES" dirty="0"/>
                    </a:p>
                  </a:txBody>
                  <a:tcPr>
                    <a:solidFill>
                      <a:srgbClr val="FFFF00"/>
                    </a:solidFill>
                  </a:tcPr>
                </a:tc>
                <a:tc>
                  <a:txBody>
                    <a:bodyPr/>
                    <a:lstStyle/>
                    <a:p>
                      <a:pPr algn="ctr"/>
                      <a:r>
                        <a:rPr lang="es-ES" dirty="0" smtClean="0">
                          <a:hlinkClick r:id="rId39" action="ppaction://hlinksldjump"/>
                        </a:rPr>
                        <a:t>262</a:t>
                      </a:r>
                      <a:endParaRPr lang="es-ES" dirty="0"/>
                    </a:p>
                  </a:txBody>
                  <a:tcPr>
                    <a:solidFill>
                      <a:srgbClr val="FFFF00"/>
                    </a:solidFill>
                  </a:tcPr>
                </a:tc>
                <a:tc>
                  <a:txBody>
                    <a:bodyPr/>
                    <a:lstStyle/>
                    <a:p>
                      <a:pPr algn="ctr"/>
                      <a:r>
                        <a:rPr lang="es-ES" dirty="0" smtClean="0">
                          <a:hlinkClick r:id="rId40" action="ppaction://hlinksldjump"/>
                        </a:rPr>
                        <a:t>263</a:t>
                      </a:r>
                      <a:endParaRPr lang="es-ES" dirty="0"/>
                    </a:p>
                  </a:txBody>
                  <a:tcPr>
                    <a:solidFill>
                      <a:srgbClr val="FFFF00"/>
                    </a:solidFill>
                  </a:tcPr>
                </a:tc>
                <a:tc>
                  <a:txBody>
                    <a:bodyPr/>
                    <a:lstStyle/>
                    <a:p>
                      <a:pPr algn="ctr"/>
                      <a:r>
                        <a:rPr lang="es-ES" dirty="0" smtClean="0">
                          <a:hlinkClick r:id="rId41" action="ppaction://hlinksldjump"/>
                        </a:rPr>
                        <a:t>264</a:t>
                      </a:r>
                      <a:endParaRPr lang="es-ES" dirty="0"/>
                    </a:p>
                  </a:txBody>
                  <a:tcPr>
                    <a:solidFill>
                      <a:srgbClr val="FFFF00"/>
                    </a:solidFill>
                  </a:tcPr>
                </a:tc>
                <a:tc>
                  <a:txBody>
                    <a:bodyPr/>
                    <a:lstStyle/>
                    <a:p>
                      <a:pPr algn="ctr"/>
                      <a:r>
                        <a:rPr lang="es-ES" dirty="0" smtClean="0">
                          <a:hlinkClick r:id="rId42" action="ppaction://hlinksldjump"/>
                        </a:rPr>
                        <a:t>265</a:t>
                      </a:r>
                      <a:endParaRPr lang="es-ES" dirty="0"/>
                    </a:p>
                  </a:txBody>
                  <a:tcPr>
                    <a:solidFill>
                      <a:srgbClr val="FFFF00"/>
                    </a:solidFill>
                  </a:tcPr>
                </a:tc>
              </a:tr>
              <a:tr h="208823">
                <a:tc>
                  <a:txBody>
                    <a:bodyPr/>
                    <a:lstStyle/>
                    <a:p>
                      <a:pPr algn="ctr"/>
                      <a:r>
                        <a:rPr lang="es-ES" dirty="0" smtClean="0">
                          <a:hlinkClick r:id="rId43" action="ppaction://hlinksldjump"/>
                        </a:rPr>
                        <a:t>266</a:t>
                      </a:r>
                      <a:endParaRPr lang="es-ES" dirty="0"/>
                    </a:p>
                  </a:txBody>
                  <a:tcPr>
                    <a:solidFill>
                      <a:srgbClr val="FFFF00"/>
                    </a:solidFill>
                  </a:tcPr>
                </a:tc>
                <a:tc>
                  <a:txBody>
                    <a:bodyPr/>
                    <a:lstStyle/>
                    <a:p>
                      <a:pPr algn="ctr"/>
                      <a:r>
                        <a:rPr lang="es-ES" dirty="0" smtClean="0">
                          <a:hlinkClick r:id="rId44" action="ppaction://hlinksldjump"/>
                        </a:rPr>
                        <a:t>267</a:t>
                      </a:r>
                      <a:endParaRPr lang="es-ES" dirty="0"/>
                    </a:p>
                  </a:txBody>
                  <a:tcPr>
                    <a:solidFill>
                      <a:srgbClr val="FFFF00"/>
                    </a:solidFill>
                  </a:tcPr>
                </a:tc>
                <a:tc>
                  <a:txBody>
                    <a:bodyPr/>
                    <a:lstStyle/>
                    <a:p>
                      <a:pPr algn="ctr"/>
                      <a:r>
                        <a:rPr lang="es-ES" dirty="0" smtClean="0">
                          <a:hlinkClick r:id="rId45" action="ppaction://hlinksldjump"/>
                        </a:rPr>
                        <a:t>268</a:t>
                      </a:r>
                      <a:endParaRPr lang="es-ES" dirty="0"/>
                    </a:p>
                  </a:txBody>
                  <a:tcPr>
                    <a:solidFill>
                      <a:srgbClr val="FFFF00"/>
                    </a:solidFill>
                  </a:tcPr>
                </a:tc>
                <a:tc>
                  <a:txBody>
                    <a:bodyPr/>
                    <a:lstStyle/>
                    <a:p>
                      <a:pPr algn="ctr"/>
                      <a:r>
                        <a:rPr lang="es-ES" dirty="0" smtClean="0">
                          <a:hlinkClick r:id="rId46" action="ppaction://hlinksldjump"/>
                        </a:rPr>
                        <a:t>269</a:t>
                      </a:r>
                      <a:endParaRPr lang="es-ES" dirty="0"/>
                    </a:p>
                  </a:txBody>
                  <a:tcPr>
                    <a:solidFill>
                      <a:srgbClr val="FFFF00"/>
                    </a:solidFill>
                  </a:tcPr>
                </a:tc>
                <a:tc>
                  <a:txBody>
                    <a:bodyPr/>
                    <a:lstStyle/>
                    <a:p>
                      <a:pPr algn="ctr"/>
                      <a:r>
                        <a:rPr lang="es-ES" dirty="0" smtClean="0">
                          <a:hlinkClick r:id="rId47" action="ppaction://hlinksldjump"/>
                        </a:rPr>
                        <a:t>270</a:t>
                      </a:r>
                      <a:endParaRPr lang="es-ES" dirty="0"/>
                    </a:p>
                  </a:txBody>
                  <a:tcPr>
                    <a:solidFill>
                      <a:srgbClr val="FFFF00"/>
                    </a:solidFill>
                  </a:tcPr>
                </a:tc>
                <a:tc>
                  <a:txBody>
                    <a:bodyPr/>
                    <a:lstStyle/>
                    <a:p>
                      <a:pPr algn="ctr"/>
                      <a:r>
                        <a:rPr lang="es-ES" dirty="0" smtClean="0">
                          <a:hlinkClick r:id="rId48" action="ppaction://hlinksldjump"/>
                        </a:rPr>
                        <a:t>271</a:t>
                      </a:r>
                      <a:endParaRPr lang="es-ES" dirty="0"/>
                    </a:p>
                  </a:txBody>
                  <a:tcPr>
                    <a:solidFill>
                      <a:srgbClr val="FFFF00"/>
                    </a:solidFill>
                  </a:tcPr>
                </a:tc>
              </a:tr>
            </a:tbl>
          </a:graphicData>
        </a:graphic>
      </p:graphicFrame>
      <p:graphicFrame>
        <p:nvGraphicFramePr>
          <p:cNvPr id="18" name="17 Tabla"/>
          <p:cNvGraphicFramePr>
            <a:graphicFrameLocks noGrp="1"/>
          </p:cNvGraphicFramePr>
          <p:nvPr>
            <p:extLst>
              <p:ext uri="{D42A27DB-BD31-4B8C-83A1-F6EECF244321}">
                <p14:modId xmlns:p14="http://schemas.microsoft.com/office/powerpoint/2010/main" val="2728457651"/>
              </p:ext>
            </p:extLst>
          </p:nvPr>
        </p:nvGraphicFramePr>
        <p:xfrm>
          <a:off x="323527" y="5949280"/>
          <a:ext cx="7776867" cy="783406"/>
        </p:xfrm>
        <a:graphic>
          <a:graphicData uri="http://schemas.openxmlformats.org/drawingml/2006/table">
            <a:tbl>
              <a:tblPr firstRow="1" bandRow="1">
                <a:tableStyleId>{5C22544A-7EE6-4342-B048-85BDC9FD1C3A}</a:tableStyleId>
              </a:tblPr>
              <a:tblGrid>
                <a:gridCol w="1110981"/>
                <a:gridCol w="1110981"/>
                <a:gridCol w="1110981"/>
                <a:gridCol w="1110981"/>
                <a:gridCol w="1110981"/>
                <a:gridCol w="1110981"/>
                <a:gridCol w="1110981"/>
              </a:tblGrid>
              <a:tr h="417646">
                <a:tc gridSpan="7">
                  <a:txBody>
                    <a:bodyPr/>
                    <a:lstStyle/>
                    <a:p>
                      <a:pPr marL="285750" indent="-285750" algn="ctr">
                        <a:buFont typeface="Wingdings" pitchFamily="2" charset="2"/>
                        <a:buChar char="ü"/>
                      </a:pPr>
                      <a:r>
                        <a:rPr lang="es-ES" baseline="0" dirty="0" smtClean="0">
                          <a:solidFill>
                            <a:schemeClr val="tx1"/>
                          </a:solidFill>
                        </a:rPr>
                        <a:t>Otras celebraciones litúrgicas</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8823">
                <a:tc>
                  <a:txBody>
                    <a:bodyPr/>
                    <a:lstStyle/>
                    <a:p>
                      <a:pPr algn="ctr"/>
                      <a:r>
                        <a:rPr lang="es-ES" dirty="0" smtClean="0">
                          <a:hlinkClick r:id="rId49" action="ppaction://hlinksldjump"/>
                        </a:rPr>
                        <a:t>272</a:t>
                      </a:r>
                      <a:endParaRPr lang="es-ES" dirty="0"/>
                    </a:p>
                  </a:txBody>
                  <a:tcPr>
                    <a:solidFill>
                      <a:srgbClr val="FFFF00"/>
                    </a:solidFill>
                  </a:tcPr>
                </a:tc>
                <a:tc>
                  <a:txBody>
                    <a:bodyPr/>
                    <a:lstStyle/>
                    <a:p>
                      <a:pPr algn="ctr"/>
                      <a:r>
                        <a:rPr lang="es-ES" dirty="0" smtClean="0">
                          <a:hlinkClick r:id="rId50" action="ppaction://hlinksldjump"/>
                        </a:rPr>
                        <a:t>273</a:t>
                      </a:r>
                      <a:endParaRPr lang="es-ES" dirty="0"/>
                    </a:p>
                  </a:txBody>
                  <a:tcPr>
                    <a:solidFill>
                      <a:srgbClr val="FFFF00"/>
                    </a:solidFill>
                  </a:tcPr>
                </a:tc>
                <a:tc>
                  <a:txBody>
                    <a:bodyPr/>
                    <a:lstStyle/>
                    <a:p>
                      <a:pPr algn="ctr"/>
                      <a:r>
                        <a:rPr lang="es-ES" dirty="0" smtClean="0">
                          <a:hlinkClick r:id="rId51" action="ppaction://hlinksldjump"/>
                        </a:rPr>
                        <a:t>274</a:t>
                      </a:r>
                      <a:endParaRPr lang="es-ES" dirty="0"/>
                    </a:p>
                  </a:txBody>
                  <a:tcPr>
                    <a:solidFill>
                      <a:srgbClr val="FFFF00"/>
                    </a:solidFill>
                  </a:tcPr>
                </a:tc>
                <a:tc>
                  <a:txBody>
                    <a:bodyPr/>
                    <a:lstStyle/>
                    <a:p>
                      <a:pPr algn="ctr"/>
                      <a:r>
                        <a:rPr lang="es-ES" dirty="0" smtClean="0">
                          <a:hlinkClick r:id="rId52" action="ppaction://hlinksldjump"/>
                        </a:rPr>
                        <a:t>275</a:t>
                      </a:r>
                      <a:endParaRPr lang="es-ES" dirty="0"/>
                    </a:p>
                  </a:txBody>
                  <a:tcPr>
                    <a:solidFill>
                      <a:srgbClr val="FFFF00"/>
                    </a:solidFill>
                  </a:tcPr>
                </a:tc>
                <a:tc>
                  <a:txBody>
                    <a:bodyPr/>
                    <a:lstStyle/>
                    <a:p>
                      <a:pPr algn="ctr"/>
                      <a:r>
                        <a:rPr lang="es-ES" dirty="0" smtClean="0">
                          <a:hlinkClick r:id="rId53" action="ppaction://hlinksldjump"/>
                        </a:rPr>
                        <a:t>276</a:t>
                      </a:r>
                      <a:endParaRPr lang="es-ES" dirty="0"/>
                    </a:p>
                  </a:txBody>
                  <a:tcPr>
                    <a:solidFill>
                      <a:srgbClr val="FFFF00"/>
                    </a:solidFill>
                  </a:tcPr>
                </a:tc>
                <a:tc>
                  <a:txBody>
                    <a:bodyPr/>
                    <a:lstStyle/>
                    <a:p>
                      <a:pPr algn="ctr"/>
                      <a:r>
                        <a:rPr lang="es-ES" dirty="0" smtClean="0">
                          <a:hlinkClick r:id="rId54" action="ppaction://hlinksldjump"/>
                        </a:rPr>
                        <a:t>277</a:t>
                      </a:r>
                      <a:endParaRPr lang="es-ES" dirty="0"/>
                    </a:p>
                  </a:txBody>
                  <a:tcPr>
                    <a:solidFill>
                      <a:srgbClr val="FFFF00"/>
                    </a:solidFill>
                  </a:tcPr>
                </a:tc>
                <a:tc>
                  <a:txBody>
                    <a:bodyPr/>
                    <a:lstStyle/>
                    <a:p>
                      <a:pPr algn="ctr"/>
                      <a:r>
                        <a:rPr lang="es-ES" dirty="0" smtClean="0">
                          <a:hlinkClick r:id="rId55" action="ppaction://hlinksldjump"/>
                        </a:rPr>
                        <a:t>278</a:t>
                      </a:r>
                      <a:endParaRPr lang="es-ES" dirty="0"/>
                    </a:p>
                  </a:txBody>
                  <a:tcPr>
                    <a:solidFill>
                      <a:srgbClr val="FFFF00"/>
                    </a:solidFill>
                  </a:tcPr>
                </a:tc>
              </a:tr>
            </a:tbl>
          </a:graphicData>
        </a:graphic>
      </p:graphicFrame>
      <p:sp>
        <p:nvSpPr>
          <p:cNvPr id="12" name="1 Título"/>
          <p:cNvSpPr>
            <a:spLocks noGrp="1"/>
          </p:cNvSpPr>
          <p:nvPr>
            <p:ph type="title"/>
          </p:nvPr>
        </p:nvSpPr>
        <p:spPr>
          <a:xfrm>
            <a:off x="107504" y="116632"/>
            <a:ext cx="8568952" cy="761802"/>
          </a:xfrm>
        </p:spPr>
        <p:txBody>
          <a:bodyPr>
            <a:normAutofit fontScale="90000"/>
          </a:bodyPr>
          <a:lstStyle/>
          <a:p>
            <a:pPr algn="ctr">
              <a:tabLst>
                <a:tab pos="7200000" algn="r"/>
              </a:tabLst>
            </a:pPr>
            <a:r>
              <a:rPr lang="es-ES" sz="2700" b="1" dirty="0" smtClean="0">
                <a:solidFill>
                  <a:srgbClr val="C00000"/>
                </a:solidFill>
              </a:rPr>
              <a:t>Índice: </a:t>
            </a:r>
            <a:r>
              <a:rPr lang="es-ES" sz="2700" dirty="0" smtClean="0">
                <a:solidFill>
                  <a:schemeClr val="tx1"/>
                </a:solidFill>
              </a:rPr>
              <a:t>II) Cómo celebramos los misterios Cristianos</a:t>
            </a:r>
            <a:br>
              <a:rPr lang="es-ES" sz="2700" dirty="0" smtClean="0">
                <a:solidFill>
                  <a:schemeClr val="tx1"/>
                </a:solidFill>
              </a:rPr>
            </a:br>
            <a:r>
              <a:rPr lang="es-ES" sz="2700" dirty="0" smtClean="0">
                <a:solidFill>
                  <a:schemeClr val="tx1"/>
                </a:solidFill>
              </a:rPr>
              <a:t>                                       </a:t>
            </a:r>
            <a:r>
              <a:rPr lang="es-ES" sz="1700" dirty="0" smtClean="0">
                <a:solidFill>
                  <a:schemeClr val="tx1"/>
                </a:solidFill>
              </a:rPr>
              <a:t>[</a:t>
            </a:r>
            <a:r>
              <a:rPr lang="es-ES" sz="1700" dirty="0" smtClean="0">
                <a:solidFill>
                  <a:schemeClr val="tx1"/>
                </a:solidFill>
                <a:hlinkClick r:id="rId56" action="ppaction://hlinksldjump"/>
              </a:rPr>
              <a:t>I</a:t>
            </a:r>
            <a:r>
              <a:rPr lang="es-ES" sz="1700" dirty="0" smtClean="0">
                <a:solidFill>
                  <a:schemeClr val="tx1"/>
                </a:solidFill>
              </a:rPr>
              <a:t>-</a:t>
            </a:r>
            <a:r>
              <a:rPr lang="es-ES" sz="1700" dirty="0" smtClean="0">
                <a:solidFill>
                  <a:schemeClr val="tx1"/>
                </a:solidFill>
                <a:hlinkClick r:id="rId57" action="ppaction://hlinksldjump"/>
              </a:rPr>
              <a:t>III</a:t>
            </a:r>
            <a:r>
              <a:rPr lang="es-ES" sz="1700" dirty="0" smtClean="0">
                <a:solidFill>
                  <a:schemeClr val="tx1"/>
                </a:solidFill>
              </a:rPr>
              <a:t>-</a:t>
            </a:r>
            <a:r>
              <a:rPr lang="es-ES" sz="1700" dirty="0" smtClean="0">
                <a:solidFill>
                  <a:schemeClr val="tx1"/>
                </a:solidFill>
                <a:hlinkClick r:id="rId58" action="ppaction://hlinksldjump"/>
              </a:rPr>
              <a:t>IV</a:t>
            </a:r>
            <a:r>
              <a:rPr lang="es-ES" sz="1700" dirty="0">
                <a:solidFill>
                  <a:schemeClr val="tx1"/>
                </a:solidFill>
              </a:rPr>
              <a:t>]</a:t>
            </a:r>
            <a:r>
              <a:rPr lang="es-ES" sz="3200" dirty="0">
                <a:solidFill>
                  <a:schemeClr val="tx1"/>
                </a:solidFill>
              </a:rPr>
              <a:t> </a:t>
            </a:r>
            <a:r>
              <a:rPr lang="es-ES" dirty="0" smtClean="0"/>
              <a:t>	</a:t>
            </a:r>
            <a:endParaRPr lang="es-ES" dirty="0"/>
          </a:p>
        </p:txBody>
      </p:sp>
    </p:spTree>
    <p:extLst>
      <p:ext uri="{BB962C8B-B14F-4D97-AF65-F5344CB8AC3E}">
        <p14:creationId xmlns:p14="http://schemas.microsoft.com/office/powerpoint/2010/main" val="986768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07504" y="2902"/>
            <a:ext cx="8568952" cy="526177"/>
          </a:xfrm>
        </p:spPr>
        <p:txBody>
          <a:bodyPr>
            <a:normAutofit fontScale="90000"/>
          </a:bodyPr>
          <a:lstStyle/>
          <a:p>
            <a:pPr>
              <a:tabLst>
                <a:tab pos="7200000" algn="r"/>
              </a:tabLst>
            </a:pPr>
            <a:r>
              <a:rPr lang="es-ES" sz="2700" b="1" dirty="0" smtClean="0">
                <a:solidFill>
                  <a:srgbClr val="C00000"/>
                </a:solidFill>
              </a:rPr>
              <a:t>Índice: </a:t>
            </a:r>
            <a:r>
              <a:rPr lang="es-ES" sz="2700" dirty="0" smtClean="0">
                <a:solidFill>
                  <a:schemeClr val="tx1"/>
                </a:solidFill>
              </a:rPr>
              <a:t>III) Cómo obtenemos la vida en Cristo</a:t>
            </a:r>
            <a:r>
              <a:rPr lang="es-ES" dirty="0" smtClean="0"/>
              <a:t>	      </a:t>
            </a:r>
            <a:r>
              <a:rPr lang="es-ES" sz="1500" dirty="0" smtClean="0"/>
              <a:t>[</a:t>
            </a:r>
            <a:r>
              <a:rPr lang="es-ES" sz="1500" dirty="0" smtClean="0">
                <a:hlinkClick r:id="rId2" action="ppaction://hlinksldjump"/>
              </a:rPr>
              <a:t>I</a:t>
            </a:r>
            <a:r>
              <a:rPr lang="es-ES" sz="1500" dirty="0" smtClean="0"/>
              <a:t>, </a:t>
            </a:r>
            <a:r>
              <a:rPr lang="es-ES" sz="1500" dirty="0" smtClean="0">
                <a:hlinkClick r:id="rId3" action="ppaction://hlinksldjump"/>
              </a:rPr>
              <a:t>II</a:t>
            </a:r>
            <a:r>
              <a:rPr lang="es-ES" sz="1500" dirty="0" smtClean="0"/>
              <a:t>, </a:t>
            </a:r>
            <a:r>
              <a:rPr lang="es-ES" sz="1500" dirty="0" smtClean="0">
                <a:hlinkClick r:id="rId4" action="ppaction://hlinksldjump"/>
              </a:rPr>
              <a:t>IV</a:t>
            </a:r>
            <a:r>
              <a:rPr lang="es-ES" sz="1500" dirty="0" smtClean="0"/>
              <a:t>]</a:t>
            </a:r>
            <a:endParaRPr lang="es-ES" dirty="0"/>
          </a:p>
        </p:txBody>
      </p:sp>
      <p:sp>
        <p:nvSpPr>
          <p:cNvPr id="3" name="2 Marcador de contenido"/>
          <p:cNvSpPr>
            <a:spLocks noGrp="1"/>
          </p:cNvSpPr>
          <p:nvPr>
            <p:ph sz="quarter" idx="1"/>
          </p:nvPr>
        </p:nvSpPr>
        <p:spPr>
          <a:xfrm>
            <a:off x="0" y="643558"/>
            <a:ext cx="8748464" cy="6214442"/>
          </a:xfrm>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es-ES_tradnl" dirty="0" smtClean="0">
                <a:solidFill>
                  <a:srgbClr val="002060"/>
                </a:solidFill>
              </a:rPr>
              <a:t>   </a:t>
            </a:r>
            <a:endParaRPr lang="es-ES_tradnl" dirty="0"/>
          </a:p>
          <a:p>
            <a:pPr>
              <a:buFont typeface="Wingdings" pitchFamily="2" charset="2"/>
              <a:buChar char="Ø"/>
            </a:pPr>
            <a:endParaRPr lang="es-ES" dirty="0"/>
          </a:p>
          <a:p>
            <a:pPr>
              <a:buFont typeface="Wingdings" pitchFamily="2" charset="2"/>
              <a:buChar char="Ø"/>
            </a:pPr>
            <a:endParaRPr lang="es-ES" dirty="0"/>
          </a:p>
        </p:txBody>
      </p:sp>
      <p:sp>
        <p:nvSpPr>
          <p:cNvPr id="7" name="6 Marcador de número de diapositiva"/>
          <p:cNvSpPr>
            <a:spLocks noGrp="1"/>
          </p:cNvSpPr>
          <p:nvPr>
            <p:ph type="sldNum" sz="quarter" idx="15"/>
          </p:nvPr>
        </p:nvSpPr>
        <p:spPr>
          <a:xfrm>
            <a:off x="8129016" y="5734050"/>
            <a:ext cx="609600" cy="521208"/>
          </a:xfrm>
          <a:prstGeom prst="rect">
            <a:avLst/>
          </a:prstGeom>
        </p:spPr>
        <p:txBody>
          <a:bodyPr/>
          <a:lstStyle/>
          <a:p>
            <a:fld id="{785DBBF5-2297-4EDF-BF01-CBAD9DED34AE}" type="slidenum">
              <a:rPr lang="es-ES" smtClean="0">
                <a:solidFill>
                  <a:schemeClr val="tx1"/>
                </a:solidFill>
              </a:rPr>
              <a:pPr/>
              <a:t>541</a:t>
            </a:fld>
            <a:endParaRPr lang="es-ES" dirty="0">
              <a:solidFill>
                <a:schemeClr val="tx1"/>
              </a:solidFill>
            </a:endParaRPr>
          </a:p>
        </p:txBody>
      </p:sp>
      <p:sp>
        <p:nvSpPr>
          <p:cNvPr id="6" name="5 Marcador de pie de página"/>
          <p:cNvSpPr>
            <a:spLocks noGrp="1"/>
          </p:cNvSpPr>
          <p:nvPr>
            <p:ph type="ftr" sz="quarter" idx="16"/>
          </p:nvPr>
        </p:nvSpPr>
        <p:spPr>
          <a:xfrm rot="5400000">
            <a:off x="6990186" y="3737240"/>
            <a:ext cx="3200400" cy="365760"/>
          </a:xfrm>
          <a:prstGeom prst="rect">
            <a:avLst/>
          </a:prstGeom>
        </p:spPr>
        <p:txBody>
          <a:bodyPr/>
          <a:lstStyle/>
          <a:p>
            <a:endParaRPr lang="es-ES" dirty="0"/>
          </a:p>
        </p:txBody>
      </p:sp>
      <p:graphicFrame>
        <p:nvGraphicFramePr>
          <p:cNvPr id="11" name="10 Tabla"/>
          <p:cNvGraphicFramePr>
            <a:graphicFrameLocks noGrp="1"/>
          </p:cNvGraphicFramePr>
          <p:nvPr>
            <p:extLst>
              <p:ext uri="{D42A27DB-BD31-4B8C-83A1-F6EECF244321}">
                <p14:modId xmlns:p14="http://schemas.microsoft.com/office/powerpoint/2010/main" val="2214866230"/>
              </p:ext>
            </p:extLst>
          </p:nvPr>
        </p:nvGraphicFramePr>
        <p:xfrm>
          <a:off x="251520" y="836712"/>
          <a:ext cx="7848873" cy="1005840"/>
        </p:xfrm>
        <a:graphic>
          <a:graphicData uri="http://schemas.openxmlformats.org/drawingml/2006/table">
            <a:tbl>
              <a:tblPr firstRow="1" bandRow="1">
                <a:tableStyleId>{5C22544A-7EE6-4342-B048-85BDC9FD1C3A}</a:tableStyleId>
              </a:tblPr>
              <a:tblGrid>
                <a:gridCol w="7848873"/>
              </a:tblGrid>
              <a:tr h="417646">
                <a:tc>
                  <a:txBody>
                    <a:bodyPr/>
                    <a:lstStyle/>
                    <a:p>
                      <a:pPr marL="285750" indent="-285750" algn="ctr">
                        <a:buFont typeface="Wingdings" pitchFamily="2" charset="2"/>
                        <a:buChar char="ü"/>
                      </a:pPr>
                      <a:r>
                        <a:rPr lang="es-ES" baseline="0" dirty="0" smtClean="0">
                          <a:solidFill>
                            <a:schemeClr val="tx1"/>
                          </a:solidFill>
                        </a:rPr>
                        <a:t>Para qué estamos en la tierra</a:t>
                      </a:r>
                    </a:p>
                    <a:p>
                      <a:pPr marL="285750" indent="-285750" algn="ctr">
                        <a:buFont typeface="Wingdings" pitchFamily="2" charset="2"/>
                        <a:buChar char="ü"/>
                      </a:pPr>
                      <a:r>
                        <a:rPr lang="es-ES" baseline="0" dirty="0" smtClean="0">
                          <a:solidFill>
                            <a:schemeClr val="tx1"/>
                          </a:solidFill>
                        </a:rPr>
                        <a:t>Qué debemos hacer y cómo nos ayuda el Espíritu</a:t>
                      </a:r>
                      <a:endParaRPr lang="es-ES" baseline="0" dirty="0">
                        <a:solidFill>
                          <a:schemeClr val="tx1"/>
                        </a:solidFill>
                      </a:endParaRPr>
                    </a:p>
                  </a:txBody>
                  <a:tcPr>
                    <a:solidFill>
                      <a:srgbClr val="FFFFD2"/>
                    </a:solidFill>
                  </a:tcPr>
                </a:tc>
              </a:tr>
              <a:tr h="208823">
                <a:tc>
                  <a:txBody>
                    <a:bodyPr/>
                    <a:lstStyle/>
                    <a:p>
                      <a:pPr algn="ctr"/>
                      <a:r>
                        <a:rPr lang="es-ES" dirty="0" smtClean="0">
                          <a:hlinkClick r:id="rId5" action="ppaction://hlinksldjump"/>
                        </a:rPr>
                        <a:t>279</a:t>
                      </a:r>
                      <a:endParaRPr lang="es-ES" dirty="0"/>
                    </a:p>
                  </a:txBody>
                  <a:tcPr>
                    <a:solidFill>
                      <a:srgbClr val="FFFF00"/>
                    </a:solidFill>
                  </a:tcPr>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871447213"/>
              </p:ext>
            </p:extLst>
          </p:nvPr>
        </p:nvGraphicFramePr>
        <p:xfrm>
          <a:off x="251520" y="1974642"/>
          <a:ext cx="7848874" cy="2246446"/>
        </p:xfrm>
        <a:graphic>
          <a:graphicData uri="http://schemas.openxmlformats.org/drawingml/2006/table">
            <a:tbl>
              <a:tblPr firstRow="1" bandRow="1">
                <a:tableStyleId>{5C22544A-7EE6-4342-B048-85BDC9FD1C3A}</a:tableStyleId>
              </a:tblPr>
              <a:tblGrid>
                <a:gridCol w="784887"/>
                <a:gridCol w="784888"/>
                <a:gridCol w="784887"/>
                <a:gridCol w="784887"/>
                <a:gridCol w="784888"/>
                <a:gridCol w="784888"/>
                <a:gridCol w="784887"/>
                <a:gridCol w="784887"/>
                <a:gridCol w="784888"/>
                <a:gridCol w="784887"/>
              </a:tblGrid>
              <a:tr h="417646">
                <a:tc gridSpan="10">
                  <a:txBody>
                    <a:bodyPr/>
                    <a:lstStyle/>
                    <a:p>
                      <a:pPr marL="285750" indent="-285750" algn="ctr">
                        <a:buFont typeface="Wingdings" pitchFamily="2" charset="2"/>
                        <a:buChar char="ü"/>
                      </a:pPr>
                      <a:r>
                        <a:rPr lang="es-ES" baseline="0" dirty="0" smtClean="0">
                          <a:solidFill>
                            <a:schemeClr val="tx1"/>
                          </a:solidFill>
                        </a:rPr>
                        <a:t>La dignidad del hombre</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0">
                <a:tc>
                  <a:txBody>
                    <a:bodyPr/>
                    <a:lstStyle/>
                    <a:p>
                      <a:pPr algn="ctr"/>
                      <a:r>
                        <a:rPr lang="es-ES" dirty="0" smtClean="0">
                          <a:hlinkClick r:id="rId6" action="ppaction://hlinksldjump"/>
                        </a:rPr>
                        <a:t>280</a:t>
                      </a:r>
                      <a:endParaRPr lang="es-ES" dirty="0"/>
                    </a:p>
                  </a:txBody>
                  <a:tcPr>
                    <a:solidFill>
                      <a:srgbClr val="FFFF00"/>
                    </a:solidFill>
                  </a:tcPr>
                </a:tc>
                <a:tc>
                  <a:txBody>
                    <a:bodyPr/>
                    <a:lstStyle/>
                    <a:p>
                      <a:pPr algn="ctr"/>
                      <a:r>
                        <a:rPr lang="es-ES" dirty="0" smtClean="0">
                          <a:hlinkClick r:id="rId7" action="ppaction://hlinksldjump"/>
                        </a:rPr>
                        <a:t>281</a:t>
                      </a:r>
                      <a:endParaRPr lang="es-ES" dirty="0"/>
                    </a:p>
                  </a:txBody>
                  <a:tcPr>
                    <a:solidFill>
                      <a:srgbClr val="FFFF00"/>
                    </a:solidFill>
                  </a:tcPr>
                </a:tc>
                <a:tc>
                  <a:txBody>
                    <a:bodyPr/>
                    <a:lstStyle/>
                    <a:p>
                      <a:pPr algn="ctr"/>
                      <a:r>
                        <a:rPr lang="es-ES" dirty="0" smtClean="0">
                          <a:hlinkClick r:id="rId8" action="ppaction://hlinksldjump"/>
                        </a:rPr>
                        <a:t>282</a:t>
                      </a:r>
                      <a:endParaRPr lang="es-ES" dirty="0"/>
                    </a:p>
                  </a:txBody>
                  <a:tcPr>
                    <a:solidFill>
                      <a:srgbClr val="FFFF00"/>
                    </a:solidFill>
                  </a:tcPr>
                </a:tc>
                <a:tc>
                  <a:txBody>
                    <a:bodyPr/>
                    <a:lstStyle/>
                    <a:p>
                      <a:pPr algn="ctr"/>
                      <a:r>
                        <a:rPr lang="es-ES" dirty="0" smtClean="0">
                          <a:hlinkClick r:id="rId9" action="ppaction://hlinksldjump"/>
                        </a:rPr>
                        <a:t>283</a:t>
                      </a:r>
                      <a:endParaRPr lang="es-ES" dirty="0"/>
                    </a:p>
                  </a:txBody>
                  <a:tcPr>
                    <a:solidFill>
                      <a:srgbClr val="FFFF00"/>
                    </a:solidFill>
                  </a:tcPr>
                </a:tc>
                <a:tc>
                  <a:txBody>
                    <a:bodyPr/>
                    <a:lstStyle/>
                    <a:p>
                      <a:pPr algn="ctr"/>
                      <a:r>
                        <a:rPr lang="es-ES" dirty="0" smtClean="0">
                          <a:hlinkClick r:id="rId10" action="ppaction://hlinksldjump"/>
                        </a:rPr>
                        <a:t>284</a:t>
                      </a:r>
                      <a:endParaRPr lang="es-ES" dirty="0"/>
                    </a:p>
                  </a:txBody>
                  <a:tcPr>
                    <a:solidFill>
                      <a:srgbClr val="FFFF00"/>
                    </a:solidFill>
                  </a:tcPr>
                </a:tc>
                <a:tc>
                  <a:txBody>
                    <a:bodyPr/>
                    <a:lstStyle/>
                    <a:p>
                      <a:pPr algn="ctr"/>
                      <a:r>
                        <a:rPr lang="es-ES" dirty="0" smtClean="0">
                          <a:hlinkClick r:id="rId11" action="ppaction://hlinksldjump"/>
                        </a:rPr>
                        <a:t>285</a:t>
                      </a:r>
                      <a:endParaRPr lang="es-ES" dirty="0"/>
                    </a:p>
                  </a:txBody>
                  <a:tcPr>
                    <a:solidFill>
                      <a:srgbClr val="FFFF00"/>
                    </a:solidFill>
                  </a:tcPr>
                </a:tc>
                <a:tc>
                  <a:txBody>
                    <a:bodyPr/>
                    <a:lstStyle/>
                    <a:p>
                      <a:pPr algn="ctr"/>
                      <a:r>
                        <a:rPr lang="es-ES" dirty="0" smtClean="0">
                          <a:hlinkClick r:id="rId12" action="ppaction://hlinksldjump"/>
                        </a:rPr>
                        <a:t>286</a:t>
                      </a:r>
                      <a:endParaRPr lang="es-ES" dirty="0"/>
                    </a:p>
                  </a:txBody>
                  <a:tcPr>
                    <a:solidFill>
                      <a:srgbClr val="FFFF00"/>
                    </a:solidFill>
                  </a:tcPr>
                </a:tc>
                <a:tc>
                  <a:txBody>
                    <a:bodyPr/>
                    <a:lstStyle/>
                    <a:p>
                      <a:pPr algn="ctr"/>
                      <a:r>
                        <a:rPr lang="es-ES" dirty="0" smtClean="0">
                          <a:hlinkClick r:id="rId13" action="ppaction://hlinksldjump"/>
                        </a:rPr>
                        <a:t>287</a:t>
                      </a:r>
                      <a:endParaRPr lang="es-ES" dirty="0"/>
                    </a:p>
                  </a:txBody>
                  <a:tcPr>
                    <a:solidFill>
                      <a:srgbClr val="FFFF00"/>
                    </a:solidFill>
                  </a:tcPr>
                </a:tc>
                <a:tc>
                  <a:txBody>
                    <a:bodyPr/>
                    <a:lstStyle/>
                    <a:p>
                      <a:pPr algn="ctr"/>
                      <a:r>
                        <a:rPr lang="es-ES" dirty="0" smtClean="0">
                          <a:hlinkClick r:id="rId14" action="ppaction://hlinksldjump"/>
                        </a:rPr>
                        <a:t>288</a:t>
                      </a:r>
                      <a:endParaRPr lang="es-ES" dirty="0"/>
                    </a:p>
                  </a:txBody>
                  <a:tcPr>
                    <a:solidFill>
                      <a:srgbClr val="FFFF00"/>
                    </a:solidFill>
                  </a:tcPr>
                </a:tc>
                <a:tc>
                  <a:txBody>
                    <a:bodyPr/>
                    <a:lstStyle/>
                    <a:p>
                      <a:pPr algn="ctr"/>
                      <a:r>
                        <a:rPr lang="es-ES" dirty="0" smtClean="0">
                          <a:hlinkClick r:id="rId15" action="ppaction://hlinksldjump"/>
                        </a:rPr>
                        <a:t>289</a:t>
                      </a:r>
                      <a:endParaRPr lang="es-ES" dirty="0"/>
                    </a:p>
                  </a:txBody>
                  <a:tcPr>
                    <a:solidFill>
                      <a:srgbClr val="FFFF00"/>
                    </a:solidFill>
                  </a:tcPr>
                </a:tc>
              </a:tr>
              <a:tr h="274320">
                <a:tc>
                  <a:txBody>
                    <a:bodyPr/>
                    <a:lstStyle/>
                    <a:p>
                      <a:pPr algn="ctr"/>
                      <a:r>
                        <a:rPr lang="es-ES" dirty="0" smtClean="0">
                          <a:hlinkClick r:id="rId16" action="ppaction://hlinksldjump"/>
                        </a:rPr>
                        <a:t>290</a:t>
                      </a:r>
                      <a:endParaRPr lang="es-ES" dirty="0"/>
                    </a:p>
                  </a:txBody>
                  <a:tcPr>
                    <a:solidFill>
                      <a:srgbClr val="FFFF00"/>
                    </a:solidFill>
                  </a:tcPr>
                </a:tc>
                <a:tc>
                  <a:txBody>
                    <a:bodyPr/>
                    <a:lstStyle/>
                    <a:p>
                      <a:pPr algn="ctr"/>
                      <a:r>
                        <a:rPr lang="es-ES" dirty="0" smtClean="0">
                          <a:hlinkClick r:id="rId17" action="ppaction://hlinksldjump"/>
                        </a:rPr>
                        <a:t>291</a:t>
                      </a:r>
                      <a:endParaRPr lang="es-ES" dirty="0"/>
                    </a:p>
                  </a:txBody>
                  <a:tcPr>
                    <a:solidFill>
                      <a:srgbClr val="FFFF00"/>
                    </a:solidFill>
                  </a:tcPr>
                </a:tc>
                <a:tc>
                  <a:txBody>
                    <a:bodyPr/>
                    <a:lstStyle/>
                    <a:p>
                      <a:pPr algn="ctr"/>
                      <a:r>
                        <a:rPr lang="es-ES" dirty="0" smtClean="0">
                          <a:hlinkClick r:id="rId18" action="ppaction://hlinksldjump"/>
                        </a:rPr>
                        <a:t>292</a:t>
                      </a:r>
                      <a:endParaRPr lang="es-ES" dirty="0"/>
                    </a:p>
                  </a:txBody>
                  <a:tcPr>
                    <a:solidFill>
                      <a:srgbClr val="FFFF00"/>
                    </a:solidFill>
                  </a:tcPr>
                </a:tc>
                <a:tc>
                  <a:txBody>
                    <a:bodyPr/>
                    <a:lstStyle/>
                    <a:p>
                      <a:pPr algn="ctr"/>
                      <a:r>
                        <a:rPr lang="es-ES" dirty="0" smtClean="0">
                          <a:hlinkClick r:id="rId19" action="ppaction://hlinksldjump"/>
                        </a:rPr>
                        <a:t>293</a:t>
                      </a:r>
                      <a:endParaRPr lang="es-ES" dirty="0"/>
                    </a:p>
                  </a:txBody>
                  <a:tcPr>
                    <a:solidFill>
                      <a:srgbClr val="FFFF00"/>
                    </a:solidFill>
                  </a:tcPr>
                </a:tc>
                <a:tc>
                  <a:txBody>
                    <a:bodyPr/>
                    <a:lstStyle/>
                    <a:p>
                      <a:pPr algn="ctr"/>
                      <a:r>
                        <a:rPr lang="es-ES" dirty="0" smtClean="0">
                          <a:hlinkClick r:id="rId20" action="ppaction://hlinksldjump"/>
                        </a:rPr>
                        <a:t>294</a:t>
                      </a:r>
                      <a:endParaRPr lang="es-ES" dirty="0"/>
                    </a:p>
                  </a:txBody>
                  <a:tcPr>
                    <a:solidFill>
                      <a:srgbClr val="FFFF00"/>
                    </a:solidFill>
                  </a:tcPr>
                </a:tc>
                <a:tc>
                  <a:txBody>
                    <a:bodyPr/>
                    <a:lstStyle/>
                    <a:p>
                      <a:pPr algn="ctr"/>
                      <a:r>
                        <a:rPr lang="es-ES" dirty="0" smtClean="0">
                          <a:hlinkClick r:id="rId21" action="ppaction://hlinksldjump"/>
                        </a:rPr>
                        <a:t>295</a:t>
                      </a:r>
                      <a:endParaRPr lang="es-ES" dirty="0"/>
                    </a:p>
                  </a:txBody>
                  <a:tcPr>
                    <a:solidFill>
                      <a:srgbClr val="FFFF00"/>
                    </a:solidFill>
                  </a:tcPr>
                </a:tc>
                <a:tc>
                  <a:txBody>
                    <a:bodyPr/>
                    <a:lstStyle/>
                    <a:p>
                      <a:pPr algn="ctr"/>
                      <a:r>
                        <a:rPr lang="es-ES" dirty="0" smtClean="0">
                          <a:hlinkClick r:id="rId22" action="ppaction://hlinksldjump"/>
                        </a:rPr>
                        <a:t>296</a:t>
                      </a:r>
                      <a:endParaRPr lang="es-ES" dirty="0"/>
                    </a:p>
                  </a:txBody>
                  <a:tcPr>
                    <a:solidFill>
                      <a:srgbClr val="FFFF00"/>
                    </a:solidFill>
                  </a:tcPr>
                </a:tc>
                <a:tc>
                  <a:txBody>
                    <a:bodyPr/>
                    <a:lstStyle/>
                    <a:p>
                      <a:pPr algn="ctr"/>
                      <a:r>
                        <a:rPr lang="es-ES" dirty="0" smtClean="0">
                          <a:hlinkClick r:id="rId23" action="ppaction://hlinksldjump"/>
                        </a:rPr>
                        <a:t>297</a:t>
                      </a:r>
                      <a:endParaRPr lang="es-ES" dirty="0"/>
                    </a:p>
                  </a:txBody>
                  <a:tcPr>
                    <a:solidFill>
                      <a:srgbClr val="FFFF00"/>
                    </a:solidFill>
                  </a:tcPr>
                </a:tc>
                <a:tc>
                  <a:txBody>
                    <a:bodyPr/>
                    <a:lstStyle/>
                    <a:p>
                      <a:pPr algn="ctr"/>
                      <a:r>
                        <a:rPr lang="es-ES" dirty="0" smtClean="0">
                          <a:hlinkClick r:id="rId24" action="ppaction://hlinksldjump"/>
                        </a:rPr>
                        <a:t>298</a:t>
                      </a:r>
                      <a:endParaRPr lang="es-ES" dirty="0"/>
                    </a:p>
                  </a:txBody>
                  <a:tcPr>
                    <a:solidFill>
                      <a:srgbClr val="FFFF00"/>
                    </a:solidFill>
                  </a:tcPr>
                </a:tc>
                <a:tc>
                  <a:txBody>
                    <a:bodyPr/>
                    <a:lstStyle/>
                    <a:p>
                      <a:pPr algn="ctr"/>
                      <a:r>
                        <a:rPr lang="es-ES" dirty="0" smtClean="0">
                          <a:hlinkClick r:id="rId25" action="ppaction://hlinksldjump"/>
                        </a:rPr>
                        <a:t>299</a:t>
                      </a:r>
                      <a:endParaRPr lang="es-ES" dirty="0"/>
                    </a:p>
                  </a:txBody>
                  <a:tcPr>
                    <a:solidFill>
                      <a:srgbClr val="FFFF00"/>
                    </a:solidFill>
                  </a:tcPr>
                </a:tc>
              </a:tr>
              <a:tr h="182880">
                <a:tc>
                  <a:txBody>
                    <a:bodyPr/>
                    <a:lstStyle/>
                    <a:p>
                      <a:pPr algn="ctr"/>
                      <a:r>
                        <a:rPr lang="es-ES" dirty="0" smtClean="0">
                          <a:hlinkClick r:id="rId26" action="ppaction://hlinksldjump"/>
                        </a:rPr>
                        <a:t>300</a:t>
                      </a:r>
                      <a:endParaRPr lang="es-ES" dirty="0"/>
                    </a:p>
                  </a:txBody>
                  <a:tcPr>
                    <a:solidFill>
                      <a:srgbClr val="FFFF00"/>
                    </a:solidFill>
                  </a:tcPr>
                </a:tc>
                <a:tc>
                  <a:txBody>
                    <a:bodyPr/>
                    <a:lstStyle/>
                    <a:p>
                      <a:pPr algn="ctr"/>
                      <a:r>
                        <a:rPr lang="es-ES" dirty="0" smtClean="0">
                          <a:hlinkClick r:id="rId27" action="ppaction://hlinksldjump"/>
                        </a:rPr>
                        <a:t>301</a:t>
                      </a:r>
                      <a:endParaRPr lang="es-ES" dirty="0"/>
                    </a:p>
                  </a:txBody>
                  <a:tcPr>
                    <a:solidFill>
                      <a:srgbClr val="FFFF00"/>
                    </a:solidFill>
                  </a:tcPr>
                </a:tc>
                <a:tc>
                  <a:txBody>
                    <a:bodyPr/>
                    <a:lstStyle/>
                    <a:p>
                      <a:pPr algn="ctr"/>
                      <a:r>
                        <a:rPr lang="es-ES" dirty="0" smtClean="0">
                          <a:hlinkClick r:id="rId28" action="ppaction://hlinksldjump"/>
                        </a:rPr>
                        <a:t>302</a:t>
                      </a:r>
                      <a:endParaRPr lang="es-ES" dirty="0"/>
                    </a:p>
                  </a:txBody>
                  <a:tcPr>
                    <a:solidFill>
                      <a:srgbClr val="FFFF00"/>
                    </a:solidFill>
                  </a:tcPr>
                </a:tc>
                <a:tc>
                  <a:txBody>
                    <a:bodyPr/>
                    <a:lstStyle/>
                    <a:p>
                      <a:pPr algn="ctr"/>
                      <a:r>
                        <a:rPr lang="es-ES" dirty="0" smtClean="0">
                          <a:hlinkClick r:id="rId29" action="ppaction://hlinksldjump"/>
                        </a:rPr>
                        <a:t>303</a:t>
                      </a:r>
                      <a:endParaRPr lang="es-ES" dirty="0"/>
                    </a:p>
                  </a:txBody>
                  <a:tcPr>
                    <a:solidFill>
                      <a:srgbClr val="FFFF00"/>
                    </a:solidFill>
                  </a:tcPr>
                </a:tc>
                <a:tc>
                  <a:txBody>
                    <a:bodyPr/>
                    <a:lstStyle/>
                    <a:p>
                      <a:pPr algn="ctr"/>
                      <a:r>
                        <a:rPr lang="es-ES" dirty="0" smtClean="0">
                          <a:hlinkClick r:id="rId30" action="ppaction://hlinksldjump"/>
                        </a:rPr>
                        <a:t>304</a:t>
                      </a:r>
                      <a:endParaRPr lang="es-ES" dirty="0"/>
                    </a:p>
                  </a:txBody>
                  <a:tcPr>
                    <a:solidFill>
                      <a:srgbClr val="FFFF00"/>
                    </a:solidFill>
                  </a:tcPr>
                </a:tc>
                <a:tc>
                  <a:txBody>
                    <a:bodyPr/>
                    <a:lstStyle/>
                    <a:p>
                      <a:pPr algn="ctr"/>
                      <a:r>
                        <a:rPr lang="es-ES" dirty="0" smtClean="0">
                          <a:hlinkClick r:id="rId31" action="ppaction://hlinksldjump"/>
                        </a:rPr>
                        <a:t>305</a:t>
                      </a:r>
                      <a:endParaRPr lang="es-ES" dirty="0"/>
                    </a:p>
                  </a:txBody>
                  <a:tcPr>
                    <a:solidFill>
                      <a:srgbClr val="FFFF00"/>
                    </a:solidFill>
                  </a:tcPr>
                </a:tc>
                <a:tc>
                  <a:txBody>
                    <a:bodyPr/>
                    <a:lstStyle/>
                    <a:p>
                      <a:pPr algn="ctr"/>
                      <a:r>
                        <a:rPr lang="es-ES" dirty="0" smtClean="0">
                          <a:hlinkClick r:id="rId32" action="ppaction://hlinksldjump"/>
                        </a:rPr>
                        <a:t>306</a:t>
                      </a:r>
                      <a:endParaRPr lang="es-ES" dirty="0"/>
                    </a:p>
                  </a:txBody>
                  <a:tcPr>
                    <a:solidFill>
                      <a:srgbClr val="FFFF00"/>
                    </a:solidFill>
                  </a:tcPr>
                </a:tc>
                <a:tc>
                  <a:txBody>
                    <a:bodyPr/>
                    <a:lstStyle/>
                    <a:p>
                      <a:pPr algn="ctr"/>
                      <a:r>
                        <a:rPr lang="es-ES" dirty="0" smtClean="0">
                          <a:hlinkClick r:id="rId33" action="ppaction://hlinksldjump"/>
                        </a:rPr>
                        <a:t>307</a:t>
                      </a:r>
                      <a:endParaRPr lang="es-ES" dirty="0"/>
                    </a:p>
                  </a:txBody>
                  <a:tcPr>
                    <a:solidFill>
                      <a:srgbClr val="FFFF00"/>
                    </a:solidFill>
                  </a:tcPr>
                </a:tc>
                <a:tc>
                  <a:txBody>
                    <a:bodyPr/>
                    <a:lstStyle/>
                    <a:p>
                      <a:pPr algn="ctr"/>
                      <a:r>
                        <a:rPr lang="es-ES" dirty="0" smtClean="0">
                          <a:hlinkClick r:id="rId34" action="ppaction://hlinksldjump"/>
                        </a:rPr>
                        <a:t>308</a:t>
                      </a:r>
                      <a:endParaRPr lang="es-ES" dirty="0"/>
                    </a:p>
                  </a:txBody>
                  <a:tcPr>
                    <a:solidFill>
                      <a:srgbClr val="FFFF00"/>
                    </a:solidFill>
                  </a:tcPr>
                </a:tc>
                <a:tc>
                  <a:txBody>
                    <a:bodyPr/>
                    <a:lstStyle/>
                    <a:p>
                      <a:pPr algn="ctr"/>
                      <a:r>
                        <a:rPr lang="es-ES" dirty="0" smtClean="0">
                          <a:hlinkClick r:id="rId35" action="ppaction://hlinksldjump"/>
                        </a:rPr>
                        <a:t>309</a:t>
                      </a:r>
                      <a:endParaRPr lang="es-ES" dirty="0"/>
                    </a:p>
                  </a:txBody>
                  <a:tcPr>
                    <a:solidFill>
                      <a:srgbClr val="FFFF00"/>
                    </a:solidFill>
                  </a:tcPr>
                </a:tc>
              </a:tr>
              <a:tr h="0">
                <a:tc>
                  <a:txBody>
                    <a:bodyPr/>
                    <a:lstStyle/>
                    <a:p>
                      <a:pPr algn="ctr"/>
                      <a:r>
                        <a:rPr lang="es-ES" dirty="0" smtClean="0">
                          <a:hlinkClick r:id="rId36" action="ppaction://hlinksldjump"/>
                        </a:rPr>
                        <a:t>310</a:t>
                      </a:r>
                      <a:endParaRPr lang="es-ES" dirty="0"/>
                    </a:p>
                  </a:txBody>
                  <a:tcPr>
                    <a:solidFill>
                      <a:srgbClr val="FFFF00"/>
                    </a:solidFill>
                  </a:tcPr>
                </a:tc>
                <a:tc>
                  <a:txBody>
                    <a:bodyPr/>
                    <a:lstStyle/>
                    <a:p>
                      <a:pPr algn="ctr"/>
                      <a:r>
                        <a:rPr lang="es-ES" dirty="0" smtClean="0">
                          <a:hlinkClick r:id="rId37" action="ppaction://hlinksldjump"/>
                        </a:rPr>
                        <a:t>311</a:t>
                      </a:r>
                      <a:endParaRPr lang="es-ES" dirty="0"/>
                    </a:p>
                  </a:txBody>
                  <a:tcPr>
                    <a:solidFill>
                      <a:srgbClr val="FFFF00"/>
                    </a:solidFill>
                  </a:tcPr>
                </a:tc>
                <a:tc>
                  <a:txBody>
                    <a:bodyPr/>
                    <a:lstStyle/>
                    <a:p>
                      <a:pPr algn="ctr"/>
                      <a:r>
                        <a:rPr lang="es-ES" dirty="0" smtClean="0">
                          <a:hlinkClick r:id="rId38" action="ppaction://hlinksldjump"/>
                        </a:rPr>
                        <a:t>312</a:t>
                      </a:r>
                      <a:endParaRPr lang="es-ES" dirty="0"/>
                    </a:p>
                  </a:txBody>
                  <a:tcPr>
                    <a:solidFill>
                      <a:srgbClr val="FFFF00"/>
                    </a:solidFill>
                  </a:tcPr>
                </a:tc>
                <a:tc>
                  <a:txBody>
                    <a:bodyPr/>
                    <a:lstStyle/>
                    <a:p>
                      <a:pPr algn="ctr"/>
                      <a:r>
                        <a:rPr lang="es-ES" dirty="0" smtClean="0">
                          <a:hlinkClick r:id="rId39" action="ppaction://hlinksldjump"/>
                        </a:rPr>
                        <a:t>313</a:t>
                      </a:r>
                      <a:endParaRPr lang="es-ES" dirty="0"/>
                    </a:p>
                  </a:txBody>
                  <a:tcPr>
                    <a:solidFill>
                      <a:srgbClr val="FFFF00"/>
                    </a:solidFill>
                  </a:tcPr>
                </a:tc>
                <a:tc>
                  <a:txBody>
                    <a:bodyPr/>
                    <a:lstStyle/>
                    <a:p>
                      <a:pPr algn="ctr"/>
                      <a:r>
                        <a:rPr lang="es-ES" dirty="0" smtClean="0">
                          <a:hlinkClick r:id="rId40" action="ppaction://hlinksldjump"/>
                        </a:rPr>
                        <a:t>314</a:t>
                      </a:r>
                      <a:endParaRPr lang="es-ES" dirty="0"/>
                    </a:p>
                  </a:txBody>
                  <a:tcPr>
                    <a:solidFill>
                      <a:srgbClr val="FFFF00"/>
                    </a:solidFill>
                  </a:tcPr>
                </a:tc>
                <a:tc>
                  <a:txBody>
                    <a:bodyPr/>
                    <a:lstStyle/>
                    <a:p>
                      <a:pPr algn="ctr"/>
                      <a:r>
                        <a:rPr lang="es-ES" dirty="0" smtClean="0">
                          <a:hlinkClick r:id="rId41" action="ppaction://hlinksldjump"/>
                        </a:rPr>
                        <a:t>315</a:t>
                      </a:r>
                      <a:endParaRPr lang="es-ES" dirty="0"/>
                    </a:p>
                  </a:txBody>
                  <a:tcPr>
                    <a:solidFill>
                      <a:srgbClr val="FFFF00"/>
                    </a:solidFill>
                  </a:tcPr>
                </a:tc>
                <a:tc>
                  <a:txBody>
                    <a:bodyPr/>
                    <a:lstStyle/>
                    <a:p>
                      <a:pPr algn="ctr"/>
                      <a:r>
                        <a:rPr lang="es-ES" dirty="0" smtClean="0">
                          <a:hlinkClick r:id="rId42" action="ppaction://hlinksldjump"/>
                        </a:rPr>
                        <a:t>316</a:t>
                      </a:r>
                      <a:endParaRPr lang="es-ES" dirty="0"/>
                    </a:p>
                  </a:txBody>
                  <a:tcPr>
                    <a:solidFill>
                      <a:srgbClr val="FFFF00"/>
                    </a:solidFill>
                  </a:tcPr>
                </a:tc>
                <a:tc>
                  <a:txBody>
                    <a:bodyPr/>
                    <a:lstStyle/>
                    <a:p>
                      <a:pPr algn="ctr"/>
                      <a:r>
                        <a:rPr lang="es-ES" dirty="0" smtClean="0">
                          <a:hlinkClick r:id="rId43" action="ppaction://hlinksldjump"/>
                        </a:rPr>
                        <a:t>317</a:t>
                      </a:r>
                      <a:endParaRPr lang="es-ES" dirty="0"/>
                    </a:p>
                  </a:txBody>
                  <a:tcPr>
                    <a:solidFill>
                      <a:srgbClr val="FFFF00"/>
                    </a:solidFill>
                  </a:tcPr>
                </a:tc>
                <a:tc>
                  <a:txBody>
                    <a:bodyPr/>
                    <a:lstStyle/>
                    <a:p>
                      <a:pPr algn="ctr"/>
                      <a:r>
                        <a:rPr lang="es-ES" dirty="0" smtClean="0">
                          <a:hlinkClick r:id="rId44" action="ppaction://hlinksldjump"/>
                        </a:rPr>
                        <a:t>318</a:t>
                      </a:r>
                      <a:endParaRPr lang="es-ES" dirty="0"/>
                    </a:p>
                  </a:txBody>
                  <a:tcPr>
                    <a:solidFill>
                      <a:srgbClr val="FFFF00"/>
                    </a:solidFill>
                  </a:tcPr>
                </a:tc>
                <a:tc>
                  <a:txBody>
                    <a:bodyPr/>
                    <a:lstStyle/>
                    <a:p>
                      <a:pPr algn="ctr"/>
                      <a:r>
                        <a:rPr lang="es-ES" dirty="0" smtClean="0">
                          <a:hlinkClick r:id="rId45" action="ppaction://hlinksldjump"/>
                        </a:rPr>
                        <a:t>319</a:t>
                      </a:r>
                      <a:endParaRPr lang="es-ES" dirty="0"/>
                    </a:p>
                  </a:txBody>
                  <a:tcPr>
                    <a:solidFill>
                      <a:srgbClr val="FFFF00"/>
                    </a:solidFill>
                  </a:tcPr>
                </a:tc>
              </a:tr>
              <a:tr h="0">
                <a:tc>
                  <a:txBody>
                    <a:bodyPr/>
                    <a:lstStyle/>
                    <a:p>
                      <a:pPr algn="ctr"/>
                      <a:r>
                        <a:rPr lang="es-ES" dirty="0" smtClean="0">
                          <a:hlinkClick r:id="rId46" action="ppaction://hlinksldjump"/>
                        </a:rPr>
                        <a:t>320</a:t>
                      </a: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c>
                  <a:txBody>
                    <a:bodyPr/>
                    <a:lstStyle/>
                    <a:p>
                      <a:pPr algn="ctr"/>
                      <a:endParaRPr lang="es-ES" dirty="0"/>
                    </a:p>
                  </a:txBody>
                  <a:tcPr>
                    <a:solidFill>
                      <a:srgbClr val="FFFF00"/>
                    </a:solidFill>
                  </a:tcPr>
                </a:tc>
              </a:tr>
            </a:tbl>
          </a:graphicData>
        </a:graphic>
      </p:graphicFrame>
      <p:graphicFrame>
        <p:nvGraphicFramePr>
          <p:cNvPr id="17" name="16 Tabla"/>
          <p:cNvGraphicFramePr>
            <a:graphicFrameLocks noGrp="1"/>
          </p:cNvGraphicFramePr>
          <p:nvPr>
            <p:extLst>
              <p:ext uri="{D42A27DB-BD31-4B8C-83A1-F6EECF244321}">
                <p14:modId xmlns:p14="http://schemas.microsoft.com/office/powerpoint/2010/main" val="185173254"/>
              </p:ext>
            </p:extLst>
          </p:nvPr>
        </p:nvGraphicFramePr>
        <p:xfrm>
          <a:off x="251520" y="4437112"/>
          <a:ext cx="7848873" cy="1149166"/>
        </p:xfrm>
        <a:graphic>
          <a:graphicData uri="http://schemas.openxmlformats.org/drawingml/2006/table">
            <a:tbl>
              <a:tblPr firstRow="1" bandRow="1">
                <a:tableStyleId>{5C22544A-7EE6-4342-B048-85BDC9FD1C3A}</a:tableStyleId>
              </a:tblPr>
              <a:tblGrid>
                <a:gridCol w="1308145"/>
                <a:gridCol w="1308146"/>
                <a:gridCol w="1308145"/>
                <a:gridCol w="1308145"/>
                <a:gridCol w="1308146"/>
                <a:gridCol w="1308146"/>
              </a:tblGrid>
              <a:tr h="417646">
                <a:tc gridSpan="6">
                  <a:txBody>
                    <a:bodyPr/>
                    <a:lstStyle/>
                    <a:p>
                      <a:pPr marL="285750" indent="-285750" algn="ctr">
                        <a:buFont typeface="Wingdings" pitchFamily="2" charset="2"/>
                        <a:buChar char="ü"/>
                      </a:pPr>
                      <a:r>
                        <a:rPr lang="es-ES" baseline="0" dirty="0" smtClean="0">
                          <a:solidFill>
                            <a:schemeClr val="tx1"/>
                          </a:solidFill>
                        </a:rPr>
                        <a:t>La comunidad humana</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0">
                <a:tc>
                  <a:txBody>
                    <a:bodyPr/>
                    <a:lstStyle/>
                    <a:p>
                      <a:pPr algn="ctr"/>
                      <a:r>
                        <a:rPr lang="es-ES" dirty="0" smtClean="0">
                          <a:hlinkClick r:id="rId47" action="ppaction://hlinksldjump"/>
                        </a:rPr>
                        <a:t>321</a:t>
                      </a:r>
                      <a:endParaRPr lang="es-ES" dirty="0"/>
                    </a:p>
                  </a:txBody>
                  <a:tcPr>
                    <a:solidFill>
                      <a:srgbClr val="FFFF00"/>
                    </a:solidFill>
                  </a:tcPr>
                </a:tc>
                <a:tc>
                  <a:txBody>
                    <a:bodyPr/>
                    <a:lstStyle/>
                    <a:p>
                      <a:pPr algn="ctr"/>
                      <a:r>
                        <a:rPr lang="es-ES" dirty="0" smtClean="0">
                          <a:hlinkClick r:id="rId48" action="ppaction://hlinksldjump"/>
                        </a:rPr>
                        <a:t>322</a:t>
                      </a:r>
                      <a:endParaRPr lang="es-ES" dirty="0"/>
                    </a:p>
                  </a:txBody>
                  <a:tcPr>
                    <a:solidFill>
                      <a:srgbClr val="FFFF00"/>
                    </a:solidFill>
                  </a:tcPr>
                </a:tc>
                <a:tc>
                  <a:txBody>
                    <a:bodyPr/>
                    <a:lstStyle/>
                    <a:p>
                      <a:pPr algn="ctr"/>
                      <a:r>
                        <a:rPr lang="es-ES" dirty="0" smtClean="0">
                          <a:hlinkClick r:id="rId49" action="ppaction://hlinksldjump"/>
                        </a:rPr>
                        <a:t>323</a:t>
                      </a:r>
                      <a:endParaRPr lang="es-ES" dirty="0"/>
                    </a:p>
                  </a:txBody>
                  <a:tcPr>
                    <a:solidFill>
                      <a:srgbClr val="FFFF00"/>
                    </a:solidFill>
                  </a:tcPr>
                </a:tc>
                <a:tc>
                  <a:txBody>
                    <a:bodyPr/>
                    <a:lstStyle/>
                    <a:p>
                      <a:pPr algn="ctr"/>
                      <a:r>
                        <a:rPr lang="es-ES" dirty="0" smtClean="0">
                          <a:hlinkClick r:id="rId50" action="ppaction://hlinksldjump"/>
                        </a:rPr>
                        <a:t>324</a:t>
                      </a:r>
                      <a:endParaRPr lang="es-ES" dirty="0"/>
                    </a:p>
                  </a:txBody>
                  <a:tcPr>
                    <a:solidFill>
                      <a:srgbClr val="FFFF00"/>
                    </a:solidFill>
                  </a:tcPr>
                </a:tc>
                <a:tc>
                  <a:txBody>
                    <a:bodyPr/>
                    <a:lstStyle/>
                    <a:p>
                      <a:pPr algn="ctr"/>
                      <a:r>
                        <a:rPr lang="es-ES" dirty="0" smtClean="0">
                          <a:hlinkClick r:id="rId51" action="ppaction://hlinksldjump"/>
                        </a:rPr>
                        <a:t>325</a:t>
                      </a:r>
                      <a:endParaRPr lang="es-ES" dirty="0"/>
                    </a:p>
                  </a:txBody>
                  <a:tcPr>
                    <a:solidFill>
                      <a:srgbClr val="FFFF00"/>
                    </a:solidFill>
                  </a:tcPr>
                </a:tc>
                <a:tc>
                  <a:txBody>
                    <a:bodyPr/>
                    <a:lstStyle/>
                    <a:p>
                      <a:pPr algn="ctr"/>
                      <a:r>
                        <a:rPr lang="es-ES" dirty="0" smtClean="0">
                          <a:hlinkClick r:id="rId52" action="ppaction://hlinksldjump"/>
                        </a:rPr>
                        <a:t>326</a:t>
                      </a:r>
                      <a:endParaRPr lang="es-ES" dirty="0"/>
                    </a:p>
                  </a:txBody>
                  <a:tcPr>
                    <a:solidFill>
                      <a:srgbClr val="FFFF00"/>
                    </a:solidFill>
                  </a:tcPr>
                </a:tc>
              </a:tr>
              <a:tr h="274320">
                <a:tc>
                  <a:txBody>
                    <a:bodyPr/>
                    <a:lstStyle/>
                    <a:p>
                      <a:pPr algn="ctr"/>
                      <a:r>
                        <a:rPr lang="es-ES" dirty="0" smtClean="0">
                          <a:hlinkClick r:id="rId53" action="ppaction://hlinksldjump"/>
                        </a:rPr>
                        <a:t>327</a:t>
                      </a:r>
                      <a:endParaRPr lang="es-ES" dirty="0"/>
                    </a:p>
                  </a:txBody>
                  <a:tcPr>
                    <a:solidFill>
                      <a:srgbClr val="FFFF00"/>
                    </a:solidFill>
                  </a:tcPr>
                </a:tc>
                <a:tc>
                  <a:txBody>
                    <a:bodyPr/>
                    <a:lstStyle/>
                    <a:p>
                      <a:pPr algn="ctr"/>
                      <a:r>
                        <a:rPr lang="es-ES" dirty="0" smtClean="0">
                          <a:hlinkClick r:id="rId54" action="ppaction://hlinksldjump"/>
                        </a:rPr>
                        <a:t>328</a:t>
                      </a:r>
                      <a:endParaRPr lang="es-ES" dirty="0"/>
                    </a:p>
                  </a:txBody>
                  <a:tcPr>
                    <a:solidFill>
                      <a:srgbClr val="FFFF00"/>
                    </a:solidFill>
                  </a:tcPr>
                </a:tc>
                <a:tc>
                  <a:txBody>
                    <a:bodyPr/>
                    <a:lstStyle/>
                    <a:p>
                      <a:pPr algn="ctr"/>
                      <a:r>
                        <a:rPr lang="es-ES" dirty="0" smtClean="0">
                          <a:hlinkClick r:id="rId55" action="ppaction://hlinksldjump"/>
                        </a:rPr>
                        <a:t>329</a:t>
                      </a:r>
                      <a:endParaRPr lang="es-ES" dirty="0"/>
                    </a:p>
                  </a:txBody>
                  <a:tcPr>
                    <a:solidFill>
                      <a:srgbClr val="FFFF00"/>
                    </a:solidFill>
                  </a:tcPr>
                </a:tc>
                <a:tc>
                  <a:txBody>
                    <a:bodyPr/>
                    <a:lstStyle/>
                    <a:p>
                      <a:pPr algn="ctr"/>
                      <a:r>
                        <a:rPr lang="es-ES" dirty="0" smtClean="0">
                          <a:hlinkClick r:id="rId56" action="ppaction://hlinksldjump"/>
                        </a:rPr>
                        <a:t>330</a:t>
                      </a:r>
                      <a:endParaRPr lang="es-ES" dirty="0"/>
                    </a:p>
                  </a:txBody>
                  <a:tcPr>
                    <a:solidFill>
                      <a:srgbClr val="FFFF00"/>
                    </a:solidFill>
                  </a:tcPr>
                </a:tc>
                <a:tc>
                  <a:txBody>
                    <a:bodyPr/>
                    <a:lstStyle/>
                    <a:p>
                      <a:pPr algn="ctr"/>
                      <a:r>
                        <a:rPr lang="es-ES" dirty="0" smtClean="0">
                          <a:hlinkClick r:id="rId57" action="ppaction://hlinksldjump"/>
                        </a:rPr>
                        <a:t>331</a:t>
                      </a:r>
                      <a:endParaRPr lang="es-ES" dirty="0"/>
                    </a:p>
                  </a:txBody>
                  <a:tcPr>
                    <a:solidFill>
                      <a:srgbClr val="FFFF00"/>
                    </a:solidFill>
                  </a:tcPr>
                </a:tc>
                <a:tc>
                  <a:txBody>
                    <a:bodyPr/>
                    <a:lstStyle/>
                    <a:p>
                      <a:pPr algn="ctr"/>
                      <a:r>
                        <a:rPr lang="es-ES" dirty="0" smtClean="0">
                          <a:hlinkClick r:id="rId58" action="ppaction://hlinksldjump"/>
                        </a:rPr>
                        <a:t>332</a:t>
                      </a:r>
                      <a:endParaRPr lang="es-ES" dirty="0"/>
                    </a:p>
                  </a:txBody>
                  <a:tcPr>
                    <a:solidFill>
                      <a:srgbClr val="FFFF00"/>
                    </a:solidFill>
                  </a:tcPr>
                </a:tc>
              </a:tr>
            </a:tbl>
          </a:graphicData>
        </a:graphic>
      </p:graphicFrame>
    </p:spTree>
    <p:extLst>
      <p:ext uri="{BB962C8B-B14F-4D97-AF65-F5344CB8AC3E}">
        <p14:creationId xmlns:p14="http://schemas.microsoft.com/office/powerpoint/2010/main" val="3147707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864" y="644674"/>
            <a:ext cx="8748464" cy="6214442"/>
          </a:xfrm>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es-ES_tradnl" dirty="0" smtClean="0">
                <a:solidFill>
                  <a:srgbClr val="002060"/>
                </a:solidFill>
              </a:rPr>
              <a:t>   </a:t>
            </a:r>
            <a:endParaRPr lang="es-ES_tradnl" dirty="0"/>
          </a:p>
          <a:p>
            <a:pPr>
              <a:buFont typeface="Wingdings" pitchFamily="2" charset="2"/>
              <a:buChar char="Ø"/>
            </a:pPr>
            <a:endParaRPr lang="es-ES" dirty="0"/>
          </a:p>
          <a:p>
            <a:pPr>
              <a:buFont typeface="Wingdings" pitchFamily="2" charset="2"/>
              <a:buChar char="Ø"/>
            </a:pPr>
            <a:endParaRPr lang="es-ES" dirty="0"/>
          </a:p>
        </p:txBody>
      </p:sp>
      <p:sp>
        <p:nvSpPr>
          <p:cNvPr id="7" name="6 Marcador de número de diapositiva"/>
          <p:cNvSpPr>
            <a:spLocks noGrp="1"/>
          </p:cNvSpPr>
          <p:nvPr>
            <p:ph type="sldNum" sz="quarter" idx="15"/>
          </p:nvPr>
        </p:nvSpPr>
        <p:spPr>
          <a:xfrm>
            <a:off x="8129016" y="5734050"/>
            <a:ext cx="609600" cy="521208"/>
          </a:xfrm>
          <a:prstGeom prst="rect">
            <a:avLst/>
          </a:prstGeom>
        </p:spPr>
        <p:txBody>
          <a:bodyPr/>
          <a:lstStyle/>
          <a:p>
            <a:fld id="{785DBBF5-2297-4EDF-BF01-CBAD9DED34AE}" type="slidenum">
              <a:rPr lang="es-ES" smtClean="0">
                <a:solidFill>
                  <a:schemeClr val="tx1"/>
                </a:solidFill>
              </a:rPr>
              <a:pPr/>
              <a:t>542</a:t>
            </a:fld>
            <a:endParaRPr lang="es-ES" dirty="0">
              <a:solidFill>
                <a:schemeClr val="tx1"/>
              </a:solidFill>
            </a:endParaRPr>
          </a:p>
        </p:txBody>
      </p:sp>
      <p:sp>
        <p:nvSpPr>
          <p:cNvPr id="6" name="5 Marcador de pie de página"/>
          <p:cNvSpPr>
            <a:spLocks noGrp="1"/>
          </p:cNvSpPr>
          <p:nvPr>
            <p:ph type="ftr" sz="quarter" idx="16"/>
          </p:nvPr>
        </p:nvSpPr>
        <p:spPr>
          <a:xfrm rot="5400000">
            <a:off x="6990186" y="3737240"/>
            <a:ext cx="3200400" cy="365760"/>
          </a:xfrm>
          <a:prstGeom prst="rect">
            <a:avLst/>
          </a:prstGeom>
        </p:spPr>
        <p:txBody>
          <a:bodyPr/>
          <a:lstStyle/>
          <a:p>
            <a:endParaRPr lang="es-ES" dirty="0"/>
          </a:p>
        </p:txBody>
      </p:sp>
      <p:graphicFrame>
        <p:nvGraphicFramePr>
          <p:cNvPr id="11" name="10 Tabla"/>
          <p:cNvGraphicFramePr>
            <a:graphicFrameLocks noGrp="1"/>
          </p:cNvGraphicFramePr>
          <p:nvPr>
            <p:extLst>
              <p:ext uri="{D42A27DB-BD31-4B8C-83A1-F6EECF244321}">
                <p14:modId xmlns:p14="http://schemas.microsoft.com/office/powerpoint/2010/main" val="1164633727"/>
              </p:ext>
            </p:extLst>
          </p:nvPr>
        </p:nvGraphicFramePr>
        <p:xfrm>
          <a:off x="251520" y="836712"/>
          <a:ext cx="7848874" cy="783406"/>
        </p:xfrm>
        <a:graphic>
          <a:graphicData uri="http://schemas.openxmlformats.org/drawingml/2006/table">
            <a:tbl>
              <a:tblPr firstRow="1" bandRow="1">
                <a:tableStyleId>{5C22544A-7EE6-4342-B048-85BDC9FD1C3A}</a:tableStyleId>
              </a:tblPr>
              <a:tblGrid>
                <a:gridCol w="784887"/>
                <a:gridCol w="784888"/>
                <a:gridCol w="784887"/>
                <a:gridCol w="784887"/>
                <a:gridCol w="784888"/>
                <a:gridCol w="784888"/>
                <a:gridCol w="784887"/>
                <a:gridCol w="784887"/>
                <a:gridCol w="784888"/>
                <a:gridCol w="784887"/>
              </a:tblGrid>
              <a:tr h="417646">
                <a:tc gridSpan="10">
                  <a:txBody>
                    <a:bodyPr/>
                    <a:lstStyle/>
                    <a:p>
                      <a:pPr marL="285750" indent="-285750" algn="ctr">
                        <a:buFont typeface="Wingdings" pitchFamily="2" charset="2"/>
                        <a:buChar char="ü"/>
                      </a:pPr>
                      <a:r>
                        <a:rPr lang="es-ES" baseline="0" dirty="0" smtClean="0">
                          <a:solidFill>
                            <a:schemeClr val="tx1"/>
                          </a:solidFill>
                        </a:rPr>
                        <a:t>La salvación de Dios: La Ley y la Gracia</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8823">
                <a:tc>
                  <a:txBody>
                    <a:bodyPr/>
                    <a:lstStyle/>
                    <a:p>
                      <a:pPr algn="ctr"/>
                      <a:r>
                        <a:rPr lang="es-ES" dirty="0" smtClean="0">
                          <a:hlinkClick r:id="rId2" action="ppaction://hlinksldjump"/>
                        </a:rPr>
                        <a:t>333</a:t>
                      </a:r>
                      <a:endParaRPr lang="es-ES" dirty="0"/>
                    </a:p>
                  </a:txBody>
                  <a:tcPr>
                    <a:solidFill>
                      <a:srgbClr val="FFFF00"/>
                    </a:solidFill>
                  </a:tcPr>
                </a:tc>
                <a:tc>
                  <a:txBody>
                    <a:bodyPr/>
                    <a:lstStyle/>
                    <a:p>
                      <a:pPr algn="ctr"/>
                      <a:r>
                        <a:rPr lang="es-ES" dirty="0" smtClean="0">
                          <a:hlinkClick r:id="rId3" action="ppaction://hlinksldjump"/>
                        </a:rPr>
                        <a:t>334</a:t>
                      </a:r>
                      <a:endParaRPr lang="es-ES" dirty="0"/>
                    </a:p>
                  </a:txBody>
                  <a:tcPr>
                    <a:solidFill>
                      <a:srgbClr val="FFFF00"/>
                    </a:solidFill>
                  </a:tcPr>
                </a:tc>
                <a:tc>
                  <a:txBody>
                    <a:bodyPr/>
                    <a:lstStyle/>
                    <a:p>
                      <a:pPr algn="ctr"/>
                      <a:r>
                        <a:rPr lang="es-ES" dirty="0" smtClean="0">
                          <a:hlinkClick r:id="rId4" action="ppaction://hlinksldjump"/>
                        </a:rPr>
                        <a:t>335</a:t>
                      </a:r>
                      <a:endParaRPr lang="es-ES" dirty="0"/>
                    </a:p>
                  </a:txBody>
                  <a:tcPr>
                    <a:solidFill>
                      <a:srgbClr val="FFFF00"/>
                    </a:solidFill>
                  </a:tcPr>
                </a:tc>
                <a:tc>
                  <a:txBody>
                    <a:bodyPr/>
                    <a:lstStyle/>
                    <a:p>
                      <a:pPr algn="ctr"/>
                      <a:r>
                        <a:rPr lang="es-ES" dirty="0" smtClean="0">
                          <a:hlinkClick r:id="rId5" action="ppaction://hlinksldjump"/>
                        </a:rPr>
                        <a:t>336</a:t>
                      </a:r>
                      <a:endParaRPr lang="es-ES" dirty="0"/>
                    </a:p>
                  </a:txBody>
                  <a:tcPr>
                    <a:solidFill>
                      <a:srgbClr val="FFFF00"/>
                    </a:solidFill>
                  </a:tcPr>
                </a:tc>
                <a:tc>
                  <a:txBody>
                    <a:bodyPr/>
                    <a:lstStyle/>
                    <a:p>
                      <a:pPr algn="ctr"/>
                      <a:r>
                        <a:rPr lang="es-ES" dirty="0" smtClean="0">
                          <a:hlinkClick r:id="rId6" action="ppaction://hlinksldjump"/>
                        </a:rPr>
                        <a:t>337</a:t>
                      </a:r>
                      <a:endParaRPr lang="es-ES" dirty="0"/>
                    </a:p>
                  </a:txBody>
                  <a:tcPr>
                    <a:solidFill>
                      <a:srgbClr val="FFFF00"/>
                    </a:solidFill>
                  </a:tcPr>
                </a:tc>
                <a:tc>
                  <a:txBody>
                    <a:bodyPr/>
                    <a:lstStyle/>
                    <a:p>
                      <a:pPr algn="ctr"/>
                      <a:r>
                        <a:rPr lang="es-ES" dirty="0" smtClean="0">
                          <a:hlinkClick r:id="rId7" action="ppaction://hlinksldjump"/>
                        </a:rPr>
                        <a:t>338</a:t>
                      </a:r>
                      <a:endParaRPr lang="es-ES" dirty="0"/>
                    </a:p>
                  </a:txBody>
                  <a:tcPr>
                    <a:solidFill>
                      <a:srgbClr val="FFFF00"/>
                    </a:solidFill>
                  </a:tcPr>
                </a:tc>
                <a:tc>
                  <a:txBody>
                    <a:bodyPr/>
                    <a:lstStyle/>
                    <a:p>
                      <a:pPr algn="ctr"/>
                      <a:r>
                        <a:rPr lang="es-ES" dirty="0" smtClean="0">
                          <a:hlinkClick r:id="rId8" action="ppaction://hlinksldjump"/>
                        </a:rPr>
                        <a:t>339</a:t>
                      </a:r>
                      <a:endParaRPr lang="es-ES" dirty="0"/>
                    </a:p>
                  </a:txBody>
                  <a:tcPr>
                    <a:solidFill>
                      <a:srgbClr val="FFFF00"/>
                    </a:solidFill>
                  </a:tcPr>
                </a:tc>
                <a:tc>
                  <a:txBody>
                    <a:bodyPr/>
                    <a:lstStyle/>
                    <a:p>
                      <a:pPr algn="ctr"/>
                      <a:r>
                        <a:rPr lang="es-ES" dirty="0" smtClean="0">
                          <a:hlinkClick r:id="rId9" action="ppaction://hlinksldjump"/>
                        </a:rPr>
                        <a:t>340</a:t>
                      </a:r>
                      <a:endParaRPr lang="es-ES" dirty="0"/>
                    </a:p>
                  </a:txBody>
                  <a:tcPr>
                    <a:solidFill>
                      <a:srgbClr val="FFFF00"/>
                    </a:solidFill>
                  </a:tcPr>
                </a:tc>
                <a:tc>
                  <a:txBody>
                    <a:bodyPr/>
                    <a:lstStyle/>
                    <a:p>
                      <a:pPr algn="ctr"/>
                      <a:r>
                        <a:rPr lang="es-ES" dirty="0" smtClean="0">
                          <a:hlinkClick r:id="rId10" action="ppaction://hlinksldjump"/>
                        </a:rPr>
                        <a:t>341</a:t>
                      </a:r>
                      <a:endParaRPr lang="es-ES" dirty="0"/>
                    </a:p>
                  </a:txBody>
                  <a:tcPr>
                    <a:solidFill>
                      <a:srgbClr val="FFFF00"/>
                    </a:solidFill>
                  </a:tcPr>
                </a:tc>
                <a:tc>
                  <a:txBody>
                    <a:bodyPr/>
                    <a:lstStyle/>
                    <a:p>
                      <a:pPr algn="ctr"/>
                      <a:r>
                        <a:rPr lang="es-ES" dirty="0" smtClean="0">
                          <a:hlinkClick r:id="rId11" action="ppaction://hlinksldjump"/>
                        </a:rPr>
                        <a:t>342</a:t>
                      </a:r>
                      <a:endParaRPr lang="es-ES" dirty="0"/>
                    </a:p>
                  </a:txBody>
                  <a:tcPr>
                    <a:solidFill>
                      <a:srgbClr val="FFFF00"/>
                    </a:solidFill>
                  </a:tcPr>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3749197990"/>
              </p:ext>
            </p:extLst>
          </p:nvPr>
        </p:nvGraphicFramePr>
        <p:xfrm>
          <a:off x="251521" y="1925514"/>
          <a:ext cx="7848874" cy="783406"/>
        </p:xfrm>
        <a:graphic>
          <a:graphicData uri="http://schemas.openxmlformats.org/drawingml/2006/table">
            <a:tbl>
              <a:tblPr firstRow="1" bandRow="1">
                <a:tableStyleId>{5C22544A-7EE6-4342-B048-85BDC9FD1C3A}</a:tableStyleId>
              </a:tblPr>
              <a:tblGrid>
                <a:gridCol w="1569774"/>
                <a:gridCol w="1569776"/>
                <a:gridCol w="1569774"/>
                <a:gridCol w="1569774"/>
                <a:gridCol w="1569776"/>
              </a:tblGrid>
              <a:tr h="417646">
                <a:tc gridSpan="5">
                  <a:txBody>
                    <a:bodyPr/>
                    <a:lstStyle/>
                    <a:p>
                      <a:pPr marL="285750" indent="-285750" algn="ctr">
                        <a:buFont typeface="Wingdings" pitchFamily="2" charset="2"/>
                        <a:buChar char="ü"/>
                      </a:pPr>
                      <a:r>
                        <a:rPr lang="es-ES" baseline="0" dirty="0" smtClean="0">
                          <a:solidFill>
                            <a:schemeClr val="tx1"/>
                          </a:solidFill>
                        </a:rPr>
                        <a:t>La salvación de Dios: La Iglesia</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8823">
                <a:tc>
                  <a:txBody>
                    <a:bodyPr/>
                    <a:lstStyle/>
                    <a:p>
                      <a:pPr algn="ctr"/>
                      <a:r>
                        <a:rPr lang="es-ES" dirty="0" smtClean="0">
                          <a:hlinkClick r:id="rId12" action="ppaction://hlinksldjump"/>
                        </a:rPr>
                        <a:t>343</a:t>
                      </a:r>
                      <a:endParaRPr lang="es-ES" dirty="0"/>
                    </a:p>
                  </a:txBody>
                  <a:tcPr>
                    <a:solidFill>
                      <a:srgbClr val="FFFF00"/>
                    </a:solidFill>
                  </a:tcPr>
                </a:tc>
                <a:tc>
                  <a:txBody>
                    <a:bodyPr/>
                    <a:lstStyle/>
                    <a:p>
                      <a:pPr algn="ctr"/>
                      <a:r>
                        <a:rPr lang="es-ES" dirty="0" smtClean="0">
                          <a:hlinkClick r:id="rId13" action="ppaction://hlinksldjump"/>
                        </a:rPr>
                        <a:t>344</a:t>
                      </a:r>
                      <a:endParaRPr lang="es-ES" dirty="0"/>
                    </a:p>
                  </a:txBody>
                  <a:tcPr>
                    <a:solidFill>
                      <a:srgbClr val="FFFF00"/>
                    </a:solidFill>
                  </a:tcPr>
                </a:tc>
                <a:tc>
                  <a:txBody>
                    <a:bodyPr/>
                    <a:lstStyle/>
                    <a:p>
                      <a:pPr algn="ctr"/>
                      <a:r>
                        <a:rPr lang="es-ES" dirty="0" smtClean="0">
                          <a:hlinkClick r:id="rId14" action="ppaction://hlinksldjump"/>
                        </a:rPr>
                        <a:t>345</a:t>
                      </a:r>
                      <a:endParaRPr lang="es-ES" dirty="0"/>
                    </a:p>
                  </a:txBody>
                  <a:tcPr>
                    <a:solidFill>
                      <a:srgbClr val="FFFF00"/>
                    </a:solidFill>
                  </a:tcPr>
                </a:tc>
                <a:tc>
                  <a:txBody>
                    <a:bodyPr/>
                    <a:lstStyle/>
                    <a:p>
                      <a:pPr algn="ctr"/>
                      <a:r>
                        <a:rPr lang="es-ES" dirty="0" smtClean="0">
                          <a:hlinkClick r:id="rId15" action="ppaction://hlinksldjump"/>
                        </a:rPr>
                        <a:t>346</a:t>
                      </a:r>
                      <a:endParaRPr lang="es-ES" dirty="0"/>
                    </a:p>
                  </a:txBody>
                  <a:tcPr>
                    <a:solidFill>
                      <a:srgbClr val="FFFF00"/>
                    </a:solidFill>
                  </a:tcPr>
                </a:tc>
                <a:tc>
                  <a:txBody>
                    <a:bodyPr/>
                    <a:lstStyle/>
                    <a:p>
                      <a:pPr algn="ctr"/>
                      <a:r>
                        <a:rPr lang="es-ES" dirty="0" smtClean="0">
                          <a:hlinkClick r:id="rId16" action="ppaction://hlinksldjump"/>
                        </a:rPr>
                        <a:t>347</a:t>
                      </a:r>
                      <a:endParaRPr lang="es-ES" dirty="0"/>
                    </a:p>
                  </a:txBody>
                  <a:tcPr>
                    <a:solidFill>
                      <a:srgbClr val="FFFF00"/>
                    </a:solidFill>
                  </a:tcP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2888787058"/>
              </p:ext>
            </p:extLst>
          </p:nvPr>
        </p:nvGraphicFramePr>
        <p:xfrm>
          <a:off x="251520" y="3005634"/>
          <a:ext cx="7848872" cy="783406"/>
        </p:xfrm>
        <a:graphic>
          <a:graphicData uri="http://schemas.openxmlformats.org/drawingml/2006/table">
            <a:tbl>
              <a:tblPr firstRow="1" bandRow="1">
                <a:tableStyleId>{5C22544A-7EE6-4342-B048-85BDC9FD1C3A}</a:tableStyleId>
              </a:tblPr>
              <a:tblGrid>
                <a:gridCol w="1962219"/>
                <a:gridCol w="1962217"/>
                <a:gridCol w="1962217"/>
                <a:gridCol w="1962219"/>
              </a:tblGrid>
              <a:tr h="417646">
                <a:tc gridSpan="4">
                  <a:txBody>
                    <a:bodyPr/>
                    <a:lstStyle/>
                    <a:p>
                      <a:pPr marL="285750" indent="-285750" algn="ctr">
                        <a:buFont typeface="Wingdings" pitchFamily="2" charset="2"/>
                        <a:buChar char="ü"/>
                      </a:pPr>
                      <a:r>
                        <a:rPr lang="es-ES" baseline="0" dirty="0" smtClean="0">
                          <a:solidFill>
                            <a:schemeClr val="tx1"/>
                          </a:solidFill>
                        </a:rPr>
                        <a:t>Los diez mandamientos</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208823">
                <a:tc>
                  <a:txBody>
                    <a:bodyPr/>
                    <a:lstStyle/>
                    <a:p>
                      <a:pPr algn="ctr"/>
                      <a:r>
                        <a:rPr lang="es-ES" dirty="0" smtClean="0">
                          <a:hlinkClick r:id="rId17" action="ppaction://hlinksldjump"/>
                        </a:rPr>
                        <a:t>348</a:t>
                      </a:r>
                      <a:endParaRPr lang="es-ES" dirty="0"/>
                    </a:p>
                  </a:txBody>
                  <a:tcPr>
                    <a:solidFill>
                      <a:srgbClr val="FFFF00"/>
                    </a:solidFill>
                  </a:tcPr>
                </a:tc>
                <a:tc>
                  <a:txBody>
                    <a:bodyPr/>
                    <a:lstStyle/>
                    <a:p>
                      <a:pPr algn="ctr"/>
                      <a:r>
                        <a:rPr lang="es-ES" dirty="0" smtClean="0">
                          <a:hlinkClick r:id="rId18" action="ppaction://hlinksldjump"/>
                        </a:rPr>
                        <a:t>349</a:t>
                      </a:r>
                      <a:endParaRPr lang="es-ES" dirty="0"/>
                    </a:p>
                  </a:txBody>
                  <a:tcPr>
                    <a:solidFill>
                      <a:srgbClr val="FFFF00"/>
                    </a:solidFill>
                  </a:tcPr>
                </a:tc>
                <a:tc>
                  <a:txBody>
                    <a:bodyPr/>
                    <a:lstStyle/>
                    <a:p>
                      <a:pPr algn="ctr"/>
                      <a:r>
                        <a:rPr lang="es-ES" dirty="0" smtClean="0">
                          <a:hlinkClick r:id="rId19" action="ppaction://hlinksldjump"/>
                        </a:rPr>
                        <a:t>350</a:t>
                      </a:r>
                      <a:endParaRPr lang="es-ES" dirty="0"/>
                    </a:p>
                  </a:txBody>
                  <a:tcPr>
                    <a:solidFill>
                      <a:srgbClr val="FFFF00"/>
                    </a:solidFill>
                  </a:tcPr>
                </a:tc>
                <a:tc>
                  <a:txBody>
                    <a:bodyPr/>
                    <a:lstStyle/>
                    <a:p>
                      <a:pPr algn="ctr"/>
                      <a:r>
                        <a:rPr lang="es-ES" dirty="0" smtClean="0">
                          <a:hlinkClick r:id="rId20" action="ppaction://hlinksldjump"/>
                        </a:rPr>
                        <a:t>351</a:t>
                      </a:r>
                      <a:endParaRPr lang="es-ES" dirty="0"/>
                    </a:p>
                  </a:txBody>
                  <a:tcPr>
                    <a:solidFill>
                      <a:srgbClr val="FFFF00"/>
                    </a:solidFill>
                  </a:tcPr>
                </a:tc>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1040391155"/>
              </p:ext>
            </p:extLst>
          </p:nvPr>
        </p:nvGraphicFramePr>
        <p:xfrm>
          <a:off x="251520" y="4085754"/>
          <a:ext cx="7848872" cy="783406"/>
        </p:xfrm>
        <a:graphic>
          <a:graphicData uri="http://schemas.openxmlformats.org/drawingml/2006/table">
            <a:tbl>
              <a:tblPr firstRow="1" bandRow="1">
                <a:tableStyleId>{5C22544A-7EE6-4342-B048-85BDC9FD1C3A}</a:tableStyleId>
              </a:tblPr>
              <a:tblGrid>
                <a:gridCol w="1121267"/>
                <a:gridCol w="1121268"/>
                <a:gridCol w="1121267"/>
                <a:gridCol w="1121268"/>
                <a:gridCol w="1121267"/>
                <a:gridCol w="1121268"/>
                <a:gridCol w="1121267"/>
              </a:tblGrid>
              <a:tr h="417646">
                <a:tc gridSpan="7">
                  <a:txBody>
                    <a:bodyPr/>
                    <a:lstStyle/>
                    <a:p>
                      <a:pPr marL="285750" indent="-285750" algn="ctr">
                        <a:buFont typeface="Wingdings" pitchFamily="2" charset="2"/>
                        <a:buChar char="ü"/>
                      </a:pPr>
                      <a:r>
                        <a:rPr lang="es-ES" baseline="0" dirty="0" smtClean="0">
                          <a:solidFill>
                            <a:schemeClr val="tx1"/>
                          </a:solidFill>
                        </a:rPr>
                        <a:t>Primer mandamiento</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8823">
                <a:tc>
                  <a:txBody>
                    <a:bodyPr/>
                    <a:lstStyle/>
                    <a:p>
                      <a:pPr algn="ctr"/>
                      <a:r>
                        <a:rPr lang="es-ES" dirty="0" smtClean="0">
                          <a:hlinkClick r:id="rId21" action="ppaction://hlinksldjump"/>
                        </a:rPr>
                        <a:t>352</a:t>
                      </a:r>
                      <a:endParaRPr lang="es-ES" dirty="0"/>
                    </a:p>
                  </a:txBody>
                  <a:tcPr>
                    <a:solidFill>
                      <a:srgbClr val="FFFF00"/>
                    </a:solidFill>
                  </a:tcPr>
                </a:tc>
                <a:tc>
                  <a:txBody>
                    <a:bodyPr/>
                    <a:lstStyle/>
                    <a:p>
                      <a:pPr algn="ctr"/>
                      <a:r>
                        <a:rPr lang="es-ES" dirty="0" smtClean="0">
                          <a:hlinkClick r:id="rId22" action="ppaction://hlinksldjump"/>
                        </a:rPr>
                        <a:t>353</a:t>
                      </a:r>
                      <a:endParaRPr lang="es-ES" dirty="0"/>
                    </a:p>
                  </a:txBody>
                  <a:tcPr>
                    <a:solidFill>
                      <a:srgbClr val="FFFF00"/>
                    </a:solidFill>
                  </a:tcPr>
                </a:tc>
                <a:tc>
                  <a:txBody>
                    <a:bodyPr/>
                    <a:lstStyle/>
                    <a:p>
                      <a:pPr algn="ctr"/>
                      <a:r>
                        <a:rPr lang="es-ES" dirty="0" smtClean="0">
                          <a:hlinkClick r:id="rId23" action="ppaction://hlinksldjump"/>
                        </a:rPr>
                        <a:t>354</a:t>
                      </a:r>
                      <a:endParaRPr lang="es-ES" dirty="0"/>
                    </a:p>
                  </a:txBody>
                  <a:tcPr>
                    <a:solidFill>
                      <a:srgbClr val="FFFF00"/>
                    </a:solidFill>
                  </a:tcPr>
                </a:tc>
                <a:tc>
                  <a:txBody>
                    <a:bodyPr/>
                    <a:lstStyle/>
                    <a:p>
                      <a:pPr algn="ctr"/>
                      <a:r>
                        <a:rPr lang="es-ES" dirty="0" smtClean="0">
                          <a:hlinkClick r:id="rId24" action="ppaction://hlinksldjump"/>
                        </a:rPr>
                        <a:t>355</a:t>
                      </a:r>
                      <a:endParaRPr lang="es-ES" dirty="0"/>
                    </a:p>
                  </a:txBody>
                  <a:tcPr>
                    <a:solidFill>
                      <a:srgbClr val="FFFF00"/>
                    </a:solidFill>
                  </a:tcPr>
                </a:tc>
                <a:tc>
                  <a:txBody>
                    <a:bodyPr/>
                    <a:lstStyle/>
                    <a:p>
                      <a:pPr algn="ctr"/>
                      <a:r>
                        <a:rPr lang="es-ES" dirty="0" smtClean="0">
                          <a:hlinkClick r:id="rId25" action="ppaction://hlinksldjump"/>
                        </a:rPr>
                        <a:t>356</a:t>
                      </a:r>
                      <a:endParaRPr lang="es-ES" dirty="0"/>
                    </a:p>
                  </a:txBody>
                  <a:tcPr>
                    <a:solidFill>
                      <a:srgbClr val="FFFF00"/>
                    </a:solidFill>
                  </a:tcPr>
                </a:tc>
                <a:tc>
                  <a:txBody>
                    <a:bodyPr/>
                    <a:lstStyle/>
                    <a:p>
                      <a:pPr algn="ctr"/>
                      <a:r>
                        <a:rPr lang="es-ES" dirty="0" smtClean="0">
                          <a:hlinkClick r:id="rId26" action="ppaction://hlinksldjump"/>
                        </a:rPr>
                        <a:t>357</a:t>
                      </a:r>
                      <a:endParaRPr lang="es-ES" dirty="0"/>
                    </a:p>
                  </a:txBody>
                  <a:tcPr>
                    <a:solidFill>
                      <a:srgbClr val="FFFF00"/>
                    </a:solidFill>
                  </a:tcPr>
                </a:tc>
                <a:tc>
                  <a:txBody>
                    <a:bodyPr/>
                    <a:lstStyle/>
                    <a:p>
                      <a:pPr algn="ctr"/>
                      <a:r>
                        <a:rPr lang="es-ES" dirty="0" smtClean="0">
                          <a:hlinkClick r:id="rId27" action="ppaction://hlinksldjump"/>
                        </a:rPr>
                        <a:t>358</a:t>
                      </a:r>
                      <a:endParaRPr lang="es-ES" dirty="0"/>
                    </a:p>
                  </a:txBody>
                  <a:tcPr>
                    <a:solidFill>
                      <a:srgbClr val="FFFF00"/>
                    </a:solidFill>
                  </a:tcPr>
                </a:tc>
              </a:tr>
            </a:tbl>
          </a:graphicData>
        </a:graphic>
      </p:graphicFrame>
      <p:graphicFrame>
        <p:nvGraphicFramePr>
          <p:cNvPr id="14" name="13 Tabla"/>
          <p:cNvGraphicFramePr>
            <a:graphicFrameLocks noGrp="1"/>
          </p:cNvGraphicFramePr>
          <p:nvPr>
            <p:extLst>
              <p:ext uri="{D42A27DB-BD31-4B8C-83A1-F6EECF244321}">
                <p14:modId xmlns:p14="http://schemas.microsoft.com/office/powerpoint/2010/main" val="679623943"/>
              </p:ext>
            </p:extLst>
          </p:nvPr>
        </p:nvGraphicFramePr>
        <p:xfrm>
          <a:off x="251520" y="5309890"/>
          <a:ext cx="3672409" cy="783406"/>
        </p:xfrm>
        <a:graphic>
          <a:graphicData uri="http://schemas.openxmlformats.org/drawingml/2006/table">
            <a:tbl>
              <a:tblPr firstRow="1" bandRow="1">
                <a:tableStyleId>{5C22544A-7EE6-4342-B048-85BDC9FD1C3A}</a:tableStyleId>
              </a:tblPr>
              <a:tblGrid>
                <a:gridCol w="1224136"/>
                <a:gridCol w="1224137"/>
                <a:gridCol w="1224136"/>
              </a:tblGrid>
              <a:tr h="417646">
                <a:tc gridSpan="3">
                  <a:txBody>
                    <a:bodyPr/>
                    <a:lstStyle/>
                    <a:p>
                      <a:pPr marL="285750" indent="-285750" algn="ctr">
                        <a:buFont typeface="Wingdings" pitchFamily="2" charset="2"/>
                        <a:buChar char="ü"/>
                      </a:pPr>
                      <a:r>
                        <a:rPr lang="es-ES" baseline="0" dirty="0" smtClean="0">
                          <a:solidFill>
                            <a:schemeClr val="tx1"/>
                          </a:solidFill>
                        </a:rPr>
                        <a:t>Segundo mandamiento</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r>
              <a:tr h="208823">
                <a:tc>
                  <a:txBody>
                    <a:bodyPr/>
                    <a:lstStyle/>
                    <a:p>
                      <a:pPr algn="ctr"/>
                      <a:r>
                        <a:rPr lang="es-ES" dirty="0" smtClean="0">
                          <a:hlinkClick r:id="rId28" action="ppaction://hlinksldjump"/>
                        </a:rPr>
                        <a:t>359</a:t>
                      </a:r>
                      <a:endParaRPr lang="es-ES" dirty="0"/>
                    </a:p>
                  </a:txBody>
                  <a:tcPr>
                    <a:solidFill>
                      <a:srgbClr val="FFFF00"/>
                    </a:solidFill>
                  </a:tcPr>
                </a:tc>
                <a:tc>
                  <a:txBody>
                    <a:bodyPr/>
                    <a:lstStyle/>
                    <a:p>
                      <a:pPr algn="ctr"/>
                      <a:r>
                        <a:rPr lang="es-ES" dirty="0" smtClean="0">
                          <a:hlinkClick r:id="rId29" action="ppaction://hlinksldjump"/>
                        </a:rPr>
                        <a:t>360</a:t>
                      </a:r>
                      <a:endParaRPr lang="es-ES" dirty="0"/>
                    </a:p>
                  </a:txBody>
                  <a:tcPr>
                    <a:solidFill>
                      <a:srgbClr val="FFFF00"/>
                    </a:solidFill>
                  </a:tcPr>
                </a:tc>
                <a:tc>
                  <a:txBody>
                    <a:bodyPr/>
                    <a:lstStyle/>
                    <a:p>
                      <a:pPr algn="ctr"/>
                      <a:r>
                        <a:rPr lang="es-ES" dirty="0" smtClean="0">
                          <a:hlinkClick r:id="rId30" action="ppaction://hlinksldjump"/>
                        </a:rPr>
                        <a:t>361</a:t>
                      </a:r>
                      <a:endParaRPr lang="es-ES" dirty="0"/>
                    </a:p>
                  </a:txBody>
                  <a:tcPr>
                    <a:solidFill>
                      <a:srgbClr val="FFFF00"/>
                    </a:solidFill>
                  </a:tcPr>
                </a:tc>
              </a:tr>
            </a:tbl>
          </a:graphicData>
        </a:graphic>
      </p:graphicFrame>
      <p:graphicFrame>
        <p:nvGraphicFramePr>
          <p:cNvPr id="15" name="14 Tabla"/>
          <p:cNvGraphicFramePr>
            <a:graphicFrameLocks noGrp="1"/>
          </p:cNvGraphicFramePr>
          <p:nvPr>
            <p:extLst>
              <p:ext uri="{D42A27DB-BD31-4B8C-83A1-F6EECF244321}">
                <p14:modId xmlns:p14="http://schemas.microsoft.com/office/powerpoint/2010/main" val="3786718734"/>
              </p:ext>
            </p:extLst>
          </p:nvPr>
        </p:nvGraphicFramePr>
        <p:xfrm>
          <a:off x="4175955" y="5309890"/>
          <a:ext cx="3924437" cy="783406"/>
        </p:xfrm>
        <a:graphic>
          <a:graphicData uri="http://schemas.openxmlformats.org/drawingml/2006/table">
            <a:tbl>
              <a:tblPr firstRow="1" bandRow="1">
                <a:tableStyleId>{5C22544A-7EE6-4342-B048-85BDC9FD1C3A}</a:tableStyleId>
              </a:tblPr>
              <a:tblGrid>
                <a:gridCol w="784887"/>
                <a:gridCol w="784888"/>
                <a:gridCol w="784887"/>
                <a:gridCol w="784887"/>
                <a:gridCol w="784888"/>
              </a:tblGrid>
              <a:tr h="417646">
                <a:tc gridSpan="5">
                  <a:txBody>
                    <a:bodyPr/>
                    <a:lstStyle/>
                    <a:p>
                      <a:pPr marL="285750" indent="-285750" algn="ctr">
                        <a:buFont typeface="Wingdings" pitchFamily="2" charset="2"/>
                        <a:buChar char="ü"/>
                      </a:pPr>
                      <a:r>
                        <a:rPr lang="es-ES" baseline="0" dirty="0" smtClean="0">
                          <a:solidFill>
                            <a:schemeClr val="tx1"/>
                          </a:solidFill>
                        </a:rPr>
                        <a:t>Tercer mandamiento</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8823">
                <a:tc>
                  <a:txBody>
                    <a:bodyPr/>
                    <a:lstStyle/>
                    <a:p>
                      <a:pPr algn="ctr"/>
                      <a:r>
                        <a:rPr lang="es-ES" dirty="0" smtClean="0">
                          <a:hlinkClick r:id="rId31" action="ppaction://hlinksldjump"/>
                        </a:rPr>
                        <a:t>362</a:t>
                      </a:r>
                      <a:endParaRPr lang="es-ES" dirty="0"/>
                    </a:p>
                  </a:txBody>
                  <a:tcPr>
                    <a:solidFill>
                      <a:srgbClr val="FFFF00"/>
                    </a:solidFill>
                  </a:tcPr>
                </a:tc>
                <a:tc>
                  <a:txBody>
                    <a:bodyPr/>
                    <a:lstStyle/>
                    <a:p>
                      <a:pPr algn="ctr"/>
                      <a:r>
                        <a:rPr lang="es-ES" dirty="0" smtClean="0">
                          <a:hlinkClick r:id="rId32" action="ppaction://hlinksldjump"/>
                        </a:rPr>
                        <a:t>363</a:t>
                      </a:r>
                      <a:endParaRPr lang="es-ES" dirty="0"/>
                    </a:p>
                  </a:txBody>
                  <a:tcPr>
                    <a:solidFill>
                      <a:srgbClr val="FFFF00"/>
                    </a:solidFill>
                  </a:tcPr>
                </a:tc>
                <a:tc>
                  <a:txBody>
                    <a:bodyPr/>
                    <a:lstStyle/>
                    <a:p>
                      <a:pPr algn="ctr"/>
                      <a:r>
                        <a:rPr lang="es-ES" dirty="0" smtClean="0">
                          <a:hlinkClick r:id="rId33" action="ppaction://hlinksldjump"/>
                        </a:rPr>
                        <a:t>364</a:t>
                      </a:r>
                      <a:endParaRPr lang="es-ES" dirty="0"/>
                    </a:p>
                  </a:txBody>
                  <a:tcPr>
                    <a:solidFill>
                      <a:srgbClr val="FFFF00"/>
                    </a:solidFill>
                  </a:tcPr>
                </a:tc>
                <a:tc>
                  <a:txBody>
                    <a:bodyPr/>
                    <a:lstStyle/>
                    <a:p>
                      <a:pPr algn="ctr"/>
                      <a:r>
                        <a:rPr lang="es-ES" dirty="0" smtClean="0">
                          <a:hlinkClick r:id="rId34" action="ppaction://hlinksldjump"/>
                        </a:rPr>
                        <a:t>365</a:t>
                      </a:r>
                      <a:endParaRPr lang="es-ES" dirty="0"/>
                    </a:p>
                  </a:txBody>
                  <a:tcPr>
                    <a:solidFill>
                      <a:srgbClr val="FFFF00"/>
                    </a:solidFill>
                  </a:tcPr>
                </a:tc>
                <a:tc>
                  <a:txBody>
                    <a:bodyPr/>
                    <a:lstStyle/>
                    <a:p>
                      <a:pPr algn="ctr"/>
                      <a:r>
                        <a:rPr lang="es-ES" dirty="0" smtClean="0">
                          <a:hlinkClick r:id="rId35" action="ppaction://hlinksldjump"/>
                        </a:rPr>
                        <a:t>366</a:t>
                      </a:r>
                      <a:endParaRPr lang="es-ES" dirty="0"/>
                    </a:p>
                  </a:txBody>
                  <a:tcPr>
                    <a:solidFill>
                      <a:srgbClr val="FFFF00"/>
                    </a:solidFill>
                  </a:tcPr>
                </a:tc>
              </a:tr>
            </a:tbl>
          </a:graphicData>
        </a:graphic>
      </p:graphicFrame>
      <p:sp>
        <p:nvSpPr>
          <p:cNvPr id="16" name="1 Título"/>
          <p:cNvSpPr>
            <a:spLocks noGrp="1"/>
          </p:cNvSpPr>
          <p:nvPr>
            <p:ph type="title"/>
          </p:nvPr>
        </p:nvSpPr>
        <p:spPr>
          <a:xfrm>
            <a:off x="107504" y="2902"/>
            <a:ext cx="8568952" cy="526177"/>
          </a:xfrm>
        </p:spPr>
        <p:txBody>
          <a:bodyPr>
            <a:normAutofit fontScale="90000"/>
          </a:bodyPr>
          <a:lstStyle/>
          <a:p>
            <a:pPr>
              <a:tabLst>
                <a:tab pos="7200000" algn="r"/>
              </a:tabLst>
            </a:pPr>
            <a:r>
              <a:rPr lang="es-ES" sz="2700" b="1" dirty="0" smtClean="0">
                <a:solidFill>
                  <a:srgbClr val="C00000"/>
                </a:solidFill>
              </a:rPr>
              <a:t>Índice: </a:t>
            </a:r>
            <a:r>
              <a:rPr lang="es-ES" sz="2700" dirty="0" smtClean="0">
                <a:solidFill>
                  <a:schemeClr val="tx1"/>
                </a:solidFill>
              </a:rPr>
              <a:t>III) Cómo obtenemos la vida en Cristo</a:t>
            </a:r>
            <a:r>
              <a:rPr lang="es-ES" dirty="0" smtClean="0"/>
              <a:t>	      </a:t>
            </a:r>
            <a:r>
              <a:rPr lang="es-ES" sz="1500" dirty="0" smtClean="0"/>
              <a:t>[</a:t>
            </a:r>
            <a:r>
              <a:rPr lang="es-ES" sz="1500" dirty="0" smtClean="0">
                <a:hlinkClick r:id="rId36" action="ppaction://hlinksldjump"/>
              </a:rPr>
              <a:t>I</a:t>
            </a:r>
            <a:r>
              <a:rPr lang="es-ES" sz="1500" dirty="0" smtClean="0"/>
              <a:t>, </a:t>
            </a:r>
            <a:r>
              <a:rPr lang="es-ES" sz="1500" dirty="0" smtClean="0">
                <a:hlinkClick r:id="rId37" action="ppaction://hlinksldjump"/>
              </a:rPr>
              <a:t>II</a:t>
            </a:r>
            <a:r>
              <a:rPr lang="es-ES" sz="1500" dirty="0" smtClean="0"/>
              <a:t>, </a:t>
            </a:r>
            <a:r>
              <a:rPr lang="es-ES" sz="1500" dirty="0" smtClean="0">
                <a:hlinkClick r:id="rId38" action="ppaction://hlinksldjump"/>
              </a:rPr>
              <a:t>IV</a:t>
            </a:r>
            <a:r>
              <a:rPr lang="es-ES" sz="1500" dirty="0" smtClean="0"/>
              <a:t>]</a:t>
            </a:r>
            <a:endParaRPr lang="es-ES" dirty="0"/>
          </a:p>
        </p:txBody>
      </p:sp>
    </p:spTree>
    <p:extLst>
      <p:ext uri="{BB962C8B-B14F-4D97-AF65-F5344CB8AC3E}">
        <p14:creationId xmlns:p14="http://schemas.microsoft.com/office/powerpoint/2010/main" val="6505940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864" y="644674"/>
            <a:ext cx="8748464" cy="6214442"/>
          </a:xfrm>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es-ES_tradnl" dirty="0" smtClean="0">
                <a:solidFill>
                  <a:srgbClr val="002060"/>
                </a:solidFill>
              </a:rPr>
              <a:t>   </a:t>
            </a:r>
            <a:endParaRPr lang="es-ES_tradnl" dirty="0"/>
          </a:p>
          <a:p>
            <a:pPr>
              <a:buFont typeface="Wingdings" pitchFamily="2" charset="2"/>
              <a:buChar char="Ø"/>
            </a:pPr>
            <a:endParaRPr lang="es-ES" dirty="0"/>
          </a:p>
          <a:p>
            <a:pPr>
              <a:buFont typeface="Wingdings" pitchFamily="2" charset="2"/>
              <a:buChar char="Ø"/>
            </a:pPr>
            <a:endParaRPr lang="es-ES" dirty="0"/>
          </a:p>
        </p:txBody>
      </p:sp>
      <p:sp>
        <p:nvSpPr>
          <p:cNvPr id="7" name="6 Marcador de número de diapositiva"/>
          <p:cNvSpPr>
            <a:spLocks noGrp="1"/>
          </p:cNvSpPr>
          <p:nvPr>
            <p:ph type="sldNum" sz="quarter" idx="15"/>
          </p:nvPr>
        </p:nvSpPr>
        <p:spPr>
          <a:xfrm>
            <a:off x="8129016" y="5734050"/>
            <a:ext cx="609600" cy="521208"/>
          </a:xfrm>
          <a:prstGeom prst="rect">
            <a:avLst/>
          </a:prstGeom>
        </p:spPr>
        <p:txBody>
          <a:bodyPr/>
          <a:lstStyle/>
          <a:p>
            <a:fld id="{785DBBF5-2297-4EDF-BF01-CBAD9DED34AE}" type="slidenum">
              <a:rPr lang="es-ES" smtClean="0">
                <a:solidFill>
                  <a:schemeClr val="tx1"/>
                </a:solidFill>
              </a:rPr>
              <a:pPr/>
              <a:t>543</a:t>
            </a:fld>
            <a:endParaRPr lang="es-ES" dirty="0">
              <a:solidFill>
                <a:schemeClr val="tx1"/>
              </a:solidFill>
            </a:endParaRPr>
          </a:p>
        </p:txBody>
      </p:sp>
      <p:sp>
        <p:nvSpPr>
          <p:cNvPr id="6" name="5 Marcador de pie de página"/>
          <p:cNvSpPr>
            <a:spLocks noGrp="1"/>
          </p:cNvSpPr>
          <p:nvPr>
            <p:ph type="ftr" sz="quarter" idx="16"/>
          </p:nvPr>
        </p:nvSpPr>
        <p:spPr>
          <a:xfrm rot="5400000">
            <a:off x="6990186" y="3737240"/>
            <a:ext cx="3200400" cy="365760"/>
          </a:xfrm>
          <a:prstGeom prst="rect">
            <a:avLst/>
          </a:prstGeom>
        </p:spPr>
        <p:txBody>
          <a:bodyPr/>
          <a:lstStyle/>
          <a:p>
            <a:endParaRPr lang="es-ES" dirty="0"/>
          </a:p>
        </p:txBody>
      </p:sp>
      <p:graphicFrame>
        <p:nvGraphicFramePr>
          <p:cNvPr id="12" name="11 Tabla"/>
          <p:cNvGraphicFramePr>
            <a:graphicFrameLocks noGrp="1"/>
          </p:cNvGraphicFramePr>
          <p:nvPr>
            <p:extLst>
              <p:ext uri="{D42A27DB-BD31-4B8C-83A1-F6EECF244321}">
                <p14:modId xmlns:p14="http://schemas.microsoft.com/office/powerpoint/2010/main" val="4141904713"/>
              </p:ext>
            </p:extLst>
          </p:nvPr>
        </p:nvGraphicFramePr>
        <p:xfrm>
          <a:off x="179512" y="836712"/>
          <a:ext cx="7920880" cy="783406"/>
        </p:xfrm>
        <a:graphic>
          <a:graphicData uri="http://schemas.openxmlformats.org/drawingml/2006/table">
            <a:tbl>
              <a:tblPr firstRow="1" bandRow="1">
                <a:tableStyleId>{5C22544A-7EE6-4342-B048-85BDC9FD1C3A}</a:tableStyleId>
              </a:tblPr>
              <a:tblGrid>
                <a:gridCol w="720080"/>
                <a:gridCol w="720080"/>
                <a:gridCol w="720080"/>
                <a:gridCol w="720080"/>
                <a:gridCol w="720080"/>
                <a:gridCol w="720080"/>
                <a:gridCol w="720080"/>
                <a:gridCol w="720080"/>
                <a:gridCol w="720080"/>
                <a:gridCol w="720080"/>
                <a:gridCol w="720080"/>
              </a:tblGrid>
              <a:tr h="417646">
                <a:tc gridSpan="11">
                  <a:txBody>
                    <a:bodyPr/>
                    <a:lstStyle/>
                    <a:p>
                      <a:pPr marL="285750" indent="-285750" algn="ctr">
                        <a:buFont typeface="Wingdings" pitchFamily="2" charset="2"/>
                        <a:buChar char="ü"/>
                      </a:pPr>
                      <a:r>
                        <a:rPr lang="es-ES" baseline="0" dirty="0" smtClean="0">
                          <a:solidFill>
                            <a:schemeClr val="tx1"/>
                          </a:solidFill>
                        </a:rPr>
                        <a:t>Cuarto mandamiento</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208823">
                <a:tc>
                  <a:txBody>
                    <a:bodyPr/>
                    <a:lstStyle/>
                    <a:p>
                      <a:pPr algn="ctr"/>
                      <a:r>
                        <a:rPr lang="es-ES" dirty="0" smtClean="0">
                          <a:hlinkClick r:id="rId2" action="ppaction://hlinksldjump"/>
                        </a:rPr>
                        <a:t>367</a:t>
                      </a:r>
                      <a:endParaRPr lang="es-ES" dirty="0"/>
                    </a:p>
                  </a:txBody>
                  <a:tcPr>
                    <a:solidFill>
                      <a:srgbClr val="FFFF00"/>
                    </a:solidFill>
                  </a:tcPr>
                </a:tc>
                <a:tc>
                  <a:txBody>
                    <a:bodyPr/>
                    <a:lstStyle/>
                    <a:p>
                      <a:pPr algn="ctr"/>
                      <a:r>
                        <a:rPr lang="es-ES" dirty="0" smtClean="0">
                          <a:hlinkClick r:id="rId3" action="ppaction://hlinksldjump"/>
                        </a:rPr>
                        <a:t>368</a:t>
                      </a:r>
                      <a:endParaRPr lang="es-ES" dirty="0"/>
                    </a:p>
                  </a:txBody>
                  <a:tcPr>
                    <a:solidFill>
                      <a:srgbClr val="FFFF00"/>
                    </a:solidFill>
                  </a:tcPr>
                </a:tc>
                <a:tc>
                  <a:txBody>
                    <a:bodyPr/>
                    <a:lstStyle/>
                    <a:p>
                      <a:pPr algn="ctr"/>
                      <a:r>
                        <a:rPr lang="es-ES" dirty="0" smtClean="0">
                          <a:hlinkClick r:id="rId4" action="ppaction://hlinksldjump"/>
                        </a:rPr>
                        <a:t>369</a:t>
                      </a:r>
                      <a:endParaRPr lang="es-ES" dirty="0"/>
                    </a:p>
                  </a:txBody>
                  <a:tcPr>
                    <a:solidFill>
                      <a:srgbClr val="FFFF00"/>
                    </a:solidFill>
                  </a:tcPr>
                </a:tc>
                <a:tc>
                  <a:txBody>
                    <a:bodyPr/>
                    <a:lstStyle/>
                    <a:p>
                      <a:pPr algn="ctr"/>
                      <a:r>
                        <a:rPr lang="es-ES" dirty="0" smtClean="0">
                          <a:hlinkClick r:id="rId5" action="ppaction://hlinksldjump"/>
                        </a:rPr>
                        <a:t>370</a:t>
                      </a:r>
                      <a:endParaRPr lang="es-ES" dirty="0"/>
                    </a:p>
                  </a:txBody>
                  <a:tcPr>
                    <a:solidFill>
                      <a:srgbClr val="FFFF00"/>
                    </a:solidFill>
                  </a:tcPr>
                </a:tc>
                <a:tc>
                  <a:txBody>
                    <a:bodyPr/>
                    <a:lstStyle/>
                    <a:p>
                      <a:pPr algn="ctr"/>
                      <a:r>
                        <a:rPr lang="es-ES" dirty="0" smtClean="0">
                          <a:hlinkClick r:id="rId6" action="ppaction://hlinksldjump"/>
                        </a:rPr>
                        <a:t>371</a:t>
                      </a:r>
                      <a:endParaRPr lang="es-ES" dirty="0"/>
                    </a:p>
                  </a:txBody>
                  <a:tcPr>
                    <a:solidFill>
                      <a:srgbClr val="FFFF00"/>
                    </a:solidFill>
                  </a:tcPr>
                </a:tc>
                <a:tc>
                  <a:txBody>
                    <a:bodyPr/>
                    <a:lstStyle/>
                    <a:p>
                      <a:pPr algn="ctr"/>
                      <a:r>
                        <a:rPr lang="es-ES" dirty="0" smtClean="0">
                          <a:hlinkClick r:id="rId7" action="ppaction://hlinksldjump"/>
                        </a:rPr>
                        <a:t>372</a:t>
                      </a:r>
                      <a:endParaRPr lang="es-ES" dirty="0"/>
                    </a:p>
                  </a:txBody>
                  <a:tcPr>
                    <a:solidFill>
                      <a:srgbClr val="FFFF00"/>
                    </a:solidFill>
                  </a:tcPr>
                </a:tc>
                <a:tc>
                  <a:txBody>
                    <a:bodyPr/>
                    <a:lstStyle/>
                    <a:p>
                      <a:pPr algn="ctr"/>
                      <a:r>
                        <a:rPr lang="es-ES" dirty="0" smtClean="0">
                          <a:hlinkClick r:id="rId8" action="ppaction://hlinksldjump"/>
                        </a:rPr>
                        <a:t>373</a:t>
                      </a:r>
                      <a:endParaRPr lang="es-ES" dirty="0"/>
                    </a:p>
                  </a:txBody>
                  <a:tcPr>
                    <a:solidFill>
                      <a:srgbClr val="FFFF00"/>
                    </a:solidFill>
                  </a:tcPr>
                </a:tc>
                <a:tc>
                  <a:txBody>
                    <a:bodyPr/>
                    <a:lstStyle/>
                    <a:p>
                      <a:pPr algn="ctr"/>
                      <a:r>
                        <a:rPr lang="es-ES" dirty="0" smtClean="0">
                          <a:hlinkClick r:id="rId9" action="ppaction://hlinksldjump"/>
                        </a:rPr>
                        <a:t>374</a:t>
                      </a:r>
                      <a:endParaRPr lang="es-ES" dirty="0"/>
                    </a:p>
                  </a:txBody>
                  <a:tcPr>
                    <a:solidFill>
                      <a:srgbClr val="FFFF00"/>
                    </a:solidFill>
                  </a:tcPr>
                </a:tc>
                <a:tc>
                  <a:txBody>
                    <a:bodyPr/>
                    <a:lstStyle/>
                    <a:p>
                      <a:pPr algn="ctr"/>
                      <a:r>
                        <a:rPr lang="es-ES" dirty="0" smtClean="0">
                          <a:hlinkClick r:id="rId10" action="ppaction://hlinksldjump"/>
                        </a:rPr>
                        <a:t>375</a:t>
                      </a:r>
                      <a:endParaRPr lang="es-ES" dirty="0"/>
                    </a:p>
                  </a:txBody>
                  <a:tcPr>
                    <a:solidFill>
                      <a:srgbClr val="FFFF00"/>
                    </a:solidFill>
                  </a:tcPr>
                </a:tc>
                <a:tc>
                  <a:txBody>
                    <a:bodyPr/>
                    <a:lstStyle/>
                    <a:p>
                      <a:pPr algn="ctr"/>
                      <a:r>
                        <a:rPr lang="es-ES" dirty="0" smtClean="0">
                          <a:hlinkClick r:id="rId11" action="ppaction://hlinksldjump"/>
                        </a:rPr>
                        <a:t>376</a:t>
                      </a:r>
                      <a:endParaRPr lang="es-ES" dirty="0"/>
                    </a:p>
                  </a:txBody>
                  <a:tcPr>
                    <a:solidFill>
                      <a:srgbClr val="FFFF00"/>
                    </a:solidFill>
                  </a:tcPr>
                </a:tc>
                <a:tc>
                  <a:txBody>
                    <a:bodyPr/>
                    <a:lstStyle/>
                    <a:p>
                      <a:pPr algn="ctr"/>
                      <a:r>
                        <a:rPr lang="es-ES" dirty="0" smtClean="0">
                          <a:hlinkClick r:id="rId12" action="ppaction://hlinksldjump"/>
                        </a:rPr>
                        <a:t>377</a:t>
                      </a:r>
                      <a:endParaRPr lang="es-ES" dirty="0"/>
                    </a:p>
                  </a:txBody>
                  <a:tcPr>
                    <a:solidFill>
                      <a:srgbClr val="FFFF00"/>
                    </a:solidFill>
                  </a:tcPr>
                </a:tc>
              </a:tr>
            </a:tbl>
          </a:graphicData>
        </a:graphic>
      </p:graphicFrame>
      <p:graphicFrame>
        <p:nvGraphicFramePr>
          <p:cNvPr id="15" name="14 Tabla"/>
          <p:cNvGraphicFramePr>
            <a:graphicFrameLocks noGrp="1"/>
          </p:cNvGraphicFramePr>
          <p:nvPr>
            <p:extLst>
              <p:ext uri="{D42A27DB-BD31-4B8C-83A1-F6EECF244321}">
                <p14:modId xmlns:p14="http://schemas.microsoft.com/office/powerpoint/2010/main" val="1806236358"/>
              </p:ext>
            </p:extLst>
          </p:nvPr>
        </p:nvGraphicFramePr>
        <p:xfrm>
          <a:off x="179512" y="2069530"/>
          <a:ext cx="7920880" cy="1149166"/>
        </p:xfrm>
        <a:graphic>
          <a:graphicData uri="http://schemas.openxmlformats.org/drawingml/2006/table">
            <a:tbl>
              <a:tblPr firstRow="1" bandRow="1">
                <a:tableStyleId>{5C22544A-7EE6-4342-B048-85BDC9FD1C3A}</a:tableStyleId>
              </a:tblPr>
              <a:tblGrid>
                <a:gridCol w="720080"/>
                <a:gridCol w="720080"/>
                <a:gridCol w="720080"/>
                <a:gridCol w="720080"/>
                <a:gridCol w="720080"/>
                <a:gridCol w="720080"/>
                <a:gridCol w="720080"/>
                <a:gridCol w="720080"/>
                <a:gridCol w="720080"/>
                <a:gridCol w="720080"/>
                <a:gridCol w="720080"/>
              </a:tblGrid>
              <a:tr h="417646">
                <a:tc gridSpan="11">
                  <a:txBody>
                    <a:bodyPr/>
                    <a:lstStyle/>
                    <a:p>
                      <a:pPr marL="285750" indent="-285750" algn="ctr">
                        <a:buFont typeface="Wingdings" pitchFamily="2" charset="2"/>
                        <a:buChar char="ü"/>
                      </a:pPr>
                      <a:r>
                        <a:rPr lang="es-ES" baseline="0" dirty="0" smtClean="0">
                          <a:solidFill>
                            <a:schemeClr val="tx1"/>
                          </a:solidFill>
                        </a:rPr>
                        <a:t>Quinto mandamiento</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82880">
                <a:tc>
                  <a:txBody>
                    <a:bodyPr/>
                    <a:lstStyle/>
                    <a:p>
                      <a:pPr algn="ctr"/>
                      <a:r>
                        <a:rPr lang="es-ES" dirty="0" smtClean="0">
                          <a:hlinkClick r:id="rId13" action="ppaction://hlinksldjump"/>
                        </a:rPr>
                        <a:t>378</a:t>
                      </a:r>
                      <a:endParaRPr lang="es-ES" dirty="0"/>
                    </a:p>
                  </a:txBody>
                  <a:tcPr>
                    <a:solidFill>
                      <a:srgbClr val="FFFF00"/>
                    </a:solidFill>
                  </a:tcPr>
                </a:tc>
                <a:tc>
                  <a:txBody>
                    <a:bodyPr/>
                    <a:lstStyle/>
                    <a:p>
                      <a:pPr algn="ctr"/>
                      <a:r>
                        <a:rPr lang="es-ES" dirty="0" smtClean="0">
                          <a:hlinkClick r:id="rId14" action="ppaction://hlinksldjump"/>
                        </a:rPr>
                        <a:t>379</a:t>
                      </a:r>
                      <a:endParaRPr lang="es-ES" dirty="0"/>
                    </a:p>
                  </a:txBody>
                  <a:tcPr>
                    <a:solidFill>
                      <a:srgbClr val="FFFF00"/>
                    </a:solidFill>
                  </a:tcPr>
                </a:tc>
                <a:tc>
                  <a:txBody>
                    <a:bodyPr/>
                    <a:lstStyle/>
                    <a:p>
                      <a:pPr algn="ctr"/>
                      <a:r>
                        <a:rPr lang="es-ES" dirty="0" smtClean="0">
                          <a:hlinkClick r:id="rId15" action="ppaction://hlinksldjump"/>
                        </a:rPr>
                        <a:t>380</a:t>
                      </a:r>
                      <a:endParaRPr lang="es-ES" dirty="0"/>
                    </a:p>
                  </a:txBody>
                  <a:tcPr>
                    <a:solidFill>
                      <a:srgbClr val="FFFF00"/>
                    </a:solidFill>
                  </a:tcPr>
                </a:tc>
                <a:tc>
                  <a:txBody>
                    <a:bodyPr/>
                    <a:lstStyle/>
                    <a:p>
                      <a:pPr algn="ctr"/>
                      <a:r>
                        <a:rPr lang="es-ES" dirty="0" smtClean="0">
                          <a:hlinkClick r:id="rId16" action="ppaction://hlinksldjump"/>
                        </a:rPr>
                        <a:t>381</a:t>
                      </a:r>
                      <a:endParaRPr lang="es-ES" dirty="0"/>
                    </a:p>
                  </a:txBody>
                  <a:tcPr>
                    <a:solidFill>
                      <a:srgbClr val="FFFF00"/>
                    </a:solidFill>
                  </a:tcPr>
                </a:tc>
                <a:tc>
                  <a:txBody>
                    <a:bodyPr/>
                    <a:lstStyle/>
                    <a:p>
                      <a:pPr algn="ctr"/>
                      <a:r>
                        <a:rPr lang="es-ES" dirty="0" smtClean="0">
                          <a:hlinkClick r:id="rId17" action="ppaction://hlinksldjump"/>
                        </a:rPr>
                        <a:t>382</a:t>
                      </a:r>
                      <a:endParaRPr lang="es-ES" dirty="0"/>
                    </a:p>
                  </a:txBody>
                  <a:tcPr>
                    <a:solidFill>
                      <a:srgbClr val="FFFF00"/>
                    </a:solidFill>
                  </a:tcPr>
                </a:tc>
                <a:tc>
                  <a:txBody>
                    <a:bodyPr/>
                    <a:lstStyle/>
                    <a:p>
                      <a:pPr algn="ctr"/>
                      <a:r>
                        <a:rPr lang="es-ES" dirty="0" smtClean="0">
                          <a:hlinkClick r:id="rId18" action="ppaction://hlinksldjump"/>
                        </a:rPr>
                        <a:t>383</a:t>
                      </a:r>
                      <a:endParaRPr lang="es-ES" dirty="0"/>
                    </a:p>
                  </a:txBody>
                  <a:tcPr>
                    <a:solidFill>
                      <a:srgbClr val="FFFF00"/>
                    </a:solidFill>
                  </a:tcPr>
                </a:tc>
                <a:tc>
                  <a:txBody>
                    <a:bodyPr/>
                    <a:lstStyle/>
                    <a:p>
                      <a:pPr algn="ctr"/>
                      <a:r>
                        <a:rPr lang="es-ES" dirty="0" smtClean="0">
                          <a:hlinkClick r:id="rId19" action="ppaction://hlinksldjump"/>
                        </a:rPr>
                        <a:t>384</a:t>
                      </a:r>
                      <a:endParaRPr lang="es-ES" dirty="0"/>
                    </a:p>
                  </a:txBody>
                  <a:tcPr>
                    <a:solidFill>
                      <a:srgbClr val="FFFF00"/>
                    </a:solidFill>
                  </a:tcPr>
                </a:tc>
                <a:tc>
                  <a:txBody>
                    <a:bodyPr/>
                    <a:lstStyle/>
                    <a:p>
                      <a:pPr algn="ctr"/>
                      <a:r>
                        <a:rPr lang="es-ES" dirty="0" smtClean="0">
                          <a:hlinkClick r:id="rId20" action="ppaction://hlinksldjump"/>
                        </a:rPr>
                        <a:t>385</a:t>
                      </a:r>
                      <a:endParaRPr lang="es-ES" dirty="0"/>
                    </a:p>
                  </a:txBody>
                  <a:tcPr>
                    <a:solidFill>
                      <a:srgbClr val="FFFF00"/>
                    </a:solidFill>
                  </a:tcPr>
                </a:tc>
                <a:tc>
                  <a:txBody>
                    <a:bodyPr/>
                    <a:lstStyle/>
                    <a:p>
                      <a:pPr algn="ctr"/>
                      <a:r>
                        <a:rPr lang="es-ES" dirty="0" smtClean="0">
                          <a:hlinkClick r:id="rId21" action="ppaction://hlinksldjump"/>
                        </a:rPr>
                        <a:t>386</a:t>
                      </a:r>
                      <a:endParaRPr lang="es-ES" dirty="0"/>
                    </a:p>
                  </a:txBody>
                  <a:tcPr>
                    <a:solidFill>
                      <a:srgbClr val="FFFF00"/>
                    </a:solidFill>
                  </a:tcPr>
                </a:tc>
                <a:tc>
                  <a:txBody>
                    <a:bodyPr/>
                    <a:lstStyle/>
                    <a:p>
                      <a:pPr algn="ctr"/>
                      <a:r>
                        <a:rPr lang="es-ES" dirty="0" smtClean="0">
                          <a:hlinkClick r:id="rId22" action="ppaction://hlinksldjump"/>
                        </a:rPr>
                        <a:t>387</a:t>
                      </a:r>
                      <a:endParaRPr lang="es-ES" dirty="0"/>
                    </a:p>
                  </a:txBody>
                  <a:tcPr>
                    <a:solidFill>
                      <a:srgbClr val="FFFF00"/>
                    </a:solidFill>
                  </a:tcPr>
                </a:tc>
                <a:tc>
                  <a:txBody>
                    <a:bodyPr/>
                    <a:lstStyle/>
                    <a:p>
                      <a:pPr algn="ctr"/>
                      <a:r>
                        <a:rPr lang="es-ES" dirty="0" smtClean="0">
                          <a:hlinkClick r:id="rId23" action="ppaction://hlinksldjump"/>
                        </a:rPr>
                        <a:t>388</a:t>
                      </a:r>
                      <a:endParaRPr lang="es-ES" dirty="0"/>
                    </a:p>
                  </a:txBody>
                  <a:tcPr>
                    <a:solidFill>
                      <a:srgbClr val="FFFF00"/>
                    </a:solidFill>
                  </a:tcPr>
                </a:tc>
              </a:tr>
              <a:tr h="182880">
                <a:tc>
                  <a:txBody>
                    <a:bodyPr/>
                    <a:lstStyle/>
                    <a:p>
                      <a:pPr algn="ctr"/>
                      <a:r>
                        <a:rPr lang="es-ES" dirty="0" smtClean="0">
                          <a:hlinkClick r:id="rId24" action="ppaction://hlinksldjump"/>
                        </a:rPr>
                        <a:t>389</a:t>
                      </a:r>
                      <a:endParaRPr lang="es-ES" dirty="0"/>
                    </a:p>
                  </a:txBody>
                  <a:tcPr>
                    <a:solidFill>
                      <a:srgbClr val="FFFF00"/>
                    </a:solidFill>
                  </a:tcPr>
                </a:tc>
                <a:tc>
                  <a:txBody>
                    <a:bodyPr/>
                    <a:lstStyle/>
                    <a:p>
                      <a:pPr algn="ctr"/>
                      <a:r>
                        <a:rPr lang="es-ES" dirty="0" smtClean="0">
                          <a:hlinkClick r:id="rId25" action="ppaction://hlinksldjump"/>
                        </a:rPr>
                        <a:t>390</a:t>
                      </a:r>
                      <a:endParaRPr lang="es-ES" dirty="0"/>
                    </a:p>
                  </a:txBody>
                  <a:tcPr>
                    <a:solidFill>
                      <a:srgbClr val="FFFF00"/>
                    </a:solidFill>
                  </a:tcPr>
                </a:tc>
                <a:tc>
                  <a:txBody>
                    <a:bodyPr/>
                    <a:lstStyle/>
                    <a:p>
                      <a:pPr algn="ctr"/>
                      <a:r>
                        <a:rPr lang="es-ES" dirty="0" smtClean="0">
                          <a:hlinkClick r:id="rId26" action="ppaction://hlinksldjump"/>
                        </a:rPr>
                        <a:t>391</a:t>
                      </a:r>
                      <a:endParaRPr lang="es-ES" dirty="0"/>
                    </a:p>
                  </a:txBody>
                  <a:tcPr>
                    <a:solidFill>
                      <a:srgbClr val="FFFF00"/>
                    </a:solidFill>
                  </a:tcPr>
                </a:tc>
                <a:tc>
                  <a:txBody>
                    <a:bodyPr/>
                    <a:lstStyle/>
                    <a:p>
                      <a:pPr algn="ctr"/>
                      <a:r>
                        <a:rPr lang="es-ES" dirty="0" smtClean="0">
                          <a:hlinkClick r:id="rId27" action="ppaction://hlinksldjump"/>
                        </a:rPr>
                        <a:t>392</a:t>
                      </a:r>
                      <a:endParaRPr lang="es-ES" dirty="0"/>
                    </a:p>
                  </a:txBody>
                  <a:tcPr>
                    <a:solidFill>
                      <a:srgbClr val="FFFF00"/>
                    </a:solidFill>
                  </a:tcPr>
                </a:tc>
                <a:tc>
                  <a:txBody>
                    <a:bodyPr/>
                    <a:lstStyle/>
                    <a:p>
                      <a:pPr algn="ctr"/>
                      <a:r>
                        <a:rPr lang="es-ES" dirty="0" smtClean="0">
                          <a:hlinkClick r:id="rId28" action="ppaction://hlinksldjump"/>
                        </a:rPr>
                        <a:t>393</a:t>
                      </a:r>
                      <a:endParaRPr lang="es-ES" dirty="0"/>
                    </a:p>
                  </a:txBody>
                  <a:tcPr>
                    <a:solidFill>
                      <a:srgbClr val="FFFF00"/>
                    </a:solidFill>
                  </a:tcPr>
                </a:tc>
                <a:tc>
                  <a:txBody>
                    <a:bodyPr/>
                    <a:lstStyle/>
                    <a:p>
                      <a:pPr algn="ctr"/>
                      <a:r>
                        <a:rPr lang="es-ES" dirty="0" smtClean="0">
                          <a:hlinkClick r:id="rId29" action="ppaction://hlinksldjump"/>
                        </a:rPr>
                        <a:t>394</a:t>
                      </a:r>
                      <a:endParaRPr lang="es-ES" dirty="0"/>
                    </a:p>
                  </a:txBody>
                  <a:tcPr>
                    <a:solidFill>
                      <a:srgbClr val="FFFF00"/>
                    </a:solidFill>
                  </a:tcPr>
                </a:tc>
                <a:tc>
                  <a:txBody>
                    <a:bodyPr/>
                    <a:lstStyle/>
                    <a:p>
                      <a:pPr algn="ctr"/>
                      <a:r>
                        <a:rPr lang="es-ES" dirty="0" smtClean="0">
                          <a:hlinkClick r:id="rId30" action="ppaction://hlinksldjump"/>
                        </a:rPr>
                        <a:t>395</a:t>
                      </a:r>
                      <a:endParaRPr lang="es-ES" dirty="0"/>
                    </a:p>
                  </a:txBody>
                  <a:tcPr>
                    <a:solidFill>
                      <a:srgbClr val="FFFF00"/>
                    </a:solidFill>
                  </a:tcPr>
                </a:tc>
                <a:tc>
                  <a:txBody>
                    <a:bodyPr/>
                    <a:lstStyle/>
                    <a:p>
                      <a:pPr algn="ctr"/>
                      <a:r>
                        <a:rPr lang="es-ES" dirty="0" smtClean="0">
                          <a:hlinkClick r:id="rId31" action="ppaction://hlinksldjump"/>
                        </a:rPr>
                        <a:t>396</a:t>
                      </a:r>
                      <a:endParaRPr lang="es-ES" dirty="0"/>
                    </a:p>
                  </a:txBody>
                  <a:tcPr>
                    <a:solidFill>
                      <a:srgbClr val="FFFF00"/>
                    </a:solidFill>
                  </a:tcPr>
                </a:tc>
                <a:tc>
                  <a:txBody>
                    <a:bodyPr/>
                    <a:lstStyle/>
                    <a:p>
                      <a:pPr algn="ctr"/>
                      <a:r>
                        <a:rPr lang="es-ES" dirty="0" smtClean="0">
                          <a:hlinkClick r:id="rId32" action="ppaction://hlinksldjump"/>
                        </a:rPr>
                        <a:t>397</a:t>
                      </a:r>
                      <a:endParaRPr lang="es-ES" dirty="0"/>
                    </a:p>
                  </a:txBody>
                  <a:tcPr>
                    <a:solidFill>
                      <a:srgbClr val="FFFF00"/>
                    </a:solidFill>
                  </a:tcPr>
                </a:tc>
                <a:tc>
                  <a:txBody>
                    <a:bodyPr/>
                    <a:lstStyle/>
                    <a:p>
                      <a:pPr algn="ctr"/>
                      <a:r>
                        <a:rPr lang="es-ES" dirty="0" smtClean="0">
                          <a:hlinkClick r:id="rId33" action="ppaction://hlinksldjump"/>
                        </a:rPr>
                        <a:t>398</a:t>
                      </a:r>
                      <a:endParaRPr lang="es-ES" dirty="0"/>
                    </a:p>
                  </a:txBody>
                  <a:tcPr>
                    <a:solidFill>
                      <a:srgbClr val="FFFF00"/>
                    </a:solidFill>
                  </a:tcPr>
                </a:tc>
                <a:tc>
                  <a:txBody>
                    <a:bodyPr/>
                    <a:lstStyle/>
                    <a:p>
                      <a:pPr algn="ctr"/>
                      <a:r>
                        <a:rPr lang="es-ES" dirty="0" smtClean="0">
                          <a:hlinkClick r:id="rId34" action="ppaction://hlinksldjump"/>
                        </a:rPr>
                        <a:t>399</a:t>
                      </a:r>
                      <a:endParaRPr lang="es-ES" dirty="0"/>
                    </a:p>
                  </a:txBody>
                  <a:tcPr>
                    <a:solidFill>
                      <a:srgbClr val="FFFF00"/>
                    </a:solidFill>
                  </a:tcPr>
                </a:tc>
              </a:tr>
            </a:tbl>
          </a:graphicData>
        </a:graphic>
      </p:graphicFrame>
      <p:graphicFrame>
        <p:nvGraphicFramePr>
          <p:cNvPr id="16" name="15 Tabla"/>
          <p:cNvGraphicFramePr>
            <a:graphicFrameLocks noGrp="1"/>
          </p:cNvGraphicFramePr>
          <p:nvPr>
            <p:extLst>
              <p:ext uri="{D42A27DB-BD31-4B8C-83A1-F6EECF244321}">
                <p14:modId xmlns:p14="http://schemas.microsoft.com/office/powerpoint/2010/main" val="413980390"/>
              </p:ext>
            </p:extLst>
          </p:nvPr>
        </p:nvGraphicFramePr>
        <p:xfrm>
          <a:off x="179512" y="3503970"/>
          <a:ext cx="7920880" cy="1149166"/>
        </p:xfrm>
        <a:graphic>
          <a:graphicData uri="http://schemas.openxmlformats.org/drawingml/2006/table">
            <a:tbl>
              <a:tblPr firstRow="1" bandRow="1">
                <a:tableStyleId>{5C22544A-7EE6-4342-B048-85BDC9FD1C3A}</a:tableStyleId>
              </a:tblPr>
              <a:tblGrid>
                <a:gridCol w="609298"/>
                <a:gridCol w="609299"/>
                <a:gridCol w="609298"/>
                <a:gridCol w="609299"/>
                <a:gridCol w="609298"/>
                <a:gridCol w="609299"/>
                <a:gridCol w="609298"/>
                <a:gridCol w="609299"/>
                <a:gridCol w="609298"/>
                <a:gridCol w="609299"/>
                <a:gridCol w="609298"/>
                <a:gridCol w="609299"/>
                <a:gridCol w="609298"/>
              </a:tblGrid>
              <a:tr h="417646">
                <a:tc gridSpan="13">
                  <a:txBody>
                    <a:bodyPr/>
                    <a:lstStyle/>
                    <a:p>
                      <a:pPr marL="285750" indent="-285750" algn="ctr">
                        <a:buFont typeface="Wingdings" pitchFamily="2" charset="2"/>
                        <a:buChar char="ü"/>
                      </a:pPr>
                      <a:r>
                        <a:rPr lang="es-ES" baseline="0" dirty="0" smtClean="0">
                          <a:solidFill>
                            <a:schemeClr val="tx1"/>
                          </a:solidFill>
                        </a:rPr>
                        <a:t>Sexto mandamiento</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82880">
                <a:tc>
                  <a:txBody>
                    <a:bodyPr/>
                    <a:lstStyle/>
                    <a:p>
                      <a:pPr algn="ctr"/>
                      <a:r>
                        <a:rPr lang="es-ES" dirty="0" smtClean="0">
                          <a:hlinkClick r:id="rId35" action="ppaction://hlinksldjump"/>
                        </a:rPr>
                        <a:t>400</a:t>
                      </a:r>
                      <a:endParaRPr lang="es-ES" dirty="0"/>
                    </a:p>
                  </a:txBody>
                  <a:tcPr>
                    <a:solidFill>
                      <a:srgbClr val="FFFF00"/>
                    </a:solidFill>
                  </a:tcPr>
                </a:tc>
                <a:tc>
                  <a:txBody>
                    <a:bodyPr/>
                    <a:lstStyle/>
                    <a:p>
                      <a:pPr algn="ctr"/>
                      <a:r>
                        <a:rPr lang="es-ES" dirty="0" smtClean="0">
                          <a:hlinkClick r:id="rId36" action="ppaction://hlinksldjump"/>
                        </a:rPr>
                        <a:t>401</a:t>
                      </a:r>
                      <a:endParaRPr lang="es-ES" dirty="0"/>
                    </a:p>
                  </a:txBody>
                  <a:tcPr>
                    <a:solidFill>
                      <a:srgbClr val="FFFF00"/>
                    </a:solidFill>
                  </a:tcPr>
                </a:tc>
                <a:tc>
                  <a:txBody>
                    <a:bodyPr/>
                    <a:lstStyle/>
                    <a:p>
                      <a:pPr algn="ctr"/>
                      <a:r>
                        <a:rPr lang="es-ES" dirty="0" smtClean="0">
                          <a:hlinkClick r:id="rId37" action="ppaction://hlinksldjump"/>
                        </a:rPr>
                        <a:t>402</a:t>
                      </a:r>
                      <a:endParaRPr lang="es-ES" dirty="0"/>
                    </a:p>
                  </a:txBody>
                  <a:tcPr>
                    <a:solidFill>
                      <a:srgbClr val="FFFF00"/>
                    </a:solidFill>
                  </a:tcPr>
                </a:tc>
                <a:tc>
                  <a:txBody>
                    <a:bodyPr/>
                    <a:lstStyle/>
                    <a:p>
                      <a:pPr algn="ctr"/>
                      <a:r>
                        <a:rPr lang="es-ES" dirty="0" smtClean="0">
                          <a:hlinkClick r:id="rId38" action="ppaction://hlinksldjump"/>
                        </a:rPr>
                        <a:t>403</a:t>
                      </a:r>
                      <a:endParaRPr lang="es-ES" dirty="0"/>
                    </a:p>
                  </a:txBody>
                  <a:tcPr>
                    <a:solidFill>
                      <a:srgbClr val="FFFF00"/>
                    </a:solidFill>
                  </a:tcPr>
                </a:tc>
                <a:tc>
                  <a:txBody>
                    <a:bodyPr/>
                    <a:lstStyle/>
                    <a:p>
                      <a:pPr algn="ctr"/>
                      <a:r>
                        <a:rPr lang="es-ES" dirty="0" smtClean="0">
                          <a:hlinkClick r:id="rId39" action="ppaction://hlinksldjump"/>
                        </a:rPr>
                        <a:t>404</a:t>
                      </a:r>
                      <a:endParaRPr lang="es-ES" dirty="0"/>
                    </a:p>
                  </a:txBody>
                  <a:tcPr>
                    <a:solidFill>
                      <a:srgbClr val="FFFF00"/>
                    </a:solidFill>
                  </a:tcPr>
                </a:tc>
                <a:tc>
                  <a:txBody>
                    <a:bodyPr/>
                    <a:lstStyle/>
                    <a:p>
                      <a:pPr algn="ctr"/>
                      <a:r>
                        <a:rPr lang="es-ES" dirty="0" smtClean="0">
                          <a:hlinkClick r:id="rId40" action="ppaction://hlinksldjump"/>
                        </a:rPr>
                        <a:t>405</a:t>
                      </a:r>
                      <a:endParaRPr lang="es-ES" dirty="0"/>
                    </a:p>
                  </a:txBody>
                  <a:tcPr>
                    <a:solidFill>
                      <a:srgbClr val="FFFF00"/>
                    </a:solidFill>
                  </a:tcPr>
                </a:tc>
                <a:tc>
                  <a:txBody>
                    <a:bodyPr/>
                    <a:lstStyle/>
                    <a:p>
                      <a:pPr algn="ctr"/>
                      <a:r>
                        <a:rPr lang="es-ES" dirty="0" smtClean="0">
                          <a:hlinkClick r:id="rId41" action="ppaction://hlinksldjump"/>
                        </a:rPr>
                        <a:t>406</a:t>
                      </a:r>
                      <a:endParaRPr lang="es-ES" dirty="0"/>
                    </a:p>
                  </a:txBody>
                  <a:tcPr>
                    <a:solidFill>
                      <a:srgbClr val="FFFF00"/>
                    </a:solidFill>
                  </a:tcPr>
                </a:tc>
                <a:tc>
                  <a:txBody>
                    <a:bodyPr/>
                    <a:lstStyle/>
                    <a:p>
                      <a:pPr algn="ctr"/>
                      <a:r>
                        <a:rPr lang="es-ES" dirty="0" smtClean="0">
                          <a:hlinkClick r:id="rId42" action="ppaction://hlinksldjump"/>
                        </a:rPr>
                        <a:t>407</a:t>
                      </a:r>
                      <a:endParaRPr lang="es-ES" dirty="0"/>
                    </a:p>
                  </a:txBody>
                  <a:tcPr>
                    <a:solidFill>
                      <a:srgbClr val="FFFF00"/>
                    </a:solidFill>
                  </a:tcPr>
                </a:tc>
                <a:tc>
                  <a:txBody>
                    <a:bodyPr/>
                    <a:lstStyle/>
                    <a:p>
                      <a:pPr algn="ctr"/>
                      <a:r>
                        <a:rPr lang="es-ES" dirty="0" smtClean="0">
                          <a:hlinkClick r:id="rId43" action="ppaction://hlinksldjump"/>
                        </a:rPr>
                        <a:t>408</a:t>
                      </a:r>
                      <a:endParaRPr lang="es-ES" dirty="0"/>
                    </a:p>
                  </a:txBody>
                  <a:tcPr>
                    <a:solidFill>
                      <a:srgbClr val="FFFF00"/>
                    </a:solidFill>
                  </a:tcPr>
                </a:tc>
                <a:tc>
                  <a:txBody>
                    <a:bodyPr/>
                    <a:lstStyle/>
                    <a:p>
                      <a:pPr algn="ctr"/>
                      <a:r>
                        <a:rPr lang="es-ES" dirty="0" smtClean="0">
                          <a:hlinkClick r:id="rId44" action="ppaction://hlinksldjump"/>
                        </a:rPr>
                        <a:t>409</a:t>
                      </a:r>
                      <a:endParaRPr lang="es-ES" dirty="0"/>
                    </a:p>
                  </a:txBody>
                  <a:tcPr>
                    <a:solidFill>
                      <a:srgbClr val="FFFF00"/>
                    </a:solidFill>
                  </a:tcPr>
                </a:tc>
                <a:tc>
                  <a:txBody>
                    <a:bodyPr/>
                    <a:lstStyle/>
                    <a:p>
                      <a:pPr algn="ctr"/>
                      <a:r>
                        <a:rPr lang="es-ES" dirty="0" smtClean="0">
                          <a:hlinkClick r:id="rId45" action="ppaction://hlinksldjump"/>
                        </a:rPr>
                        <a:t>410</a:t>
                      </a:r>
                      <a:endParaRPr lang="es-ES" dirty="0"/>
                    </a:p>
                  </a:txBody>
                  <a:tcPr>
                    <a:solidFill>
                      <a:srgbClr val="FFFF00"/>
                    </a:solidFill>
                  </a:tcPr>
                </a:tc>
                <a:tc>
                  <a:txBody>
                    <a:bodyPr/>
                    <a:lstStyle/>
                    <a:p>
                      <a:pPr algn="ctr"/>
                      <a:r>
                        <a:rPr lang="es-ES" dirty="0" smtClean="0">
                          <a:hlinkClick r:id="rId46" action="ppaction://hlinksldjump"/>
                        </a:rPr>
                        <a:t>411</a:t>
                      </a:r>
                      <a:endParaRPr lang="es-ES" dirty="0"/>
                    </a:p>
                  </a:txBody>
                  <a:tcPr>
                    <a:solidFill>
                      <a:srgbClr val="FFFF00"/>
                    </a:solidFill>
                  </a:tcPr>
                </a:tc>
                <a:tc>
                  <a:txBody>
                    <a:bodyPr/>
                    <a:lstStyle/>
                    <a:p>
                      <a:pPr algn="ctr"/>
                      <a:r>
                        <a:rPr lang="es-ES" dirty="0" smtClean="0">
                          <a:hlinkClick r:id="rId47" action="ppaction://hlinksldjump"/>
                        </a:rPr>
                        <a:t>412</a:t>
                      </a:r>
                      <a:endParaRPr lang="es-ES" dirty="0"/>
                    </a:p>
                  </a:txBody>
                  <a:tcPr>
                    <a:solidFill>
                      <a:srgbClr val="FFFF00"/>
                    </a:solidFill>
                  </a:tcPr>
                </a:tc>
              </a:tr>
              <a:tr h="182880">
                <a:tc>
                  <a:txBody>
                    <a:bodyPr/>
                    <a:lstStyle/>
                    <a:p>
                      <a:pPr algn="ctr"/>
                      <a:r>
                        <a:rPr lang="es-ES" dirty="0" smtClean="0">
                          <a:hlinkClick r:id="rId48" action="ppaction://hlinksldjump"/>
                        </a:rPr>
                        <a:t>413</a:t>
                      </a:r>
                      <a:endParaRPr lang="es-ES" dirty="0"/>
                    </a:p>
                  </a:txBody>
                  <a:tcPr>
                    <a:solidFill>
                      <a:srgbClr val="FFFF00"/>
                    </a:solidFill>
                  </a:tcPr>
                </a:tc>
                <a:tc>
                  <a:txBody>
                    <a:bodyPr/>
                    <a:lstStyle/>
                    <a:p>
                      <a:pPr algn="ctr"/>
                      <a:r>
                        <a:rPr lang="es-ES" dirty="0" smtClean="0">
                          <a:hlinkClick r:id="rId49" action="ppaction://hlinksldjump"/>
                        </a:rPr>
                        <a:t>414</a:t>
                      </a:r>
                      <a:endParaRPr lang="es-ES" dirty="0"/>
                    </a:p>
                  </a:txBody>
                  <a:tcPr>
                    <a:solidFill>
                      <a:srgbClr val="FFFF00"/>
                    </a:solidFill>
                  </a:tcPr>
                </a:tc>
                <a:tc>
                  <a:txBody>
                    <a:bodyPr/>
                    <a:lstStyle/>
                    <a:p>
                      <a:pPr algn="ctr"/>
                      <a:r>
                        <a:rPr lang="es-ES" dirty="0" smtClean="0">
                          <a:hlinkClick r:id="rId50" action="ppaction://hlinksldjump"/>
                        </a:rPr>
                        <a:t>415</a:t>
                      </a:r>
                      <a:endParaRPr lang="es-ES" dirty="0"/>
                    </a:p>
                  </a:txBody>
                  <a:tcPr>
                    <a:solidFill>
                      <a:srgbClr val="FFFF00"/>
                    </a:solidFill>
                  </a:tcPr>
                </a:tc>
                <a:tc>
                  <a:txBody>
                    <a:bodyPr/>
                    <a:lstStyle/>
                    <a:p>
                      <a:pPr algn="ctr"/>
                      <a:r>
                        <a:rPr lang="es-ES" dirty="0" smtClean="0">
                          <a:hlinkClick r:id="rId51" action="ppaction://hlinksldjump"/>
                        </a:rPr>
                        <a:t>416</a:t>
                      </a:r>
                      <a:endParaRPr lang="es-ES" dirty="0"/>
                    </a:p>
                  </a:txBody>
                  <a:tcPr>
                    <a:solidFill>
                      <a:srgbClr val="FFFF00"/>
                    </a:solidFill>
                  </a:tcPr>
                </a:tc>
                <a:tc>
                  <a:txBody>
                    <a:bodyPr/>
                    <a:lstStyle/>
                    <a:p>
                      <a:pPr algn="ctr"/>
                      <a:r>
                        <a:rPr lang="es-ES" dirty="0" smtClean="0">
                          <a:hlinkClick r:id="rId52" action="ppaction://hlinksldjump"/>
                        </a:rPr>
                        <a:t>417</a:t>
                      </a:r>
                      <a:endParaRPr lang="es-ES" dirty="0"/>
                    </a:p>
                  </a:txBody>
                  <a:tcPr>
                    <a:solidFill>
                      <a:srgbClr val="FFFF00"/>
                    </a:solidFill>
                  </a:tcPr>
                </a:tc>
                <a:tc>
                  <a:txBody>
                    <a:bodyPr/>
                    <a:lstStyle/>
                    <a:p>
                      <a:pPr algn="ctr"/>
                      <a:r>
                        <a:rPr lang="es-ES" dirty="0" smtClean="0">
                          <a:hlinkClick r:id="rId53" action="ppaction://hlinksldjump"/>
                        </a:rPr>
                        <a:t>418</a:t>
                      </a:r>
                      <a:endParaRPr lang="es-ES" dirty="0"/>
                    </a:p>
                  </a:txBody>
                  <a:tcPr>
                    <a:solidFill>
                      <a:srgbClr val="FFFF00"/>
                    </a:solidFill>
                  </a:tcPr>
                </a:tc>
                <a:tc>
                  <a:txBody>
                    <a:bodyPr/>
                    <a:lstStyle/>
                    <a:p>
                      <a:pPr algn="ctr"/>
                      <a:r>
                        <a:rPr lang="es-ES" dirty="0" smtClean="0">
                          <a:hlinkClick r:id="rId54" action="ppaction://hlinksldjump"/>
                        </a:rPr>
                        <a:t>419</a:t>
                      </a:r>
                      <a:endParaRPr lang="es-ES" dirty="0"/>
                    </a:p>
                  </a:txBody>
                  <a:tcPr>
                    <a:solidFill>
                      <a:srgbClr val="FFFF00"/>
                    </a:solidFill>
                  </a:tcPr>
                </a:tc>
                <a:tc>
                  <a:txBody>
                    <a:bodyPr/>
                    <a:lstStyle/>
                    <a:p>
                      <a:pPr algn="ctr"/>
                      <a:r>
                        <a:rPr lang="es-ES" dirty="0" smtClean="0">
                          <a:hlinkClick r:id="rId55" action="ppaction://hlinksldjump"/>
                        </a:rPr>
                        <a:t>420</a:t>
                      </a:r>
                      <a:endParaRPr lang="es-ES" dirty="0"/>
                    </a:p>
                  </a:txBody>
                  <a:tcPr>
                    <a:solidFill>
                      <a:srgbClr val="FFFF00"/>
                    </a:solidFill>
                  </a:tcPr>
                </a:tc>
                <a:tc>
                  <a:txBody>
                    <a:bodyPr/>
                    <a:lstStyle/>
                    <a:p>
                      <a:pPr algn="ctr"/>
                      <a:r>
                        <a:rPr lang="es-ES" dirty="0" smtClean="0">
                          <a:hlinkClick r:id="rId56" action="ppaction://hlinksldjump"/>
                        </a:rPr>
                        <a:t>421</a:t>
                      </a:r>
                      <a:endParaRPr lang="es-ES" dirty="0"/>
                    </a:p>
                  </a:txBody>
                  <a:tcPr>
                    <a:solidFill>
                      <a:srgbClr val="FFFF00"/>
                    </a:solidFill>
                  </a:tcPr>
                </a:tc>
                <a:tc>
                  <a:txBody>
                    <a:bodyPr/>
                    <a:lstStyle/>
                    <a:p>
                      <a:pPr algn="ctr"/>
                      <a:r>
                        <a:rPr lang="es-ES" dirty="0" smtClean="0">
                          <a:hlinkClick r:id="rId57" action="ppaction://hlinksldjump"/>
                        </a:rPr>
                        <a:t>422</a:t>
                      </a:r>
                      <a:endParaRPr lang="es-ES" dirty="0"/>
                    </a:p>
                  </a:txBody>
                  <a:tcPr>
                    <a:solidFill>
                      <a:srgbClr val="FFFF00"/>
                    </a:solidFill>
                  </a:tcPr>
                </a:tc>
                <a:tc>
                  <a:txBody>
                    <a:bodyPr/>
                    <a:lstStyle/>
                    <a:p>
                      <a:pPr algn="ctr"/>
                      <a:r>
                        <a:rPr lang="es-ES" dirty="0" smtClean="0">
                          <a:hlinkClick r:id="rId58" action="ppaction://hlinksldjump"/>
                        </a:rPr>
                        <a:t>423</a:t>
                      </a:r>
                      <a:endParaRPr lang="es-ES" dirty="0"/>
                    </a:p>
                  </a:txBody>
                  <a:tcPr>
                    <a:solidFill>
                      <a:srgbClr val="FFFF00"/>
                    </a:solidFill>
                  </a:tcPr>
                </a:tc>
                <a:tc>
                  <a:txBody>
                    <a:bodyPr/>
                    <a:lstStyle/>
                    <a:p>
                      <a:pPr algn="ctr"/>
                      <a:r>
                        <a:rPr lang="es-ES" dirty="0" smtClean="0">
                          <a:hlinkClick r:id="rId59" action="ppaction://hlinksldjump"/>
                        </a:rPr>
                        <a:t>424</a:t>
                      </a:r>
                      <a:endParaRPr lang="es-ES" dirty="0"/>
                    </a:p>
                  </a:txBody>
                  <a:tcPr>
                    <a:solidFill>
                      <a:srgbClr val="FFFF00"/>
                    </a:solidFill>
                  </a:tcPr>
                </a:tc>
                <a:tc>
                  <a:txBody>
                    <a:bodyPr/>
                    <a:lstStyle/>
                    <a:p>
                      <a:pPr algn="ctr"/>
                      <a:r>
                        <a:rPr lang="es-ES" dirty="0" smtClean="0">
                          <a:hlinkClick r:id="rId60" action="ppaction://hlinksldjump"/>
                        </a:rPr>
                        <a:t>425</a:t>
                      </a:r>
                      <a:endParaRPr lang="es-ES" dirty="0"/>
                    </a:p>
                  </a:txBody>
                  <a:tcPr>
                    <a:solidFill>
                      <a:srgbClr val="FFFF00"/>
                    </a:solidFill>
                  </a:tcPr>
                </a:tc>
              </a:tr>
            </a:tbl>
          </a:graphicData>
        </a:graphic>
      </p:graphicFrame>
      <p:graphicFrame>
        <p:nvGraphicFramePr>
          <p:cNvPr id="17" name="16 Tabla"/>
          <p:cNvGraphicFramePr>
            <a:graphicFrameLocks noGrp="1"/>
          </p:cNvGraphicFramePr>
          <p:nvPr>
            <p:extLst>
              <p:ext uri="{D42A27DB-BD31-4B8C-83A1-F6EECF244321}">
                <p14:modId xmlns:p14="http://schemas.microsoft.com/office/powerpoint/2010/main" val="3481034624"/>
              </p:ext>
            </p:extLst>
          </p:nvPr>
        </p:nvGraphicFramePr>
        <p:xfrm>
          <a:off x="179512" y="5013176"/>
          <a:ext cx="7920880" cy="1149166"/>
        </p:xfrm>
        <a:graphic>
          <a:graphicData uri="http://schemas.openxmlformats.org/drawingml/2006/table">
            <a:tbl>
              <a:tblPr firstRow="1" bandRow="1">
                <a:tableStyleId>{5C22544A-7EE6-4342-B048-85BDC9FD1C3A}</a:tableStyleId>
              </a:tblPr>
              <a:tblGrid>
                <a:gridCol w="609298"/>
                <a:gridCol w="609299"/>
                <a:gridCol w="609298"/>
                <a:gridCol w="609299"/>
                <a:gridCol w="609298"/>
                <a:gridCol w="609299"/>
                <a:gridCol w="609298"/>
                <a:gridCol w="609299"/>
                <a:gridCol w="609298"/>
                <a:gridCol w="609299"/>
                <a:gridCol w="609298"/>
                <a:gridCol w="609299"/>
                <a:gridCol w="609298"/>
              </a:tblGrid>
              <a:tr h="417646">
                <a:tc gridSpan="13">
                  <a:txBody>
                    <a:bodyPr/>
                    <a:lstStyle/>
                    <a:p>
                      <a:pPr marL="285750" indent="-285750" algn="ctr">
                        <a:buFont typeface="Wingdings" pitchFamily="2" charset="2"/>
                        <a:buChar char="ü"/>
                      </a:pPr>
                      <a:r>
                        <a:rPr lang="es-ES" baseline="0" dirty="0" smtClean="0">
                          <a:solidFill>
                            <a:schemeClr val="tx1"/>
                          </a:solidFill>
                        </a:rPr>
                        <a:t>Séptimo mandamiento</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82880">
                <a:tc>
                  <a:txBody>
                    <a:bodyPr/>
                    <a:lstStyle/>
                    <a:p>
                      <a:pPr algn="ctr"/>
                      <a:r>
                        <a:rPr lang="es-ES" dirty="0" smtClean="0">
                          <a:hlinkClick r:id="rId61" action="ppaction://hlinksldjump"/>
                        </a:rPr>
                        <a:t>426</a:t>
                      </a:r>
                      <a:endParaRPr lang="es-ES" dirty="0"/>
                    </a:p>
                  </a:txBody>
                  <a:tcPr>
                    <a:solidFill>
                      <a:srgbClr val="FFFF00"/>
                    </a:solidFill>
                  </a:tcPr>
                </a:tc>
                <a:tc>
                  <a:txBody>
                    <a:bodyPr/>
                    <a:lstStyle/>
                    <a:p>
                      <a:pPr algn="ctr"/>
                      <a:r>
                        <a:rPr lang="es-ES" dirty="0" smtClean="0">
                          <a:hlinkClick r:id="rId62" action="ppaction://hlinksldjump"/>
                        </a:rPr>
                        <a:t>427</a:t>
                      </a:r>
                      <a:endParaRPr lang="es-ES" dirty="0"/>
                    </a:p>
                  </a:txBody>
                  <a:tcPr>
                    <a:solidFill>
                      <a:srgbClr val="FFFF00"/>
                    </a:solidFill>
                  </a:tcPr>
                </a:tc>
                <a:tc>
                  <a:txBody>
                    <a:bodyPr/>
                    <a:lstStyle/>
                    <a:p>
                      <a:pPr algn="ctr"/>
                      <a:r>
                        <a:rPr lang="es-ES" dirty="0" smtClean="0">
                          <a:hlinkClick r:id="rId63" action="ppaction://hlinksldjump"/>
                        </a:rPr>
                        <a:t>428</a:t>
                      </a:r>
                      <a:endParaRPr lang="es-ES" dirty="0"/>
                    </a:p>
                  </a:txBody>
                  <a:tcPr>
                    <a:solidFill>
                      <a:srgbClr val="FFFF00"/>
                    </a:solidFill>
                  </a:tcPr>
                </a:tc>
                <a:tc>
                  <a:txBody>
                    <a:bodyPr/>
                    <a:lstStyle/>
                    <a:p>
                      <a:pPr algn="ctr"/>
                      <a:r>
                        <a:rPr lang="es-ES" dirty="0" smtClean="0">
                          <a:hlinkClick r:id="rId64" action="ppaction://hlinksldjump"/>
                        </a:rPr>
                        <a:t>429</a:t>
                      </a:r>
                      <a:endParaRPr lang="es-ES" dirty="0"/>
                    </a:p>
                  </a:txBody>
                  <a:tcPr>
                    <a:solidFill>
                      <a:srgbClr val="FFFF00"/>
                    </a:solidFill>
                  </a:tcPr>
                </a:tc>
                <a:tc>
                  <a:txBody>
                    <a:bodyPr/>
                    <a:lstStyle/>
                    <a:p>
                      <a:pPr algn="ctr"/>
                      <a:r>
                        <a:rPr lang="es-ES" dirty="0" smtClean="0">
                          <a:hlinkClick r:id="rId65" action="ppaction://hlinksldjump"/>
                        </a:rPr>
                        <a:t>430</a:t>
                      </a:r>
                      <a:endParaRPr lang="es-ES" dirty="0"/>
                    </a:p>
                  </a:txBody>
                  <a:tcPr>
                    <a:solidFill>
                      <a:srgbClr val="FFFF00"/>
                    </a:solidFill>
                  </a:tcPr>
                </a:tc>
                <a:tc>
                  <a:txBody>
                    <a:bodyPr/>
                    <a:lstStyle/>
                    <a:p>
                      <a:pPr algn="ctr"/>
                      <a:r>
                        <a:rPr lang="es-ES" dirty="0" smtClean="0">
                          <a:hlinkClick r:id="rId66" action="ppaction://hlinksldjump"/>
                        </a:rPr>
                        <a:t>431</a:t>
                      </a:r>
                      <a:endParaRPr lang="es-ES" dirty="0"/>
                    </a:p>
                  </a:txBody>
                  <a:tcPr>
                    <a:solidFill>
                      <a:srgbClr val="FFFF00"/>
                    </a:solidFill>
                  </a:tcPr>
                </a:tc>
                <a:tc>
                  <a:txBody>
                    <a:bodyPr/>
                    <a:lstStyle/>
                    <a:p>
                      <a:pPr algn="ctr"/>
                      <a:r>
                        <a:rPr lang="es-ES" dirty="0" smtClean="0">
                          <a:hlinkClick r:id="rId67" action="ppaction://hlinksldjump"/>
                        </a:rPr>
                        <a:t>432</a:t>
                      </a:r>
                      <a:endParaRPr lang="es-ES" dirty="0"/>
                    </a:p>
                  </a:txBody>
                  <a:tcPr>
                    <a:solidFill>
                      <a:srgbClr val="FFFF00"/>
                    </a:solidFill>
                  </a:tcPr>
                </a:tc>
                <a:tc>
                  <a:txBody>
                    <a:bodyPr/>
                    <a:lstStyle/>
                    <a:p>
                      <a:pPr algn="ctr"/>
                      <a:r>
                        <a:rPr lang="es-ES" dirty="0" smtClean="0">
                          <a:hlinkClick r:id="rId68" action="ppaction://hlinksldjump"/>
                        </a:rPr>
                        <a:t>433</a:t>
                      </a:r>
                      <a:endParaRPr lang="es-ES" dirty="0"/>
                    </a:p>
                  </a:txBody>
                  <a:tcPr>
                    <a:solidFill>
                      <a:srgbClr val="FFFF00"/>
                    </a:solidFill>
                  </a:tcPr>
                </a:tc>
                <a:tc>
                  <a:txBody>
                    <a:bodyPr/>
                    <a:lstStyle/>
                    <a:p>
                      <a:pPr algn="ctr"/>
                      <a:r>
                        <a:rPr lang="es-ES" dirty="0" smtClean="0">
                          <a:hlinkClick r:id="rId69" action="ppaction://hlinksldjump"/>
                        </a:rPr>
                        <a:t>434</a:t>
                      </a:r>
                      <a:endParaRPr lang="es-ES" dirty="0"/>
                    </a:p>
                  </a:txBody>
                  <a:tcPr>
                    <a:solidFill>
                      <a:srgbClr val="FFFF00"/>
                    </a:solidFill>
                  </a:tcPr>
                </a:tc>
                <a:tc>
                  <a:txBody>
                    <a:bodyPr/>
                    <a:lstStyle/>
                    <a:p>
                      <a:pPr algn="ctr"/>
                      <a:r>
                        <a:rPr lang="es-ES" dirty="0" smtClean="0">
                          <a:hlinkClick r:id="rId70" action="ppaction://hlinksldjump"/>
                        </a:rPr>
                        <a:t>435</a:t>
                      </a:r>
                      <a:endParaRPr lang="es-ES" dirty="0"/>
                    </a:p>
                  </a:txBody>
                  <a:tcPr>
                    <a:solidFill>
                      <a:srgbClr val="FFFF00"/>
                    </a:solidFill>
                  </a:tcPr>
                </a:tc>
                <a:tc>
                  <a:txBody>
                    <a:bodyPr/>
                    <a:lstStyle/>
                    <a:p>
                      <a:pPr algn="ctr"/>
                      <a:r>
                        <a:rPr lang="es-ES" dirty="0" smtClean="0">
                          <a:hlinkClick r:id="rId71" action="ppaction://hlinksldjump"/>
                        </a:rPr>
                        <a:t>436</a:t>
                      </a:r>
                      <a:endParaRPr lang="es-ES" dirty="0"/>
                    </a:p>
                  </a:txBody>
                  <a:tcPr>
                    <a:solidFill>
                      <a:srgbClr val="FFFF00"/>
                    </a:solidFill>
                  </a:tcPr>
                </a:tc>
                <a:tc>
                  <a:txBody>
                    <a:bodyPr/>
                    <a:lstStyle/>
                    <a:p>
                      <a:pPr algn="ctr"/>
                      <a:r>
                        <a:rPr lang="es-ES" dirty="0" smtClean="0">
                          <a:hlinkClick r:id="rId72" action="ppaction://hlinksldjump"/>
                        </a:rPr>
                        <a:t>437</a:t>
                      </a:r>
                      <a:endParaRPr lang="es-ES" dirty="0"/>
                    </a:p>
                  </a:txBody>
                  <a:tcPr>
                    <a:solidFill>
                      <a:srgbClr val="FFFF00"/>
                    </a:solidFill>
                  </a:tcPr>
                </a:tc>
                <a:tc>
                  <a:txBody>
                    <a:bodyPr/>
                    <a:lstStyle/>
                    <a:p>
                      <a:pPr algn="ctr"/>
                      <a:r>
                        <a:rPr lang="es-ES" dirty="0" smtClean="0">
                          <a:hlinkClick r:id="rId73" action="ppaction://hlinksldjump"/>
                        </a:rPr>
                        <a:t>438</a:t>
                      </a:r>
                      <a:endParaRPr lang="es-ES" dirty="0"/>
                    </a:p>
                  </a:txBody>
                  <a:tcPr>
                    <a:solidFill>
                      <a:srgbClr val="FFFF00"/>
                    </a:solidFill>
                  </a:tcPr>
                </a:tc>
              </a:tr>
              <a:tr h="182880">
                <a:tc>
                  <a:txBody>
                    <a:bodyPr/>
                    <a:lstStyle/>
                    <a:p>
                      <a:pPr algn="ctr"/>
                      <a:r>
                        <a:rPr lang="es-ES" dirty="0" smtClean="0">
                          <a:hlinkClick r:id="rId74" action="ppaction://hlinksldjump"/>
                        </a:rPr>
                        <a:t>439</a:t>
                      </a:r>
                      <a:endParaRPr lang="es-ES" dirty="0"/>
                    </a:p>
                  </a:txBody>
                  <a:tcPr>
                    <a:solidFill>
                      <a:srgbClr val="FFFF00"/>
                    </a:solidFill>
                  </a:tcPr>
                </a:tc>
                <a:tc>
                  <a:txBody>
                    <a:bodyPr/>
                    <a:lstStyle/>
                    <a:p>
                      <a:pPr algn="ctr"/>
                      <a:r>
                        <a:rPr lang="es-ES" dirty="0" smtClean="0">
                          <a:hlinkClick r:id="rId75" action="ppaction://hlinksldjump"/>
                        </a:rPr>
                        <a:t>440</a:t>
                      </a:r>
                      <a:endParaRPr lang="es-ES" dirty="0"/>
                    </a:p>
                  </a:txBody>
                  <a:tcPr>
                    <a:solidFill>
                      <a:srgbClr val="FFFF00"/>
                    </a:solidFill>
                  </a:tcPr>
                </a:tc>
                <a:tc>
                  <a:txBody>
                    <a:bodyPr/>
                    <a:lstStyle/>
                    <a:p>
                      <a:pPr algn="ctr"/>
                      <a:r>
                        <a:rPr lang="es-ES" dirty="0" smtClean="0">
                          <a:hlinkClick r:id="rId76" action="ppaction://hlinksldjump"/>
                        </a:rPr>
                        <a:t>441</a:t>
                      </a:r>
                      <a:endParaRPr lang="es-ES" dirty="0"/>
                    </a:p>
                  </a:txBody>
                  <a:tcPr>
                    <a:solidFill>
                      <a:srgbClr val="FFFF00"/>
                    </a:solidFill>
                  </a:tcPr>
                </a:tc>
                <a:tc>
                  <a:txBody>
                    <a:bodyPr/>
                    <a:lstStyle/>
                    <a:p>
                      <a:pPr algn="ctr"/>
                      <a:r>
                        <a:rPr lang="es-ES" dirty="0" smtClean="0">
                          <a:hlinkClick r:id="rId77" action="ppaction://hlinksldjump"/>
                        </a:rPr>
                        <a:t>442</a:t>
                      </a:r>
                      <a:endParaRPr lang="es-ES" dirty="0"/>
                    </a:p>
                  </a:txBody>
                  <a:tcPr>
                    <a:solidFill>
                      <a:srgbClr val="FFFF00"/>
                    </a:solidFill>
                  </a:tcPr>
                </a:tc>
                <a:tc>
                  <a:txBody>
                    <a:bodyPr/>
                    <a:lstStyle/>
                    <a:p>
                      <a:pPr algn="ctr"/>
                      <a:r>
                        <a:rPr lang="es-ES" dirty="0" smtClean="0">
                          <a:hlinkClick r:id="rId78" action="ppaction://hlinksldjump"/>
                        </a:rPr>
                        <a:t>443</a:t>
                      </a:r>
                      <a:endParaRPr lang="es-ES" dirty="0"/>
                    </a:p>
                  </a:txBody>
                  <a:tcPr>
                    <a:solidFill>
                      <a:srgbClr val="FFFF00"/>
                    </a:solidFill>
                  </a:tcPr>
                </a:tc>
                <a:tc>
                  <a:txBody>
                    <a:bodyPr/>
                    <a:lstStyle/>
                    <a:p>
                      <a:pPr algn="ctr"/>
                      <a:r>
                        <a:rPr lang="es-ES" dirty="0" smtClean="0">
                          <a:hlinkClick r:id="rId79" action="ppaction://hlinksldjump"/>
                        </a:rPr>
                        <a:t>444</a:t>
                      </a:r>
                      <a:endParaRPr lang="es-ES" dirty="0"/>
                    </a:p>
                  </a:txBody>
                  <a:tcPr>
                    <a:solidFill>
                      <a:srgbClr val="FFFF00"/>
                    </a:solidFill>
                  </a:tcPr>
                </a:tc>
                <a:tc>
                  <a:txBody>
                    <a:bodyPr/>
                    <a:lstStyle/>
                    <a:p>
                      <a:pPr algn="ctr"/>
                      <a:r>
                        <a:rPr lang="es-ES" dirty="0" smtClean="0">
                          <a:hlinkClick r:id="rId80" action="ppaction://hlinksldjump"/>
                        </a:rPr>
                        <a:t>445</a:t>
                      </a:r>
                      <a:endParaRPr lang="es-ES" dirty="0"/>
                    </a:p>
                  </a:txBody>
                  <a:tcPr>
                    <a:solidFill>
                      <a:srgbClr val="FFFF00"/>
                    </a:solidFill>
                  </a:tcPr>
                </a:tc>
                <a:tc>
                  <a:txBody>
                    <a:bodyPr/>
                    <a:lstStyle/>
                    <a:p>
                      <a:pPr algn="ctr"/>
                      <a:r>
                        <a:rPr lang="es-ES" dirty="0" smtClean="0">
                          <a:hlinkClick r:id="rId81" action="ppaction://hlinksldjump"/>
                        </a:rPr>
                        <a:t>446</a:t>
                      </a:r>
                      <a:endParaRPr lang="es-ES" dirty="0"/>
                    </a:p>
                  </a:txBody>
                  <a:tcPr>
                    <a:solidFill>
                      <a:srgbClr val="FFFF00"/>
                    </a:solidFill>
                  </a:tcPr>
                </a:tc>
                <a:tc>
                  <a:txBody>
                    <a:bodyPr/>
                    <a:lstStyle/>
                    <a:p>
                      <a:pPr algn="ctr"/>
                      <a:r>
                        <a:rPr lang="es-ES" dirty="0" smtClean="0">
                          <a:hlinkClick r:id="rId82" action="ppaction://hlinksldjump"/>
                        </a:rPr>
                        <a:t>447</a:t>
                      </a:r>
                      <a:endParaRPr lang="es-ES" dirty="0"/>
                    </a:p>
                  </a:txBody>
                  <a:tcPr>
                    <a:solidFill>
                      <a:srgbClr val="FFFF00"/>
                    </a:solidFill>
                  </a:tcPr>
                </a:tc>
                <a:tc>
                  <a:txBody>
                    <a:bodyPr/>
                    <a:lstStyle/>
                    <a:p>
                      <a:pPr algn="ctr"/>
                      <a:r>
                        <a:rPr lang="es-ES" dirty="0" smtClean="0">
                          <a:hlinkClick r:id="rId83" action="ppaction://hlinksldjump"/>
                        </a:rPr>
                        <a:t>448</a:t>
                      </a:r>
                      <a:endParaRPr lang="es-ES" dirty="0"/>
                    </a:p>
                  </a:txBody>
                  <a:tcPr>
                    <a:solidFill>
                      <a:srgbClr val="FFFF00"/>
                    </a:solidFill>
                  </a:tcPr>
                </a:tc>
                <a:tc>
                  <a:txBody>
                    <a:bodyPr/>
                    <a:lstStyle/>
                    <a:p>
                      <a:pPr algn="ctr"/>
                      <a:r>
                        <a:rPr lang="es-ES" dirty="0" smtClean="0">
                          <a:hlinkClick r:id="rId84" action="ppaction://hlinksldjump"/>
                        </a:rPr>
                        <a:t>449</a:t>
                      </a:r>
                      <a:endParaRPr lang="es-ES" dirty="0"/>
                    </a:p>
                  </a:txBody>
                  <a:tcPr>
                    <a:solidFill>
                      <a:srgbClr val="FFFF00"/>
                    </a:solidFill>
                  </a:tcPr>
                </a:tc>
                <a:tc>
                  <a:txBody>
                    <a:bodyPr/>
                    <a:lstStyle/>
                    <a:p>
                      <a:pPr algn="ctr"/>
                      <a:r>
                        <a:rPr lang="es-ES" dirty="0" smtClean="0">
                          <a:hlinkClick r:id="rId85" action="ppaction://hlinksldjump"/>
                        </a:rPr>
                        <a:t>450</a:t>
                      </a:r>
                      <a:endParaRPr lang="es-ES" dirty="0"/>
                    </a:p>
                  </a:txBody>
                  <a:tcPr>
                    <a:solidFill>
                      <a:srgbClr val="FFFF00"/>
                    </a:solidFill>
                  </a:tcPr>
                </a:tc>
                <a:tc>
                  <a:txBody>
                    <a:bodyPr/>
                    <a:lstStyle/>
                    <a:p>
                      <a:pPr algn="ctr"/>
                      <a:r>
                        <a:rPr lang="es-ES" dirty="0" smtClean="0">
                          <a:hlinkClick r:id="rId86" action="ppaction://hlinksldjump"/>
                        </a:rPr>
                        <a:t>451</a:t>
                      </a:r>
                      <a:endParaRPr lang="es-ES" dirty="0"/>
                    </a:p>
                  </a:txBody>
                  <a:tcPr>
                    <a:solidFill>
                      <a:srgbClr val="FFFF00"/>
                    </a:solidFill>
                  </a:tcPr>
                </a:tc>
              </a:tr>
            </a:tbl>
          </a:graphicData>
        </a:graphic>
      </p:graphicFrame>
      <p:sp>
        <p:nvSpPr>
          <p:cNvPr id="11" name="1 Título"/>
          <p:cNvSpPr>
            <a:spLocks noGrp="1"/>
          </p:cNvSpPr>
          <p:nvPr>
            <p:ph type="title"/>
          </p:nvPr>
        </p:nvSpPr>
        <p:spPr>
          <a:xfrm>
            <a:off x="107504" y="2902"/>
            <a:ext cx="8568952" cy="526177"/>
          </a:xfrm>
        </p:spPr>
        <p:txBody>
          <a:bodyPr>
            <a:normAutofit fontScale="90000"/>
          </a:bodyPr>
          <a:lstStyle/>
          <a:p>
            <a:pPr>
              <a:tabLst>
                <a:tab pos="7200000" algn="r"/>
              </a:tabLst>
            </a:pPr>
            <a:r>
              <a:rPr lang="es-ES" sz="2700" b="1" dirty="0" smtClean="0">
                <a:solidFill>
                  <a:srgbClr val="C00000"/>
                </a:solidFill>
              </a:rPr>
              <a:t>Índice: </a:t>
            </a:r>
            <a:r>
              <a:rPr lang="es-ES" sz="2700" dirty="0" smtClean="0">
                <a:solidFill>
                  <a:schemeClr val="tx1"/>
                </a:solidFill>
              </a:rPr>
              <a:t>III) Cómo obtenemos la vida en Cristo</a:t>
            </a:r>
            <a:r>
              <a:rPr lang="es-ES" dirty="0" smtClean="0"/>
              <a:t>	      </a:t>
            </a:r>
            <a:r>
              <a:rPr lang="es-ES" sz="1500" dirty="0" smtClean="0"/>
              <a:t>[</a:t>
            </a:r>
            <a:r>
              <a:rPr lang="es-ES" sz="1500" dirty="0" smtClean="0">
                <a:hlinkClick r:id="rId87" action="ppaction://hlinksldjump"/>
              </a:rPr>
              <a:t>I</a:t>
            </a:r>
            <a:r>
              <a:rPr lang="es-ES" sz="1500" dirty="0" smtClean="0"/>
              <a:t>, </a:t>
            </a:r>
            <a:r>
              <a:rPr lang="es-ES" sz="1500" dirty="0" smtClean="0">
                <a:hlinkClick r:id="rId88" action="ppaction://hlinksldjump"/>
              </a:rPr>
              <a:t>II</a:t>
            </a:r>
            <a:r>
              <a:rPr lang="es-ES" sz="1500" dirty="0" smtClean="0"/>
              <a:t>, </a:t>
            </a:r>
            <a:r>
              <a:rPr lang="es-ES" sz="1500" dirty="0" smtClean="0">
                <a:hlinkClick r:id="rId89" action="ppaction://hlinksldjump"/>
              </a:rPr>
              <a:t>IV</a:t>
            </a:r>
            <a:r>
              <a:rPr lang="es-ES" sz="1500" dirty="0" smtClean="0"/>
              <a:t>]</a:t>
            </a:r>
            <a:endParaRPr lang="es-ES" dirty="0"/>
          </a:p>
        </p:txBody>
      </p:sp>
    </p:spTree>
    <p:extLst>
      <p:ext uri="{BB962C8B-B14F-4D97-AF65-F5344CB8AC3E}">
        <p14:creationId xmlns:p14="http://schemas.microsoft.com/office/powerpoint/2010/main" val="37835586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0864" y="644674"/>
            <a:ext cx="8748464" cy="6214442"/>
          </a:xfrm>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es-ES_tradnl" dirty="0" smtClean="0">
                <a:solidFill>
                  <a:srgbClr val="002060"/>
                </a:solidFill>
              </a:rPr>
              <a:t>   </a:t>
            </a:r>
            <a:endParaRPr lang="es-ES_tradnl" dirty="0"/>
          </a:p>
          <a:p>
            <a:pPr>
              <a:buFont typeface="Wingdings" pitchFamily="2" charset="2"/>
              <a:buChar char="Ø"/>
            </a:pPr>
            <a:endParaRPr lang="es-ES" dirty="0"/>
          </a:p>
          <a:p>
            <a:pPr>
              <a:buFont typeface="Wingdings" pitchFamily="2" charset="2"/>
              <a:buChar char="Ø"/>
            </a:pPr>
            <a:endParaRPr lang="es-ES" dirty="0"/>
          </a:p>
        </p:txBody>
      </p:sp>
      <p:sp>
        <p:nvSpPr>
          <p:cNvPr id="7" name="6 Marcador de número de diapositiva"/>
          <p:cNvSpPr>
            <a:spLocks noGrp="1"/>
          </p:cNvSpPr>
          <p:nvPr>
            <p:ph type="sldNum" sz="quarter" idx="15"/>
          </p:nvPr>
        </p:nvSpPr>
        <p:spPr>
          <a:xfrm>
            <a:off x="8129016" y="5734050"/>
            <a:ext cx="609600" cy="521208"/>
          </a:xfrm>
          <a:prstGeom prst="rect">
            <a:avLst/>
          </a:prstGeom>
        </p:spPr>
        <p:txBody>
          <a:bodyPr/>
          <a:lstStyle/>
          <a:p>
            <a:fld id="{785DBBF5-2297-4EDF-BF01-CBAD9DED34AE}" type="slidenum">
              <a:rPr lang="es-ES" smtClean="0">
                <a:solidFill>
                  <a:schemeClr val="tx1"/>
                </a:solidFill>
              </a:rPr>
              <a:pPr/>
              <a:t>544</a:t>
            </a:fld>
            <a:endParaRPr lang="es-ES" dirty="0">
              <a:solidFill>
                <a:schemeClr val="tx1"/>
              </a:solidFill>
            </a:endParaRPr>
          </a:p>
        </p:txBody>
      </p:sp>
      <p:sp>
        <p:nvSpPr>
          <p:cNvPr id="6" name="5 Marcador de pie de página"/>
          <p:cNvSpPr>
            <a:spLocks noGrp="1"/>
          </p:cNvSpPr>
          <p:nvPr>
            <p:ph type="ftr" sz="quarter" idx="16"/>
          </p:nvPr>
        </p:nvSpPr>
        <p:spPr>
          <a:xfrm rot="5400000">
            <a:off x="6990186" y="3737240"/>
            <a:ext cx="3200400" cy="365760"/>
          </a:xfrm>
          <a:prstGeom prst="rect">
            <a:avLst/>
          </a:prstGeom>
        </p:spPr>
        <p:txBody>
          <a:bodyPr/>
          <a:lstStyle/>
          <a:p>
            <a:endParaRPr lang="es-ES" dirty="0"/>
          </a:p>
        </p:txBody>
      </p:sp>
      <p:graphicFrame>
        <p:nvGraphicFramePr>
          <p:cNvPr id="16" name="15 Tabla"/>
          <p:cNvGraphicFramePr>
            <a:graphicFrameLocks noGrp="1"/>
          </p:cNvGraphicFramePr>
          <p:nvPr>
            <p:extLst>
              <p:ext uri="{D42A27DB-BD31-4B8C-83A1-F6EECF244321}">
                <p14:modId xmlns:p14="http://schemas.microsoft.com/office/powerpoint/2010/main" val="2521253200"/>
              </p:ext>
            </p:extLst>
          </p:nvPr>
        </p:nvGraphicFramePr>
        <p:xfrm>
          <a:off x="251520" y="836712"/>
          <a:ext cx="7920880" cy="783406"/>
        </p:xfrm>
        <a:graphic>
          <a:graphicData uri="http://schemas.openxmlformats.org/drawingml/2006/table">
            <a:tbl>
              <a:tblPr firstRow="1" bandRow="1">
                <a:tableStyleId>{5C22544A-7EE6-4342-B048-85BDC9FD1C3A}</a:tableStyleId>
              </a:tblPr>
              <a:tblGrid>
                <a:gridCol w="792088"/>
                <a:gridCol w="792088"/>
                <a:gridCol w="792088"/>
                <a:gridCol w="792088"/>
                <a:gridCol w="792088"/>
                <a:gridCol w="792088"/>
                <a:gridCol w="792088"/>
                <a:gridCol w="792088"/>
                <a:gridCol w="792088"/>
                <a:gridCol w="792088"/>
              </a:tblGrid>
              <a:tr h="417646">
                <a:tc gridSpan="10">
                  <a:txBody>
                    <a:bodyPr/>
                    <a:lstStyle/>
                    <a:p>
                      <a:pPr marL="285750" indent="-285750" algn="ctr">
                        <a:buFont typeface="Wingdings" pitchFamily="2" charset="2"/>
                        <a:buChar char="ü"/>
                      </a:pPr>
                      <a:r>
                        <a:rPr lang="es-ES" baseline="0" dirty="0" smtClean="0">
                          <a:solidFill>
                            <a:schemeClr val="tx1"/>
                          </a:solidFill>
                        </a:rPr>
                        <a:t>Octavo mandamiento</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82880">
                <a:tc>
                  <a:txBody>
                    <a:bodyPr/>
                    <a:lstStyle/>
                    <a:p>
                      <a:pPr algn="ctr"/>
                      <a:r>
                        <a:rPr lang="es-ES" dirty="0" smtClean="0">
                          <a:hlinkClick r:id="rId2" action="ppaction://hlinksldjump"/>
                        </a:rPr>
                        <a:t>452</a:t>
                      </a:r>
                      <a:endParaRPr lang="es-ES" dirty="0"/>
                    </a:p>
                  </a:txBody>
                  <a:tcPr>
                    <a:solidFill>
                      <a:srgbClr val="FFFF00"/>
                    </a:solidFill>
                  </a:tcPr>
                </a:tc>
                <a:tc>
                  <a:txBody>
                    <a:bodyPr/>
                    <a:lstStyle/>
                    <a:p>
                      <a:pPr algn="ctr"/>
                      <a:r>
                        <a:rPr lang="es-ES" dirty="0" smtClean="0">
                          <a:hlinkClick r:id="rId3" action="ppaction://hlinksldjump"/>
                        </a:rPr>
                        <a:t>453</a:t>
                      </a:r>
                      <a:endParaRPr lang="es-ES" dirty="0"/>
                    </a:p>
                  </a:txBody>
                  <a:tcPr>
                    <a:solidFill>
                      <a:srgbClr val="FFFF00"/>
                    </a:solidFill>
                  </a:tcPr>
                </a:tc>
                <a:tc>
                  <a:txBody>
                    <a:bodyPr/>
                    <a:lstStyle/>
                    <a:p>
                      <a:pPr algn="ctr"/>
                      <a:r>
                        <a:rPr lang="es-ES" dirty="0" smtClean="0">
                          <a:hlinkClick r:id="rId4" action="ppaction://hlinksldjump"/>
                        </a:rPr>
                        <a:t>454</a:t>
                      </a:r>
                      <a:endParaRPr lang="es-ES" dirty="0"/>
                    </a:p>
                  </a:txBody>
                  <a:tcPr>
                    <a:solidFill>
                      <a:srgbClr val="FFFF00"/>
                    </a:solidFill>
                  </a:tcPr>
                </a:tc>
                <a:tc>
                  <a:txBody>
                    <a:bodyPr/>
                    <a:lstStyle/>
                    <a:p>
                      <a:pPr algn="ctr"/>
                      <a:r>
                        <a:rPr lang="es-ES" dirty="0" smtClean="0">
                          <a:hlinkClick r:id="rId5" action="ppaction://hlinksldjump"/>
                        </a:rPr>
                        <a:t>455</a:t>
                      </a:r>
                      <a:endParaRPr lang="es-ES" dirty="0"/>
                    </a:p>
                  </a:txBody>
                  <a:tcPr>
                    <a:solidFill>
                      <a:srgbClr val="FFFF00"/>
                    </a:solidFill>
                  </a:tcPr>
                </a:tc>
                <a:tc>
                  <a:txBody>
                    <a:bodyPr/>
                    <a:lstStyle/>
                    <a:p>
                      <a:pPr algn="ctr"/>
                      <a:r>
                        <a:rPr lang="es-ES" dirty="0" smtClean="0">
                          <a:hlinkClick r:id="rId6" action="ppaction://hlinksldjump"/>
                        </a:rPr>
                        <a:t>456</a:t>
                      </a:r>
                      <a:endParaRPr lang="es-ES" dirty="0" smtClean="0"/>
                    </a:p>
                  </a:txBody>
                  <a:tcPr>
                    <a:solidFill>
                      <a:srgbClr val="FFFF00"/>
                    </a:solidFill>
                  </a:tcPr>
                </a:tc>
                <a:tc>
                  <a:txBody>
                    <a:bodyPr/>
                    <a:lstStyle/>
                    <a:p>
                      <a:pPr algn="ctr"/>
                      <a:r>
                        <a:rPr lang="es-ES" dirty="0" smtClean="0">
                          <a:hlinkClick r:id="rId7" action="ppaction://hlinksldjump"/>
                        </a:rPr>
                        <a:t>457</a:t>
                      </a:r>
                      <a:endParaRPr lang="es-ES" dirty="0"/>
                    </a:p>
                  </a:txBody>
                  <a:tcPr>
                    <a:solidFill>
                      <a:srgbClr val="FFFF00"/>
                    </a:solidFill>
                  </a:tcPr>
                </a:tc>
                <a:tc>
                  <a:txBody>
                    <a:bodyPr/>
                    <a:lstStyle/>
                    <a:p>
                      <a:pPr algn="ctr"/>
                      <a:r>
                        <a:rPr lang="es-ES" dirty="0" smtClean="0">
                          <a:hlinkClick r:id="rId8" action="ppaction://hlinksldjump"/>
                        </a:rPr>
                        <a:t>458</a:t>
                      </a:r>
                      <a:endParaRPr lang="es-ES" dirty="0"/>
                    </a:p>
                  </a:txBody>
                  <a:tcPr>
                    <a:solidFill>
                      <a:srgbClr val="FFFF00"/>
                    </a:solidFill>
                  </a:tcPr>
                </a:tc>
                <a:tc>
                  <a:txBody>
                    <a:bodyPr/>
                    <a:lstStyle/>
                    <a:p>
                      <a:pPr algn="ctr"/>
                      <a:r>
                        <a:rPr lang="es-ES" dirty="0" smtClean="0">
                          <a:hlinkClick r:id="rId9" action="ppaction://hlinksldjump"/>
                        </a:rPr>
                        <a:t>459</a:t>
                      </a:r>
                      <a:endParaRPr lang="es-ES" dirty="0"/>
                    </a:p>
                  </a:txBody>
                  <a:tcPr>
                    <a:solidFill>
                      <a:srgbClr val="FFFF00"/>
                    </a:solidFill>
                  </a:tcPr>
                </a:tc>
                <a:tc>
                  <a:txBody>
                    <a:bodyPr/>
                    <a:lstStyle/>
                    <a:p>
                      <a:pPr algn="ctr"/>
                      <a:r>
                        <a:rPr lang="es-ES" dirty="0" smtClean="0">
                          <a:hlinkClick r:id="rId10" action="ppaction://hlinksldjump"/>
                        </a:rPr>
                        <a:t>460</a:t>
                      </a:r>
                      <a:endParaRPr lang="es-ES" dirty="0"/>
                    </a:p>
                  </a:txBody>
                  <a:tcPr>
                    <a:solidFill>
                      <a:srgbClr val="FFFF00"/>
                    </a:solidFill>
                  </a:tcPr>
                </a:tc>
                <a:tc>
                  <a:txBody>
                    <a:bodyPr/>
                    <a:lstStyle/>
                    <a:p>
                      <a:pPr algn="ctr"/>
                      <a:r>
                        <a:rPr lang="es-ES" dirty="0" smtClean="0">
                          <a:hlinkClick r:id="rId11" action="ppaction://hlinksldjump"/>
                        </a:rPr>
                        <a:t>461</a:t>
                      </a:r>
                      <a:endParaRPr lang="es-ES" dirty="0"/>
                    </a:p>
                  </a:txBody>
                  <a:tcPr>
                    <a:solidFill>
                      <a:srgbClr val="FFFF00"/>
                    </a:solidFill>
                  </a:tcPr>
                </a:tc>
              </a:tr>
            </a:tbl>
          </a:graphicData>
        </a:graphic>
      </p:graphicFrame>
      <p:graphicFrame>
        <p:nvGraphicFramePr>
          <p:cNvPr id="9" name="8 Tabla"/>
          <p:cNvGraphicFramePr>
            <a:graphicFrameLocks noGrp="1"/>
          </p:cNvGraphicFramePr>
          <p:nvPr>
            <p:extLst>
              <p:ext uri="{D42A27DB-BD31-4B8C-83A1-F6EECF244321}">
                <p14:modId xmlns:p14="http://schemas.microsoft.com/office/powerpoint/2010/main" val="4040199321"/>
              </p:ext>
            </p:extLst>
          </p:nvPr>
        </p:nvGraphicFramePr>
        <p:xfrm>
          <a:off x="251520" y="1997522"/>
          <a:ext cx="7920879" cy="783406"/>
        </p:xfrm>
        <a:graphic>
          <a:graphicData uri="http://schemas.openxmlformats.org/drawingml/2006/table">
            <a:tbl>
              <a:tblPr firstRow="1" bandRow="1">
                <a:tableStyleId>{5C22544A-7EE6-4342-B048-85BDC9FD1C3A}</a:tableStyleId>
              </a:tblPr>
              <a:tblGrid>
                <a:gridCol w="2640293"/>
                <a:gridCol w="2640293"/>
                <a:gridCol w="2640293"/>
              </a:tblGrid>
              <a:tr h="417646">
                <a:tc gridSpan="3">
                  <a:txBody>
                    <a:bodyPr/>
                    <a:lstStyle/>
                    <a:p>
                      <a:pPr marL="285750" indent="-285750" algn="ctr">
                        <a:buFont typeface="Wingdings" pitchFamily="2" charset="2"/>
                        <a:buChar char="ü"/>
                      </a:pPr>
                      <a:r>
                        <a:rPr lang="es-ES" baseline="0" dirty="0" smtClean="0">
                          <a:solidFill>
                            <a:schemeClr val="tx1"/>
                          </a:solidFill>
                        </a:rPr>
                        <a:t>Noveno mandamiento</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r>
              <a:tr h="182880">
                <a:tc>
                  <a:txBody>
                    <a:bodyPr/>
                    <a:lstStyle/>
                    <a:p>
                      <a:pPr algn="ctr"/>
                      <a:r>
                        <a:rPr lang="es-ES" dirty="0" smtClean="0">
                          <a:hlinkClick r:id="rId12" action="ppaction://hlinksldjump"/>
                        </a:rPr>
                        <a:t>462</a:t>
                      </a:r>
                      <a:endParaRPr lang="es-ES" dirty="0"/>
                    </a:p>
                  </a:txBody>
                  <a:tcPr>
                    <a:solidFill>
                      <a:srgbClr val="FFFF00"/>
                    </a:solidFill>
                  </a:tcPr>
                </a:tc>
                <a:tc>
                  <a:txBody>
                    <a:bodyPr/>
                    <a:lstStyle/>
                    <a:p>
                      <a:pPr algn="ctr"/>
                      <a:r>
                        <a:rPr lang="es-ES" dirty="0" smtClean="0">
                          <a:hlinkClick r:id="rId13" action="ppaction://hlinksldjump"/>
                        </a:rPr>
                        <a:t>463</a:t>
                      </a:r>
                      <a:endParaRPr lang="es-ES" dirty="0"/>
                    </a:p>
                  </a:txBody>
                  <a:tcPr>
                    <a:solidFill>
                      <a:srgbClr val="FFFF00"/>
                    </a:solidFill>
                  </a:tcPr>
                </a:tc>
                <a:tc>
                  <a:txBody>
                    <a:bodyPr/>
                    <a:lstStyle/>
                    <a:p>
                      <a:pPr algn="ctr"/>
                      <a:r>
                        <a:rPr lang="es-ES" dirty="0" smtClean="0">
                          <a:hlinkClick r:id="rId14" action="ppaction://hlinksldjump"/>
                        </a:rPr>
                        <a:t>464</a:t>
                      </a:r>
                      <a:endParaRPr lang="es-ES" dirty="0"/>
                    </a:p>
                  </a:txBody>
                  <a:tcPr>
                    <a:solidFill>
                      <a:srgbClr val="FFFF00"/>
                    </a:solidFill>
                  </a:tcPr>
                </a:tc>
              </a:tr>
            </a:tbl>
          </a:graphicData>
        </a:graphic>
      </p:graphicFrame>
      <p:graphicFrame>
        <p:nvGraphicFramePr>
          <p:cNvPr id="10" name="9 Tabla"/>
          <p:cNvGraphicFramePr>
            <a:graphicFrameLocks noGrp="1"/>
          </p:cNvGraphicFramePr>
          <p:nvPr>
            <p:extLst>
              <p:ext uri="{D42A27DB-BD31-4B8C-83A1-F6EECF244321}">
                <p14:modId xmlns:p14="http://schemas.microsoft.com/office/powerpoint/2010/main" val="3418910879"/>
              </p:ext>
            </p:extLst>
          </p:nvPr>
        </p:nvGraphicFramePr>
        <p:xfrm>
          <a:off x="251520" y="3501008"/>
          <a:ext cx="7920880" cy="783406"/>
        </p:xfrm>
        <a:graphic>
          <a:graphicData uri="http://schemas.openxmlformats.org/drawingml/2006/table">
            <a:tbl>
              <a:tblPr firstRow="1" bandRow="1">
                <a:tableStyleId>{5C22544A-7EE6-4342-B048-85BDC9FD1C3A}</a:tableStyleId>
              </a:tblPr>
              <a:tblGrid>
                <a:gridCol w="1980220"/>
                <a:gridCol w="1980220"/>
                <a:gridCol w="1980220"/>
                <a:gridCol w="1980220"/>
              </a:tblGrid>
              <a:tr h="417646">
                <a:tc gridSpan="4">
                  <a:txBody>
                    <a:bodyPr/>
                    <a:lstStyle/>
                    <a:p>
                      <a:pPr marL="285750" indent="-285750" algn="ctr">
                        <a:buFont typeface="Wingdings" pitchFamily="2" charset="2"/>
                        <a:buChar char="ü"/>
                      </a:pPr>
                      <a:r>
                        <a:rPr lang="es-ES" baseline="0" dirty="0" smtClean="0">
                          <a:solidFill>
                            <a:schemeClr val="tx1"/>
                          </a:solidFill>
                        </a:rPr>
                        <a:t>Décimo mandamiento</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r>
              <a:tr h="182880">
                <a:tc>
                  <a:txBody>
                    <a:bodyPr/>
                    <a:lstStyle/>
                    <a:p>
                      <a:pPr algn="ctr"/>
                      <a:r>
                        <a:rPr lang="es-ES" dirty="0" smtClean="0">
                          <a:hlinkClick r:id="rId15" action="ppaction://hlinksldjump"/>
                        </a:rPr>
                        <a:t>465</a:t>
                      </a:r>
                      <a:endParaRPr lang="es-ES" dirty="0"/>
                    </a:p>
                  </a:txBody>
                  <a:tcPr>
                    <a:solidFill>
                      <a:srgbClr val="FFFF00"/>
                    </a:solidFill>
                  </a:tcPr>
                </a:tc>
                <a:tc>
                  <a:txBody>
                    <a:bodyPr/>
                    <a:lstStyle/>
                    <a:p>
                      <a:pPr algn="ctr"/>
                      <a:r>
                        <a:rPr lang="es-ES" dirty="0" smtClean="0">
                          <a:hlinkClick r:id="rId16" action="ppaction://hlinksldjump"/>
                        </a:rPr>
                        <a:t>466</a:t>
                      </a:r>
                      <a:endParaRPr lang="es-ES" dirty="0"/>
                    </a:p>
                  </a:txBody>
                  <a:tcPr>
                    <a:solidFill>
                      <a:srgbClr val="FFFF00"/>
                    </a:solidFill>
                  </a:tcPr>
                </a:tc>
                <a:tc>
                  <a:txBody>
                    <a:bodyPr/>
                    <a:lstStyle/>
                    <a:p>
                      <a:pPr algn="ctr"/>
                      <a:r>
                        <a:rPr lang="es-ES" dirty="0" smtClean="0">
                          <a:hlinkClick r:id="rId17" action="ppaction://hlinksldjump"/>
                        </a:rPr>
                        <a:t>467</a:t>
                      </a:r>
                      <a:endParaRPr lang="es-ES" dirty="0"/>
                    </a:p>
                  </a:txBody>
                  <a:tcPr>
                    <a:solidFill>
                      <a:srgbClr val="FFFF00"/>
                    </a:solidFill>
                  </a:tcPr>
                </a:tc>
                <a:tc>
                  <a:txBody>
                    <a:bodyPr/>
                    <a:lstStyle/>
                    <a:p>
                      <a:pPr algn="ctr"/>
                      <a:r>
                        <a:rPr lang="es-ES" dirty="0" smtClean="0">
                          <a:hlinkClick r:id="rId18" action="ppaction://hlinksldjump"/>
                        </a:rPr>
                        <a:t>468</a:t>
                      </a:r>
                      <a:endParaRPr lang="es-ES" dirty="0"/>
                    </a:p>
                  </a:txBody>
                  <a:tcPr>
                    <a:solidFill>
                      <a:srgbClr val="FFFF00"/>
                    </a:solidFill>
                  </a:tcPr>
                </a:tc>
              </a:tr>
            </a:tbl>
          </a:graphicData>
        </a:graphic>
      </p:graphicFrame>
      <p:sp>
        <p:nvSpPr>
          <p:cNvPr id="11" name="1 Título"/>
          <p:cNvSpPr>
            <a:spLocks noGrp="1"/>
          </p:cNvSpPr>
          <p:nvPr>
            <p:ph type="title"/>
          </p:nvPr>
        </p:nvSpPr>
        <p:spPr>
          <a:xfrm>
            <a:off x="107504" y="2902"/>
            <a:ext cx="8568952" cy="526177"/>
          </a:xfrm>
        </p:spPr>
        <p:txBody>
          <a:bodyPr>
            <a:normAutofit fontScale="90000"/>
          </a:bodyPr>
          <a:lstStyle/>
          <a:p>
            <a:pPr>
              <a:tabLst>
                <a:tab pos="7200000" algn="r"/>
              </a:tabLst>
            </a:pPr>
            <a:r>
              <a:rPr lang="es-ES" sz="2700" b="1" dirty="0" smtClean="0">
                <a:solidFill>
                  <a:srgbClr val="C00000"/>
                </a:solidFill>
              </a:rPr>
              <a:t>Índice: </a:t>
            </a:r>
            <a:r>
              <a:rPr lang="es-ES" sz="2700" dirty="0" smtClean="0">
                <a:solidFill>
                  <a:schemeClr val="tx1"/>
                </a:solidFill>
              </a:rPr>
              <a:t>III) Cómo obtenemos la vida en Cristo</a:t>
            </a:r>
            <a:r>
              <a:rPr lang="es-ES" dirty="0" smtClean="0"/>
              <a:t>	      </a:t>
            </a:r>
            <a:r>
              <a:rPr lang="es-ES" sz="1500" dirty="0" smtClean="0"/>
              <a:t>[</a:t>
            </a:r>
            <a:r>
              <a:rPr lang="es-ES" sz="1500" dirty="0" smtClean="0">
                <a:hlinkClick r:id="rId19" action="ppaction://hlinksldjump"/>
              </a:rPr>
              <a:t>I</a:t>
            </a:r>
            <a:r>
              <a:rPr lang="es-ES" sz="1500" dirty="0" smtClean="0"/>
              <a:t>, </a:t>
            </a:r>
            <a:r>
              <a:rPr lang="es-ES" sz="1500" dirty="0" smtClean="0">
                <a:hlinkClick r:id="rId20" action="ppaction://hlinksldjump"/>
              </a:rPr>
              <a:t>II</a:t>
            </a:r>
            <a:r>
              <a:rPr lang="es-ES" sz="1500" dirty="0" smtClean="0"/>
              <a:t>, </a:t>
            </a:r>
            <a:r>
              <a:rPr lang="es-ES" sz="1500" dirty="0" smtClean="0">
                <a:hlinkClick r:id="rId21" action="ppaction://hlinksldjump"/>
              </a:rPr>
              <a:t>IV</a:t>
            </a:r>
            <a:r>
              <a:rPr lang="es-ES" sz="1500" dirty="0" smtClean="0"/>
              <a:t>]</a:t>
            </a:r>
            <a:endParaRPr lang="es-ES" dirty="0"/>
          </a:p>
        </p:txBody>
      </p:sp>
    </p:spTree>
    <p:extLst>
      <p:ext uri="{BB962C8B-B14F-4D97-AF65-F5344CB8AC3E}">
        <p14:creationId xmlns:p14="http://schemas.microsoft.com/office/powerpoint/2010/main" val="14147395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07504" y="2902"/>
            <a:ext cx="8568952" cy="526177"/>
          </a:xfrm>
        </p:spPr>
        <p:txBody>
          <a:bodyPr>
            <a:normAutofit fontScale="90000"/>
          </a:bodyPr>
          <a:lstStyle/>
          <a:p>
            <a:pPr algn="ctr">
              <a:tabLst>
                <a:tab pos="8337550" algn="r"/>
              </a:tabLst>
            </a:pPr>
            <a:r>
              <a:rPr lang="es-ES" sz="2700" b="1" dirty="0" smtClean="0">
                <a:solidFill>
                  <a:srgbClr val="C00000"/>
                </a:solidFill>
              </a:rPr>
              <a:t>Índice: </a:t>
            </a:r>
            <a:r>
              <a:rPr lang="es-ES" sz="2700" dirty="0" smtClean="0">
                <a:solidFill>
                  <a:schemeClr val="tx1"/>
                </a:solidFill>
              </a:rPr>
              <a:t>IV) Cómo debemos orar                                </a:t>
            </a:r>
            <a:r>
              <a:rPr lang="es-ES" sz="1500" dirty="0" smtClean="0">
                <a:solidFill>
                  <a:schemeClr val="tx1"/>
                </a:solidFill>
              </a:rPr>
              <a:t>[</a:t>
            </a:r>
            <a:r>
              <a:rPr lang="es-ES" sz="1500" dirty="0" smtClean="0">
                <a:solidFill>
                  <a:schemeClr val="tx1"/>
                </a:solidFill>
                <a:hlinkClick r:id="rId2" action="ppaction://hlinksldjump"/>
              </a:rPr>
              <a:t>I</a:t>
            </a:r>
            <a:r>
              <a:rPr lang="es-ES" sz="1500" dirty="0" smtClean="0">
                <a:solidFill>
                  <a:schemeClr val="tx1"/>
                </a:solidFill>
              </a:rPr>
              <a:t>, </a:t>
            </a:r>
            <a:r>
              <a:rPr lang="es-ES" sz="1500" dirty="0" smtClean="0">
                <a:solidFill>
                  <a:schemeClr val="tx1"/>
                </a:solidFill>
                <a:hlinkClick r:id="rId3" action="ppaction://hlinksldjump"/>
              </a:rPr>
              <a:t>II</a:t>
            </a:r>
            <a:r>
              <a:rPr lang="es-ES" sz="1500" dirty="0" smtClean="0">
                <a:solidFill>
                  <a:schemeClr val="tx1"/>
                </a:solidFill>
              </a:rPr>
              <a:t>, </a:t>
            </a:r>
            <a:r>
              <a:rPr lang="es-ES" sz="1500" dirty="0" smtClean="0">
                <a:solidFill>
                  <a:schemeClr val="tx1"/>
                </a:solidFill>
                <a:hlinkClick r:id="rId4" action="ppaction://hlinksldjump"/>
              </a:rPr>
              <a:t>III</a:t>
            </a:r>
            <a:r>
              <a:rPr lang="es-ES" sz="1500" dirty="0" smtClean="0">
                <a:solidFill>
                  <a:schemeClr val="tx1"/>
                </a:solidFill>
              </a:rPr>
              <a:t>]</a:t>
            </a:r>
            <a:r>
              <a:rPr lang="es-ES" dirty="0" smtClean="0"/>
              <a:t>	</a:t>
            </a:r>
            <a:endParaRPr lang="es-ES" dirty="0"/>
          </a:p>
        </p:txBody>
      </p:sp>
      <p:sp>
        <p:nvSpPr>
          <p:cNvPr id="3" name="2 Marcador de contenido"/>
          <p:cNvSpPr>
            <a:spLocks noGrp="1"/>
          </p:cNvSpPr>
          <p:nvPr>
            <p:ph sz="quarter" idx="1"/>
          </p:nvPr>
        </p:nvSpPr>
        <p:spPr>
          <a:xfrm>
            <a:off x="-33710" y="647526"/>
            <a:ext cx="8748464" cy="6214442"/>
          </a:xfrm>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es-ES_tradnl" dirty="0" smtClean="0">
                <a:solidFill>
                  <a:srgbClr val="002060"/>
                </a:solidFill>
              </a:rPr>
              <a:t>   </a:t>
            </a:r>
            <a:endParaRPr lang="es-ES_tradnl" dirty="0"/>
          </a:p>
          <a:p>
            <a:pPr>
              <a:buFont typeface="Wingdings" pitchFamily="2" charset="2"/>
              <a:buChar char="Ø"/>
            </a:pPr>
            <a:endParaRPr lang="es-ES" dirty="0"/>
          </a:p>
          <a:p>
            <a:pPr>
              <a:buFont typeface="Wingdings" pitchFamily="2" charset="2"/>
              <a:buChar char="Ø"/>
            </a:pPr>
            <a:endParaRPr lang="es-ES" dirty="0"/>
          </a:p>
        </p:txBody>
      </p:sp>
      <p:sp>
        <p:nvSpPr>
          <p:cNvPr id="7" name="6 Marcador de número de diapositiva"/>
          <p:cNvSpPr>
            <a:spLocks noGrp="1"/>
          </p:cNvSpPr>
          <p:nvPr>
            <p:ph type="sldNum" sz="quarter" idx="15"/>
          </p:nvPr>
        </p:nvSpPr>
        <p:spPr>
          <a:xfrm>
            <a:off x="8129016" y="5734050"/>
            <a:ext cx="609600" cy="521208"/>
          </a:xfrm>
          <a:prstGeom prst="rect">
            <a:avLst/>
          </a:prstGeom>
        </p:spPr>
        <p:txBody>
          <a:bodyPr/>
          <a:lstStyle/>
          <a:p>
            <a:fld id="{785DBBF5-2297-4EDF-BF01-CBAD9DED34AE}" type="slidenum">
              <a:rPr lang="es-ES" smtClean="0">
                <a:solidFill>
                  <a:schemeClr val="tx1"/>
                </a:solidFill>
              </a:rPr>
              <a:pPr/>
              <a:t>545</a:t>
            </a:fld>
            <a:endParaRPr lang="es-ES" dirty="0">
              <a:solidFill>
                <a:schemeClr val="tx1"/>
              </a:solidFill>
            </a:endParaRPr>
          </a:p>
        </p:txBody>
      </p:sp>
      <p:sp>
        <p:nvSpPr>
          <p:cNvPr id="6" name="5 Marcador de pie de página"/>
          <p:cNvSpPr>
            <a:spLocks noGrp="1"/>
          </p:cNvSpPr>
          <p:nvPr>
            <p:ph type="ftr" sz="quarter" idx="16"/>
          </p:nvPr>
        </p:nvSpPr>
        <p:spPr>
          <a:xfrm rot="5400000">
            <a:off x="6990186" y="3737240"/>
            <a:ext cx="3200400" cy="365760"/>
          </a:xfrm>
          <a:prstGeom prst="rect">
            <a:avLst/>
          </a:prstGeom>
        </p:spPr>
        <p:txBody>
          <a:bodyPr/>
          <a:lstStyle/>
          <a:p>
            <a:endParaRPr lang="es-ES" dirty="0"/>
          </a:p>
        </p:txBody>
      </p:sp>
      <p:graphicFrame>
        <p:nvGraphicFramePr>
          <p:cNvPr id="10" name="9 Tabla"/>
          <p:cNvGraphicFramePr>
            <a:graphicFrameLocks noGrp="1"/>
          </p:cNvGraphicFramePr>
          <p:nvPr>
            <p:extLst>
              <p:ext uri="{D42A27DB-BD31-4B8C-83A1-F6EECF244321}">
                <p14:modId xmlns:p14="http://schemas.microsoft.com/office/powerpoint/2010/main" val="4235047200"/>
              </p:ext>
            </p:extLst>
          </p:nvPr>
        </p:nvGraphicFramePr>
        <p:xfrm>
          <a:off x="251520" y="836712"/>
          <a:ext cx="7920880" cy="783406"/>
        </p:xfrm>
        <a:graphic>
          <a:graphicData uri="http://schemas.openxmlformats.org/drawingml/2006/table">
            <a:tbl>
              <a:tblPr firstRow="1" bandRow="1">
                <a:tableStyleId>{5C22544A-7EE6-4342-B048-85BDC9FD1C3A}</a:tableStyleId>
              </a:tblPr>
              <a:tblGrid>
                <a:gridCol w="7920880"/>
              </a:tblGrid>
              <a:tr h="417646">
                <a:tc>
                  <a:txBody>
                    <a:bodyPr/>
                    <a:lstStyle/>
                    <a:p>
                      <a:pPr marL="285750" indent="-285750" algn="ctr">
                        <a:buFont typeface="Wingdings" pitchFamily="2" charset="2"/>
                        <a:buChar char="ü"/>
                      </a:pPr>
                      <a:r>
                        <a:rPr lang="es-ES" baseline="0" dirty="0" smtClean="0">
                          <a:solidFill>
                            <a:schemeClr val="tx1"/>
                          </a:solidFill>
                        </a:rPr>
                        <a:t>La oración y la vida cristiana</a:t>
                      </a:r>
                      <a:endParaRPr lang="es-ES" baseline="0" dirty="0">
                        <a:solidFill>
                          <a:schemeClr val="tx1"/>
                        </a:solidFill>
                      </a:endParaRPr>
                    </a:p>
                  </a:txBody>
                  <a:tcPr>
                    <a:solidFill>
                      <a:srgbClr val="FFFFD2"/>
                    </a:solidFill>
                  </a:tcPr>
                </a:tc>
              </a:tr>
              <a:tr h="182880">
                <a:tc>
                  <a:txBody>
                    <a:bodyPr/>
                    <a:lstStyle/>
                    <a:p>
                      <a:pPr algn="ctr"/>
                      <a:r>
                        <a:rPr lang="es-ES" dirty="0" smtClean="0">
                          <a:hlinkClick r:id="rId5" action="ppaction://hlinksldjump"/>
                        </a:rPr>
                        <a:t>469</a:t>
                      </a:r>
                      <a:endParaRPr lang="es-ES" dirty="0"/>
                    </a:p>
                  </a:txBody>
                  <a:tcPr>
                    <a:solidFill>
                      <a:srgbClr val="FFFF00"/>
                    </a:solidFill>
                  </a:tcPr>
                </a:tc>
              </a:tr>
            </a:tbl>
          </a:graphicData>
        </a:graphic>
      </p:graphicFrame>
      <p:graphicFrame>
        <p:nvGraphicFramePr>
          <p:cNvPr id="11" name="10 Tabla"/>
          <p:cNvGraphicFramePr>
            <a:graphicFrameLocks noGrp="1"/>
          </p:cNvGraphicFramePr>
          <p:nvPr>
            <p:extLst>
              <p:ext uri="{D42A27DB-BD31-4B8C-83A1-F6EECF244321}">
                <p14:modId xmlns:p14="http://schemas.microsoft.com/office/powerpoint/2010/main" val="2089936375"/>
              </p:ext>
            </p:extLst>
          </p:nvPr>
        </p:nvGraphicFramePr>
        <p:xfrm>
          <a:off x="323528" y="1986082"/>
          <a:ext cx="7920880" cy="1514926"/>
        </p:xfrm>
        <a:graphic>
          <a:graphicData uri="http://schemas.openxmlformats.org/drawingml/2006/table">
            <a:tbl>
              <a:tblPr firstRow="1" bandRow="1">
                <a:tableStyleId>{5C22544A-7EE6-4342-B048-85BDC9FD1C3A}</a:tableStyleId>
              </a:tblPr>
              <a:tblGrid>
                <a:gridCol w="1131554"/>
                <a:gridCol w="1131555"/>
                <a:gridCol w="1131554"/>
                <a:gridCol w="1131554"/>
                <a:gridCol w="1131554"/>
                <a:gridCol w="1131555"/>
                <a:gridCol w="1131554"/>
              </a:tblGrid>
              <a:tr h="417646">
                <a:tc gridSpan="7">
                  <a:txBody>
                    <a:bodyPr/>
                    <a:lstStyle/>
                    <a:p>
                      <a:pPr marL="285750" indent="-285750" algn="ctr">
                        <a:buFont typeface="Wingdings" pitchFamily="2" charset="2"/>
                        <a:buChar char="ü"/>
                      </a:pPr>
                      <a:r>
                        <a:rPr lang="es-ES" baseline="0" dirty="0" smtClean="0">
                          <a:solidFill>
                            <a:schemeClr val="tx1"/>
                          </a:solidFill>
                        </a:rPr>
                        <a:t>Orar: Cómo Dios nos regala su cercanía</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21920">
                <a:tc>
                  <a:txBody>
                    <a:bodyPr/>
                    <a:lstStyle/>
                    <a:p>
                      <a:pPr algn="ctr"/>
                      <a:r>
                        <a:rPr lang="es-ES" dirty="0" smtClean="0">
                          <a:hlinkClick r:id="rId6" action="ppaction://hlinksldjump"/>
                        </a:rPr>
                        <a:t>470</a:t>
                      </a:r>
                      <a:endParaRPr lang="es-ES" dirty="0"/>
                    </a:p>
                  </a:txBody>
                  <a:tcPr>
                    <a:solidFill>
                      <a:srgbClr val="FFFF00"/>
                    </a:solidFill>
                  </a:tcPr>
                </a:tc>
                <a:tc>
                  <a:txBody>
                    <a:bodyPr/>
                    <a:lstStyle/>
                    <a:p>
                      <a:pPr algn="ctr"/>
                      <a:r>
                        <a:rPr lang="es-ES" dirty="0" smtClean="0">
                          <a:hlinkClick r:id="rId7" action="ppaction://hlinksldjump"/>
                        </a:rPr>
                        <a:t>471</a:t>
                      </a:r>
                      <a:endParaRPr lang="es-ES" dirty="0"/>
                    </a:p>
                  </a:txBody>
                  <a:tcPr>
                    <a:solidFill>
                      <a:srgbClr val="FFFF00"/>
                    </a:solidFill>
                  </a:tcPr>
                </a:tc>
                <a:tc>
                  <a:txBody>
                    <a:bodyPr/>
                    <a:lstStyle/>
                    <a:p>
                      <a:pPr algn="ctr"/>
                      <a:r>
                        <a:rPr lang="es-ES" dirty="0" smtClean="0">
                          <a:hlinkClick r:id="rId8" action="ppaction://hlinksldjump"/>
                        </a:rPr>
                        <a:t>472</a:t>
                      </a:r>
                      <a:endParaRPr lang="es-ES" dirty="0"/>
                    </a:p>
                  </a:txBody>
                  <a:tcPr>
                    <a:solidFill>
                      <a:srgbClr val="FFFF00"/>
                    </a:solidFill>
                  </a:tcPr>
                </a:tc>
                <a:tc>
                  <a:txBody>
                    <a:bodyPr/>
                    <a:lstStyle/>
                    <a:p>
                      <a:pPr algn="ctr"/>
                      <a:r>
                        <a:rPr lang="es-ES" dirty="0" smtClean="0">
                          <a:hlinkClick r:id="rId9" action="ppaction://hlinksldjump"/>
                        </a:rPr>
                        <a:t>473</a:t>
                      </a:r>
                      <a:endParaRPr lang="es-ES" dirty="0"/>
                    </a:p>
                  </a:txBody>
                  <a:tcPr>
                    <a:solidFill>
                      <a:srgbClr val="FFFF00"/>
                    </a:solidFill>
                  </a:tcPr>
                </a:tc>
                <a:tc>
                  <a:txBody>
                    <a:bodyPr/>
                    <a:lstStyle/>
                    <a:p>
                      <a:pPr algn="ctr"/>
                      <a:r>
                        <a:rPr lang="es-ES" dirty="0" smtClean="0">
                          <a:hlinkClick r:id="rId10" action="ppaction://hlinksldjump"/>
                        </a:rPr>
                        <a:t>474</a:t>
                      </a:r>
                      <a:endParaRPr lang="es-ES" dirty="0"/>
                    </a:p>
                  </a:txBody>
                  <a:tcPr>
                    <a:solidFill>
                      <a:srgbClr val="FFFF00"/>
                    </a:solidFill>
                  </a:tcPr>
                </a:tc>
                <a:tc>
                  <a:txBody>
                    <a:bodyPr/>
                    <a:lstStyle/>
                    <a:p>
                      <a:pPr algn="ctr"/>
                      <a:r>
                        <a:rPr lang="es-ES" dirty="0" smtClean="0">
                          <a:hlinkClick r:id="rId11" action="ppaction://hlinksldjump"/>
                        </a:rPr>
                        <a:t>475</a:t>
                      </a:r>
                      <a:endParaRPr lang="es-ES" dirty="0" smtClean="0"/>
                    </a:p>
                  </a:txBody>
                  <a:tcPr>
                    <a:solidFill>
                      <a:srgbClr val="FFFF00"/>
                    </a:solidFill>
                  </a:tcPr>
                </a:tc>
                <a:tc>
                  <a:txBody>
                    <a:bodyPr/>
                    <a:lstStyle/>
                    <a:p>
                      <a:pPr algn="ctr"/>
                      <a:r>
                        <a:rPr lang="es-ES" dirty="0" smtClean="0">
                          <a:hlinkClick r:id="rId12" action="ppaction://hlinksldjump"/>
                        </a:rPr>
                        <a:t>476</a:t>
                      </a:r>
                      <a:endParaRPr lang="es-ES" dirty="0"/>
                    </a:p>
                  </a:txBody>
                  <a:tcPr>
                    <a:solidFill>
                      <a:srgbClr val="FFFF00"/>
                    </a:solidFill>
                  </a:tcPr>
                </a:tc>
              </a:tr>
              <a:tr h="243840">
                <a:tc>
                  <a:txBody>
                    <a:bodyPr/>
                    <a:lstStyle/>
                    <a:p>
                      <a:pPr algn="ctr"/>
                      <a:r>
                        <a:rPr lang="es-ES" dirty="0" smtClean="0">
                          <a:hlinkClick r:id="rId13" action="ppaction://hlinksldjump"/>
                        </a:rPr>
                        <a:t>477</a:t>
                      </a:r>
                      <a:endParaRPr lang="es-ES" dirty="0"/>
                    </a:p>
                  </a:txBody>
                  <a:tcPr>
                    <a:solidFill>
                      <a:srgbClr val="FFFF00"/>
                    </a:solidFill>
                  </a:tcPr>
                </a:tc>
                <a:tc>
                  <a:txBody>
                    <a:bodyPr/>
                    <a:lstStyle/>
                    <a:p>
                      <a:pPr algn="ctr"/>
                      <a:r>
                        <a:rPr lang="es-ES" dirty="0" smtClean="0">
                          <a:hlinkClick r:id="rId14" action="ppaction://hlinksldjump"/>
                        </a:rPr>
                        <a:t>478</a:t>
                      </a:r>
                      <a:endParaRPr lang="es-ES" dirty="0"/>
                    </a:p>
                  </a:txBody>
                  <a:tcPr>
                    <a:solidFill>
                      <a:srgbClr val="FFFF00"/>
                    </a:solidFill>
                  </a:tcPr>
                </a:tc>
                <a:tc>
                  <a:txBody>
                    <a:bodyPr/>
                    <a:lstStyle/>
                    <a:p>
                      <a:pPr algn="ctr"/>
                      <a:r>
                        <a:rPr lang="es-ES" dirty="0" smtClean="0">
                          <a:hlinkClick r:id="rId15" action="ppaction://hlinksldjump"/>
                        </a:rPr>
                        <a:t>479</a:t>
                      </a:r>
                      <a:endParaRPr lang="es-ES" dirty="0"/>
                    </a:p>
                  </a:txBody>
                  <a:tcPr>
                    <a:solidFill>
                      <a:srgbClr val="FFFF00"/>
                    </a:solidFill>
                  </a:tcPr>
                </a:tc>
                <a:tc>
                  <a:txBody>
                    <a:bodyPr/>
                    <a:lstStyle/>
                    <a:p>
                      <a:pPr algn="ctr"/>
                      <a:r>
                        <a:rPr lang="es-ES" dirty="0" smtClean="0">
                          <a:hlinkClick r:id="rId16" action="ppaction://hlinksldjump"/>
                        </a:rPr>
                        <a:t>480</a:t>
                      </a:r>
                      <a:endParaRPr lang="es-ES" dirty="0"/>
                    </a:p>
                  </a:txBody>
                  <a:tcPr>
                    <a:solidFill>
                      <a:srgbClr val="FFFF00"/>
                    </a:solidFill>
                  </a:tcPr>
                </a:tc>
                <a:tc>
                  <a:txBody>
                    <a:bodyPr/>
                    <a:lstStyle/>
                    <a:p>
                      <a:pPr algn="ctr"/>
                      <a:r>
                        <a:rPr lang="es-ES" dirty="0" smtClean="0">
                          <a:hlinkClick r:id="rId17" action="ppaction://hlinksldjump"/>
                        </a:rPr>
                        <a:t>481</a:t>
                      </a:r>
                      <a:endParaRPr lang="es-ES" dirty="0"/>
                    </a:p>
                  </a:txBody>
                  <a:tcPr>
                    <a:solidFill>
                      <a:srgbClr val="FFFF00"/>
                    </a:solidFill>
                  </a:tcPr>
                </a:tc>
                <a:tc>
                  <a:txBody>
                    <a:bodyPr/>
                    <a:lstStyle/>
                    <a:p>
                      <a:pPr algn="ctr"/>
                      <a:r>
                        <a:rPr lang="es-ES" dirty="0" smtClean="0">
                          <a:hlinkClick r:id="rId18" action="ppaction://hlinksldjump"/>
                        </a:rPr>
                        <a:t>482</a:t>
                      </a:r>
                      <a:endParaRPr lang="es-ES" dirty="0"/>
                    </a:p>
                  </a:txBody>
                  <a:tcPr>
                    <a:solidFill>
                      <a:srgbClr val="FFFF00"/>
                    </a:solidFill>
                  </a:tcPr>
                </a:tc>
                <a:tc>
                  <a:txBody>
                    <a:bodyPr/>
                    <a:lstStyle/>
                    <a:p>
                      <a:pPr algn="ctr"/>
                      <a:r>
                        <a:rPr lang="es-ES" dirty="0" smtClean="0">
                          <a:hlinkClick r:id="rId19" action="ppaction://hlinksldjump"/>
                        </a:rPr>
                        <a:t>483</a:t>
                      </a:r>
                      <a:endParaRPr lang="es-ES" dirty="0"/>
                    </a:p>
                  </a:txBody>
                  <a:tcPr>
                    <a:solidFill>
                      <a:srgbClr val="FFFF00"/>
                    </a:solidFill>
                  </a:tcPr>
                </a:tc>
              </a:tr>
              <a:tr h="121920">
                <a:tc>
                  <a:txBody>
                    <a:bodyPr/>
                    <a:lstStyle/>
                    <a:p>
                      <a:pPr algn="ctr"/>
                      <a:r>
                        <a:rPr lang="es-ES" dirty="0" smtClean="0">
                          <a:hlinkClick r:id="rId20" action="ppaction://hlinksldjump"/>
                        </a:rPr>
                        <a:t>484</a:t>
                      </a:r>
                      <a:endParaRPr lang="es-ES" dirty="0"/>
                    </a:p>
                  </a:txBody>
                  <a:tcPr>
                    <a:solidFill>
                      <a:srgbClr val="FFFF00"/>
                    </a:solidFill>
                  </a:tcPr>
                </a:tc>
                <a:tc>
                  <a:txBody>
                    <a:bodyPr/>
                    <a:lstStyle/>
                    <a:p>
                      <a:pPr algn="ctr"/>
                      <a:r>
                        <a:rPr lang="es-ES" dirty="0" smtClean="0">
                          <a:hlinkClick r:id="rId21" action="ppaction://hlinksldjump"/>
                        </a:rPr>
                        <a:t>485</a:t>
                      </a:r>
                      <a:endParaRPr lang="es-ES" dirty="0"/>
                    </a:p>
                  </a:txBody>
                  <a:tcPr>
                    <a:solidFill>
                      <a:srgbClr val="FFFF00"/>
                    </a:solidFill>
                  </a:tcPr>
                </a:tc>
                <a:tc>
                  <a:txBody>
                    <a:bodyPr/>
                    <a:lstStyle/>
                    <a:p>
                      <a:pPr algn="ctr"/>
                      <a:r>
                        <a:rPr lang="es-ES" dirty="0" smtClean="0">
                          <a:hlinkClick r:id="rId22" action="ppaction://hlinksldjump"/>
                        </a:rPr>
                        <a:t>486</a:t>
                      </a:r>
                      <a:endParaRPr lang="es-ES" dirty="0"/>
                    </a:p>
                  </a:txBody>
                  <a:tcPr>
                    <a:solidFill>
                      <a:srgbClr val="FFFF00"/>
                    </a:solidFill>
                  </a:tcPr>
                </a:tc>
                <a:tc>
                  <a:txBody>
                    <a:bodyPr/>
                    <a:lstStyle/>
                    <a:p>
                      <a:pPr algn="ctr"/>
                      <a:r>
                        <a:rPr lang="es-ES" dirty="0" smtClean="0">
                          <a:hlinkClick r:id="rId23" action="ppaction://hlinksldjump"/>
                        </a:rPr>
                        <a:t>487</a:t>
                      </a:r>
                      <a:endParaRPr lang="es-ES" dirty="0"/>
                    </a:p>
                  </a:txBody>
                  <a:tcPr>
                    <a:solidFill>
                      <a:srgbClr val="FFFF00"/>
                    </a:solidFill>
                  </a:tcPr>
                </a:tc>
                <a:tc>
                  <a:txBody>
                    <a:bodyPr/>
                    <a:lstStyle/>
                    <a:p>
                      <a:pPr algn="ctr"/>
                      <a:r>
                        <a:rPr lang="es-ES" dirty="0" smtClean="0">
                          <a:hlinkClick r:id="rId24" action="ppaction://hlinksldjump"/>
                        </a:rPr>
                        <a:t>488</a:t>
                      </a:r>
                      <a:endParaRPr lang="es-ES" dirty="0"/>
                    </a:p>
                  </a:txBody>
                  <a:tcPr>
                    <a:solidFill>
                      <a:srgbClr val="FFFF00"/>
                    </a:solidFill>
                  </a:tcPr>
                </a:tc>
                <a:tc>
                  <a:txBody>
                    <a:bodyPr/>
                    <a:lstStyle/>
                    <a:p>
                      <a:pPr algn="ctr"/>
                      <a:r>
                        <a:rPr lang="es-ES" smtClean="0">
                          <a:hlinkClick r:id="rId25" action="ppaction://hlinksldjump"/>
                        </a:rPr>
                        <a:t>489</a:t>
                      </a:r>
                      <a:endParaRPr lang="es-ES" dirty="0"/>
                    </a:p>
                  </a:txBody>
                  <a:tcPr>
                    <a:solidFill>
                      <a:srgbClr val="FFFF00"/>
                    </a:solidFill>
                  </a:tcPr>
                </a:tc>
                <a:tc>
                  <a:txBody>
                    <a:bodyPr/>
                    <a:lstStyle/>
                    <a:p>
                      <a:pPr algn="ctr"/>
                      <a:endParaRPr lang="es-ES" dirty="0"/>
                    </a:p>
                  </a:txBody>
                  <a:tcPr>
                    <a:solidFill>
                      <a:srgbClr val="FFFF00"/>
                    </a:solidFill>
                  </a:tcPr>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2151001018"/>
              </p:ext>
            </p:extLst>
          </p:nvPr>
        </p:nvGraphicFramePr>
        <p:xfrm>
          <a:off x="323528" y="4013746"/>
          <a:ext cx="7920880" cy="783406"/>
        </p:xfrm>
        <a:graphic>
          <a:graphicData uri="http://schemas.openxmlformats.org/drawingml/2006/table">
            <a:tbl>
              <a:tblPr firstRow="1" bandRow="1">
                <a:tableStyleId>{5C22544A-7EE6-4342-B048-85BDC9FD1C3A}</a:tableStyleId>
              </a:tblPr>
              <a:tblGrid>
                <a:gridCol w="880098"/>
                <a:gridCol w="880098"/>
                <a:gridCol w="880097"/>
                <a:gridCol w="880098"/>
                <a:gridCol w="880098"/>
                <a:gridCol w="880098"/>
                <a:gridCol w="880097"/>
                <a:gridCol w="880098"/>
                <a:gridCol w="880098"/>
              </a:tblGrid>
              <a:tr h="417646">
                <a:tc gridSpan="9">
                  <a:txBody>
                    <a:bodyPr/>
                    <a:lstStyle/>
                    <a:p>
                      <a:pPr marL="285750" indent="-285750" algn="ctr">
                        <a:buFont typeface="Wingdings" pitchFamily="2" charset="2"/>
                        <a:buChar char="ü"/>
                      </a:pPr>
                      <a:r>
                        <a:rPr lang="es-ES" baseline="0" dirty="0" smtClean="0">
                          <a:solidFill>
                            <a:schemeClr val="tx1"/>
                          </a:solidFill>
                        </a:rPr>
                        <a:t>Las fuentes de la oración</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82880">
                <a:tc>
                  <a:txBody>
                    <a:bodyPr/>
                    <a:lstStyle/>
                    <a:p>
                      <a:pPr algn="ctr"/>
                      <a:r>
                        <a:rPr lang="es-ES" dirty="0" smtClean="0">
                          <a:hlinkClick r:id="rId26" action="ppaction://hlinksldjump"/>
                        </a:rPr>
                        <a:t>490</a:t>
                      </a:r>
                      <a:endParaRPr lang="es-ES" dirty="0"/>
                    </a:p>
                  </a:txBody>
                  <a:tcPr>
                    <a:solidFill>
                      <a:srgbClr val="FFFF00"/>
                    </a:solidFill>
                  </a:tcPr>
                </a:tc>
                <a:tc>
                  <a:txBody>
                    <a:bodyPr/>
                    <a:lstStyle/>
                    <a:p>
                      <a:pPr algn="ctr"/>
                      <a:r>
                        <a:rPr lang="es-ES" dirty="0" smtClean="0">
                          <a:hlinkClick r:id="rId27" action="ppaction://hlinksldjump"/>
                        </a:rPr>
                        <a:t>491</a:t>
                      </a:r>
                      <a:endParaRPr lang="es-ES" dirty="0"/>
                    </a:p>
                  </a:txBody>
                  <a:tcPr>
                    <a:solidFill>
                      <a:srgbClr val="FFFF00"/>
                    </a:solidFill>
                  </a:tcPr>
                </a:tc>
                <a:tc>
                  <a:txBody>
                    <a:bodyPr/>
                    <a:lstStyle/>
                    <a:p>
                      <a:pPr algn="ctr"/>
                      <a:r>
                        <a:rPr lang="es-ES" dirty="0" smtClean="0">
                          <a:hlinkClick r:id="rId28" action="ppaction://hlinksldjump"/>
                        </a:rPr>
                        <a:t>492</a:t>
                      </a:r>
                      <a:endParaRPr lang="es-ES" dirty="0"/>
                    </a:p>
                  </a:txBody>
                  <a:tcPr>
                    <a:solidFill>
                      <a:srgbClr val="FFFF00"/>
                    </a:solidFill>
                  </a:tcPr>
                </a:tc>
                <a:tc>
                  <a:txBody>
                    <a:bodyPr/>
                    <a:lstStyle/>
                    <a:p>
                      <a:pPr algn="ctr"/>
                      <a:r>
                        <a:rPr lang="es-ES" dirty="0" smtClean="0">
                          <a:hlinkClick r:id="rId29" action="ppaction://hlinksldjump"/>
                        </a:rPr>
                        <a:t>493</a:t>
                      </a:r>
                      <a:endParaRPr lang="es-ES" dirty="0"/>
                    </a:p>
                  </a:txBody>
                  <a:tcPr>
                    <a:solidFill>
                      <a:srgbClr val="FFFF00"/>
                    </a:solidFill>
                  </a:tcPr>
                </a:tc>
                <a:tc>
                  <a:txBody>
                    <a:bodyPr/>
                    <a:lstStyle/>
                    <a:p>
                      <a:pPr algn="ctr"/>
                      <a:r>
                        <a:rPr lang="es-ES" dirty="0" smtClean="0">
                          <a:hlinkClick r:id="rId30" action="ppaction://hlinksldjump"/>
                        </a:rPr>
                        <a:t>494</a:t>
                      </a:r>
                      <a:endParaRPr lang="es-ES" dirty="0"/>
                    </a:p>
                  </a:txBody>
                  <a:tcPr>
                    <a:solidFill>
                      <a:srgbClr val="FFFF00"/>
                    </a:solidFill>
                  </a:tcPr>
                </a:tc>
                <a:tc>
                  <a:txBody>
                    <a:bodyPr/>
                    <a:lstStyle/>
                    <a:p>
                      <a:pPr algn="ctr"/>
                      <a:r>
                        <a:rPr lang="es-ES" dirty="0" smtClean="0">
                          <a:hlinkClick r:id="rId31" action="ppaction://hlinksldjump"/>
                        </a:rPr>
                        <a:t>495</a:t>
                      </a:r>
                      <a:endParaRPr lang="es-ES" dirty="0"/>
                    </a:p>
                  </a:txBody>
                  <a:tcPr>
                    <a:solidFill>
                      <a:srgbClr val="FFFF00"/>
                    </a:solidFill>
                  </a:tcPr>
                </a:tc>
                <a:tc>
                  <a:txBody>
                    <a:bodyPr/>
                    <a:lstStyle/>
                    <a:p>
                      <a:pPr algn="ctr"/>
                      <a:r>
                        <a:rPr lang="es-ES" dirty="0" smtClean="0">
                          <a:hlinkClick r:id="rId32" action="ppaction://hlinksldjump"/>
                        </a:rPr>
                        <a:t>496</a:t>
                      </a:r>
                      <a:endParaRPr lang="es-ES" dirty="0"/>
                    </a:p>
                  </a:txBody>
                  <a:tcPr>
                    <a:solidFill>
                      <a:srgbClr val="FFFF00"/>
                    </a:solidFill>
                  </a:tcPr>
                </a:tc>
                <a:tc>
                  <a:txBody>
                    <a:bodyPr/>
                    <a:lstStyle/>
                    <a:p>
                      <a:pPr algn="ctr"/>
                      <a:r>
                        <a:rPr lang="es-ES" dirty="0" smtClean="0">
                          <a:hlinkClick r:id="rId33" action="ppaction://hlinksldjump"/>
                        </a:rPr>
                        <a:t>497</a:t>
                      </a:r>
                      <a:endParaRPr lang="es-ES" dirty="0"/>
                    </a:p>
                  </a:txBody>
                  <a:tcPr>
                    <a:solidFill>
                      <a:srgbClr val="FFFF00"/>
                    </a:solidFill>
                  </a:tcPr>
                </a:tc>
                <a:tc>
                  <a:txBody>
                    <a:bodyPr/>
                    <a:lstStyle/>
                    <a:p>
                      <a:pPr algn="ctr"/>
                      <a:r>
                        <a:rPr lang="es-ES" dirty="0" smtClean="0">
                          <a:hlinkClick r:id="rId34" action="ppaction://hlinksldjump"/>
                        </a:rPr>
                        <a:t>498</a:t>
                      </a:r>
                      <a:endParaRPr lang="es-ES" dirty="0"/>
                    </a:p>
                  </a:txBody>
                  <a:tcPr>
                    <a:solidFill>
                      <a:srgbClr val="FFFF00"/>
                    </a:solidFill>
                  </a:tcPr>
                </a:tc>
              </a:tr>
            </a:tbl>
          </a:graphicData>
        </a:graphic>
      </p:graphicFrame>
      <p:graphicFrame>
        <p:nvGraphicFramePr>
          <p:cNvPr id="13" name="12 Tabla"/>
          <p:cNvGraphicFramePr>
            <a:graphicFrameLocks noGrp="1"/>
          </p:cNvGraphicFramePr>
          <p:nvPr>
            <p:extLst>
              <p:ext uri="{D42A27DB-BD31-4B8C-83A1-F6EECF244321}">
                <p14:modId xmlns:p14="http://schemas.microsoft.com/office/powerpoint/2010/main" val="3813399003"/>
              </p:ext>
            </p:extLst>
          </p:nvPr>
        </p:nvGraphicFramePr>
        <p:xfrm>
          <a:off x="251520" y="5309890"/>
          <a:ext cx="7920880" cy="1149166"/>
        </p:xfrm>
        <a:graphic>
          <a:graphicData uri="http://schemas.openxmlformats.org/drawingml/2006/table">
            <a:tbl>
              <a:tblPr firstRow="1" bandRow="1">
                <a:tableStyleId>{5C22544A-7EE6-4342-B048-85BDC9FD1C3A}</a:tableStyleId>
              </a:tblPr>
              <a:tblGrid>
                <a:gridCol w="1320147"/>
                <a:gridCol w="1320146"/>
                <a:gridCol w="1320147"/>
                <a:gridCol w="1320147"/>
                <a:gridCol w="1320146"/>
                <a:gridCol w="1320147"/>
              </a:tblGrid>
              <a:tr h="417646">
                <a:tc gridSpan="6">
                  <a:txBody>
                    <a:bodyPr/>
                    <a:lstStyle/>
                    <a:p>
                      <a:pPr marL="285750" indent="-285750" algn="ctr">
                        <a:buFont typeface="Wingdings" pitchFamily="2" charset="2"/>
                        <a:buChar char="ü"/>
                      </a:pPr>
                      <a:r>
                        <a:rPr lang="es-ES" baseline="0" dirty="0" smtClean="0">
                          <a:solidFill>
                            <a:schemeClr val="tx1"/>
                          </a:solidFill>
                        </a:rPr>
                        <a:t>El camino de la oración</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82880">
                <a:tc>
                  <a:txBody>
                    <a:bodyPr/>
                    <a:lstStyle/>
                    <a:p>
                      <a:pPr algn="ctr"/>
                      <a:r>
                        <a:rPr lang="es-ES" dirty="0" smtClean="0">
                          <a:hlinkClick r:id="rId35" action="ppaction://hlinksldjump"/>
                        </a:rPr>
                        <a:t>499</a:t>
                      </a:r>
                      <a:endParaRPr lang="es-ES" dirty="0"/>
                    </a:p>
                  </a:txBody>
                  <a:tcPr>
                    <a:solidFill>
                      <a:srgbClr val="FFFF00"/>
                    </a:solidFill>
                  </a:tcPr>
                </a:tc>
                <a:tc>
                  <a:txBody>
                    <a:bodyPr/>
                    <a:lstStyle/>
                    <a:p>
                      <a:pPr algn="ctr"/>
                      <a:r>
                        <a:rPr lang="es-ES" dirty="0" smtClean="0">
                          <a:hlinkClick r:id="rId36" action="ppaction://hlinksldjump"/>
                        </a:rPr>
                        <a:t>500</a:t>
                      </a:r>
                      <a:endParaRPr lang="es-ES" dirty="0"/>
                    </a:p>
                  </a:txBody>
                  <a:tcPr>
                    <a:solidFill>
                      <a:srgbClr val="FFFF00"/>
                    </a:solidFill>
                  </a:tcPr>
                </a:tc>
                <a:tc>
                  <a:txBody>
                    <a:bodyPr/>
                    <a:lstStyle/>
                    <a:p>
                      <a:pPr algn="ctr"/>
                      <a:r>
                        <a:rPr lang="es-ES" dirty="0" smtClean="0">
                          <a:hlinkClick r:id="rId37" action="ppaction://hlinksldjump"/>
                        </a:rPr>
                        <a:t>501</a:t>
                      </a:r>
                      <a:endParaRPr lang="es-ES" dirty="0"/>
                    </a:p>
                  </a:txBody>
                  <a:tcPr>
                    <a:solidFill>
                      <a:srgbClr val="FFFF00"/>
                    </a:solidFill>
                  </a:tcPr>
                </a:tc>
                <a:tc>
                  <a:txBody>
                    <a:bodyPr/>
                    <a:lstStyle/>
                    <a:p>
                      <a:pPr algn="ctr"/>
                      <a:r>
                        <a:rPr lang="es-ES" dirty="0" smtClean="0">
                          <a:hlinkClick r:id="rId38" action="ppaction://hlinksldjump"/>
                        </a:rPr>
                        <a:t>502</a:t>
                      </a:r>
                      <a:endParaRPr lang="es-ES" dirty="0"/>
                    </a:p>
                  </a:txBody>
                  <a:tcPr>
                    <a:solidFill>
                      <a:srgbClr val="FFFF00"/>
                    </a:solidFill>
                  </a:tcPr>
                </a:tc>
                <a:tc>
                  <a:txBody>
                    <a:bodyPr/>
                    <a:lstStyle/>
                    <a:p>
                      <a:pPr algn="ctr"/>
                      <a:r>
                        <a:rPr lang="es-ES" dirty="0" smtClean="0">
                          <a:hlinkClick r:id="rId39" action="ppaction://hlinksldjump"/>
                        </a:rPr>
                        <a:t>503</a:t>
                      </a:r>
                      <a:endParaRPr lang="es-ES" dirty="0"/>
                    </a:p>
                  </a:txBody>
                  <a:tcPr>
                    <a:solidFill>
                      <a:srgbClr val="FFFF00"/>
                    </a:solidFill>
                  </a:tcPr>
                </a:tc>
                <a:tc>
                  <a:txBody>
                    <a:bodyPr/>
                    <a:lstStyle/>
                    <a:p>
                      <a:pPr algn="ctr"/>
                      <a:r>
                        <a:rPr lang="es-ES" dirty="0" smtClean="0">
                          <a:hlinkClick r:id="rId40" action="ppaction://hlinksldjump"/>
                        </a:rPr>
                        <a:t>504</a:t>
                      </a:r>
                      <a:endParaRPr lang="es-ES" dirty="0"/>
                    </a:p>
                  </a:txBody>
                  <a:tcPr>
                    <a:solidFill>
                      <a:srgbClr val="FFFF00"/>
                    </a:solidFill>
                  </a:tcPr>
                </a:tc>
              </a:tr>
              <a:tr h="182880">
                <a:tc>
                  <a:txBody>
                    <a:bodyPr/>
                    <a:lstStyle/>
                    <a:p>
                      <a:pPr algn="ctr"/>
                      <a:r>
                        <a:rPr lang="es-ES" dirty="0" smtClean="0">
                          <a:hlinkClick r:id="rId41" action="ppaction://hlinksldjump"/>
                        </a:rPr>
                        <a:t>505</a:t>
                      </a:r>
                      <a:endParaRPr lang="es-ES" dirty="0"/>
                    </a:p>
                  </a:txBody>
                  <a:tcPr>
                    <a:solidFill>
                      <a:srgbClr val="FFFF00"/>
                    </a:solidFill>
                  </a:tcPr>
                </a:tc>
                <a:tc>
                  <a:txBody>
                    <a:bodyPr/>
                    <a:lstStyle/>
                    <a:p>
                      <a:pPr algn="ctr"/>
                      <a:r>
                        <a:rPr lang="es-ES" dirty="0" smtClean="0">
                          <a:hlinkClick r:id="rId42" action="ppaction://hlinksldjump"/>
                        </a:rPr>
                        <a:t>506</a:t>
                      </a:r>
                      <a:endParaRPr lang="es-ES" dirty="0"/>
                    </a:p>
                  </a:txBody>
                  <a:tcPr>
                    <a:solidFill>
                      <a:srgbClr val="FFFF00"/>
                    </a:solidFill>
                  </a:tcPr>
                </a:tc>
                <a:tc>
                  <a:txBody>
                    <a:bodyPr/>
                    <a:lstStyle/>
                    <a:p>
                      <a:pPr algn="ctr"/>
                      <a:r>
                        <a:rPr lang="es-ES" dirty="0" smtClean="0">
                          <a:hlinkClick r:id="rId43" action="ppaction://hlinksldjump"/>
                        </a:rPr>
                        <a:t>507</a:t>
                      </a:r>
                      <a:endParaRPr lang="es-ES" dirty="0"/>
                    </a:p>
                  </a:txBody>
                  <a:tcPr>
                    <a:solidFill>
                      <a:srgbClr val="FFFF00"/>
                    </a:solidFill>
                  </a:tcPr>
                </a:tc>
                <a:tc>
                  <a:txBody>
                    <a:bodyPr/>
                    <a:lstStyle/>
                    <a:p>
                      <a:pPr algn="ctr"/>
                      <a:r>
                        <a:rPr lang="es-ES" dirty="0" smtClean="0">
                          <a:hlinkClick r:id="rId44" action="ppaction://hlinksldjump"/>
                        </a:rPr>
                        <a:t>508</a:t>
                      </a:r>
                      <a:endParaRPr lang="es-ES" dirty="0"/>
                    </a:p>
                  </a:txBody>
                  <a:tcPr>
                    <a:solidFill>
                      <a:srgbClr val="FFFF00"/>
                    </a:solidFill>
                  </a:tcPr>
                </a:tc>
                <a:tc>
                  <a:txBody>
                    <a:bodyPr/>
                    <a:lstStyle/>
                    <a:p>
                      <a:pPr algn="ctr"/>
                      <a:r>
                        <a:rPr lang="es-ES" dirty="0" smtClean="0">
                          <a:hlinkClick r:id="rId45" action="ppaction://hlinksldjump"/>
                        </a:rPr>
                        <a:t>509</a:t>
                      </a:r>
                      <a:endParaRPr lang="es-ES" dirty="0"/>
                    </a:p>
                  </a:txBody>
                  <a:tcPr>
                    <a:solidFill>
                      <a:srgbClr val="FFFF00"/>
                    </a:solidFill>
                  </a:tcPr>
                </a:tc>
                <a:tc>
                  <a:txBody>
                    <a:bodyPr/>
                    <a:lstStyle/>
                    <a:p>
                      <a:pPr algn="ctr"/>
                      <a:r>
                        <a:rPr lang="es-ES" dirty="0" smtClean="0">
                          <a:hlinkClick r:id="rId46" action="ppaction://hlinksldjump"/>
                        </a:rPr>
                        <a:t>510</a:t>
                      </a:r>
                      <a:endParaRPr lang="es-ES" dirty="0"/>
                    </a:p>
                  </a:txBody>
                  <a:tcPr>
                    <a:solidFill>
                      <a:srgbClr val="FFFF00"/>
                    </a:solidFill>
                  </a:tcPr>
                </a:tc>
              </a:tr>
            </a:tbl>
          </a:graphicData>
        </a:graphic>
      </p:graphicFrame>
    </p:spTree>
    <p:extLst>
      <p:ext uri="{BB962C8B-B14F-4D97-AF65-F5344CB8AC3E}">
        <p14:creationId xmlns:p14="http://schemas.microsoft.com/office/powerpoint/2010/main" val="80717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3710" y="647526"/>
            <a:ext cx="8748464" cy="6214442"/>
          </a:xfrm>
        </p:spPr>
        <p:style>
          <a:lnRef idx="1">
            <a:schemeClr val="accent4"/>
          </a:lnRef>
          <a:fillRef idx="2">
            <a:schemeClr val="accent4"/>
          </a:fillRef>
          <a:effectRef idx="1">
            <a:schemeClr val="accent4"/>
          </a:effectRef>
          <a:fontRef idx="minor">
            <a:schemeClr val="dk1"/>
          </a:fontRef>
        </p:style>
        <p:txBody>
          <a:bodyPr>
            <a:normAutofit/>
          </a:bodyPr>
          <a:lstStyle/>
          <a:p>
            <a:pPr marL="0" indent="0">
              <a:buNone/>
            </a:pPr>
            <a:r>
              <a:rPr lang="es-ES_tradnl" dirty="0" smtClean="0">
                <a:solidFill>
                  <a:srgbClr val="002060"/>
                </a:solidFill>
              </a:rPr>
              <a:t>   </a:t>
            </a:r>
            <a:endParaRPr lang="es-ES_tradnl" dirty="0"/>
          </a:p>
          <a:p>
            <a:pPr>
              <a:buFont typeface="Wingdings" pitchFamily="2" charset="2"/>
              <a:buChar char="Ø"/>
            </a:pPr>
            <a:endParaRPr lang="es-ES" dirty="0"/>
          </a:p>
          <a:p>
            <a:pPr>
              <a:buFont typeface="Wingdings" pitchFamily="2" charset="2"/>
              <a:buChar char="Ø"/>
            </a:pPr>
            <a:endParaRPr lang="es-ES" dirty="0"/>
          </a:p>
        </p:txBody>
      </p:sp>
      <p:sp>
        <p:nvSpPr>
          <p:cNvPr id="7" name="6 Marcador de número de diapositiva"/>
          <p:cNvSpPr>
            <a:spLocks noGrp="1"/>
          </p:cNvSpPr>
          <p:nvPr>
            <p:ph type="sldNum" sz="quarter" idx="15"/>
          </p:nvPr>
        </p:nvSpPr>
        <p:spPr>
          <a:xfrm>
            <a:off x="8129016" y="5734050"/>
            <a:ext cx="609600" cy="521208"/>
          </a:xfrm>
          <a:prstGeom prst="rect">
            <a:avLst/>
          </a:prstGeom>
        </p:spPr>
        <p:txBody>
          <a:bodyPr/>
          <a:lstStyle/>
          <a:p>
            <a:fld id="{785DBBF5-2297-4EDF-BF01-CBAD9DED34AE}" type="slidenum">
              <a:rPr lang="es-ES" smtClean="0">
                <a:solidFill>
                  <a:schemeClr val="tx1"/>
                </a:solidFill>
              </a:rPr>
              <a:pPr/>
              <a:t>546</a:t>
            </a:fld>
            <a:endParaRPr lang="es-ES" dirty="0">
              <a:solidFill>
                <a:schemeClr val="tx1"/>
              </a:solidFill>
            </a:endParaRPr>
          </a:p>
        </p:txBody>
      </p:sp>
      <p:sp>
        <p:nvSpPr>
          <p:cNvPr id="6" name="5 Marcador de pie de página"/>
          <p:cNvSpPr>
            <a:spLocks noGrp="1"/>
          </p:cNvSpPr>
          <p:nvPr>
            <p:ph type="ftr" sz="quarter" idx="16"/>
          </p:nvPr>
        </p:nvSpPr>
        <p:spPr>
          <a:xfrm rot="5400000">
            <a:off x="6990186" y="3737240"/>
            <a:ext cx="3200400" cy="365760"/>
          </a:xfrm>
          <a:prstGeom prst="rect">
            <a:avLst/>
          </a:prstGeom>
        </p:spPr>
        <p:txBody>
          <a:bodyPr/>
          <a:lstStyle/>
          <a:p>
            <a:endParaRPr lang="es-ES" dirty="0"/>
          </a:p>
        </p:txBody>
      </p:sp>
      <p:graphicFrame>
        <p:nvGraphicFramePr>
          <p:cNvPr id="14" name="13 Tabla"/>
          <p:cNvGraphicFramePr>
            <a:graphicFrameLocks noGrp="1"/>
          </p:cNvGraphicFramePr>
          <p:nvPr>
            <p:extLst>
              <p:ext uri="{D42A27DB-BD31-4B8C-83A1-F6EECF244321}">
                <p14:modId xmlns:p14="http://schemas.microsoft.com/office/powerpoint/2010/main" val="2001306113"/>
              </p:ext>
            </p:extLst>
          </p:nvPr>
        </p:nvGraphicFramePr>
        <p:xfrm>
          <a:off x="251520" y="1052736"/>
          <a:ext cx="7920880" cy="1514926"/>
        </p:xfrm>
        <a:graphic>
          <a:graphicData uri="http://schemas.openxmlformats.org/drawingml/2006/table">
            <a:tbl>
              <a:tblPr firstRow="1" bandRow="1">
                <a:tableStyleId>{5C22544A-7EE6-4342-B048-85BDC9FD1C3A}</a:tableStyleId>
              </a:tblPr>
              <a:tblGrid>
                <a:gridCol w="1320147"/>
                <a:gridCol w="1320146"/>
                <a:gridCol w="1320147"/>
                <a:gridCol w="1320147"/>
                <a:gridCol w="1320146"/>
                <a:gridCol w="1320147"/>
              </a:tblGrid>
              <a:tr h="417646">
                <a:tc gridSpan="6">
                  <a:txBody>
                    <a:bodyPr/>
                    <a:lstStyle/>
                    <a:p>
                      <a:pPr marL="285750" indent="-285750" algn="ctr">
                        <a:buFont typeface="Wingdings" pitchFamily="2" charset="2"/>
                        <a:buChar char="ü"/>
                      </a:pPr>
                      <a:r>
                        <a:rPr lang="es-ES" baseline="0" dirty="0" smtClean="0">
                          <a:solidFill>
                            <a:schemeClr val="tx1"/>
                          </a:solidFill>
                        </a:rPr>
                        <a:t>La oración del Señor: El Padrenuestro</a:t>
                      </a:r>
                      <a:endParaRPr lang="es-ES" baseline="0" dirty="0">
                        <a:solidFill>
                          <a:schemeClr val="tx1"/>
                        </a:solidFill>
                      </a:endParaRPr>
                    </a:p>
                  </a:txBody>
                  <a:tcPr>
                    <a:solidFill>
                      <a:srgbClr val="FFFFD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121920">
                <a:tc>
                  <a:txBody>
                    <a:bodyPr/>
                    <a:lstStyle/>
                    <a:p>
                      <a:pPr algn="ctr"/>
                      <a:r>
                        <a:rPr lang="es-ES" dirty="0" smtClean="0">
                          <a:hlinkClick r:id="rId2" action="ppaction://hlinksldjump"/>
                        </a:rPr>
                        <a:t>511</a:t>
                      </a:r>
                      <a:endParaRPr lang="es-ES" dirty="0"/>
                    </a:p>
                  </a:txBody>
                  <a:tcPr>
                    <a:solidFill>
                      <a:srgbClr val="FFFF00"/>
                    </a:solidFill>
                  </a:tcPr>
                </a:tc>
                <a:tc>
                  <a:txBody>
                    <a:bodyPr/>
                    <a:lstStyle/>
                    <a:p>
                      <a:pPr algn="ctr"/>
                      <a:r>
                        <a:rPr lang="es-ES" dirty="0" smtClean="0">
                          <a:hlinkClick r:id="rId3" action="ppaction://hlinksldjump"/>
                        </a:rPr>
                        <a:t>512</a:t>
                      </a:r>
                      <a:endParaRPr lang="es-ES" dirty="0"/>
                    </a:p>
                  </a:txBody>
                  <a:tcPr>
                    <a:solidFill>
                      <a:srgbClr val="FFFF00"/>
                    </a:solidFill>
                  </a:tcPr>
                </a:tc>
                <a:tc>
                  <a:txBody>
                    <a:bodyPr/>
                    <a:lstStyle/>
                    <a:p>
                      <a:pPr algn="ctr"/>
                      <a:r>
                        <a:rPr lang="es-ES" dirty="0" smtClean="0">
                          <a:hlinkClick r:id="rId4" action="ppaction://hlinksldjump"/>
                        </a:rPr>
                        <a:t>513</a:t>
                      </a:r>
                      <a:endParaRPr lang="es-ES" dirty="0"/>
                    </a:p>
                  </a:txBody>
                  <a:tcPr>
                    <a:solidFill>
                      <a:srgbClr val="FFFF00"/>
                    </a:solidFill>
                  </a:tcPr>
                </a:tc>
                <a:tc>
                  <a:txBody>
                    <a:bodyPr/>
                    <a:lstStyle/>
                    <a:p>
                      <a:pPr algn="ctr"/>
                      <a:r>
                        <a:rPr lang="es-ES" dirty="0" smtClean="0">
                          <a:hlinkClick r:id="rId5" action="ppaction://hlinksldjump"/>
                        </a:rPr>
                        <a:t>514</a:t>
                      </a:r>
                      <a:endParaRPr lang="es-ES" dirty="0"/>
                    </a:p>
                  </a:txBody>
                  <a:tcPr>
                    <a:solidFill>
                      <a:srgbClr val="FFFF00"/>
                    </a:solidFill>
                  </a:tcPr>
                </a:tc>
                <a:tc>
                  <a:txBody>
                    <a:bodyPr/>
                    <a:lstStyle/>
                    <a:p>
                      <a:pPr algn="ctr"/>
                      <a:r>
                        <a:rPr lang="es-ES" dirty="0" smtClean="0">
                          <a:hlinkClick r:id="rId6" action="ppaction://hlinksldjump"/>
                        </a:rPr>
                        <a:t>515</a:t>
                      </a:r>
                      <a:endParaRPr lang="es-ES" dirty="0"/>
                    </a:p>
                  </a:txBody>
                  <a:tcPr>
                    <a:solidFill>
                      <a:srgbClr val="FFFF00"/>
                    </a:solidFill>
                  </a:tcPr>
                </a:tc>
                <a:tc>
                  <a:txBody>
                    <a:bodyPr/>
                    <a:lstStyle/>
                    <a:p>
                      <a:pPr algn="ctr"/>
                      <a:r>
                        <a:rPr lang="es-ES" dirty="0" smtClean="0">
                          <a:hlinkClick r:id="rId7" action="ppaction://hlinksldjump"/>
                        </a:rPr>
                        <a:t>516</a:t>
                      </a:r>
                      <a:endParaRPr lang="es-ES" dirty="0"/>
                    </a:p>
                  </a:txBody>
                  <a:tcPr>
                    <a:solidFill>
                      <a:srgbClr val="FFFF00"/>
                    </a:solidFill>
                  </a:tcPr>
                </a:tc>
              </a:tr>
              <a:tr h="243840">
                <a:tc>
                  <a:txBody>
                    <a:bodyPr/>
                    <a:lstStyle/>
                    <a:p>
                      <a:pPr algn="ctr"/>
                      <a:r>
                        <a:rPr lang="es-ES" dirty="0" smtClean="0">
                          <a:hlinkClick r:id="rId8" action="ppaction://hlinksldjump"/>
                        </a:rPr>
                        <a:t>517</a:t>
                      </a:r>
                      <a:endParaRPr lang="es-ES" dirty="0"/>
                    </a:p>
                  </a:txBody>
                  <a:tcPr>
                    <a:solidFill>
                      <a:srgbClr val="FFFF00"/>
                    </a:solidFill>
                  </a:tcPr>
                </a:tc>
                <a:tc>
                  <a:txBody>
                    <a:bodyPr/>
                    <a:lstStyle/>
                    <a:p>
                      <a:pPr algn="ctr"/>
                      <a:r>
                        <a:rPr lang="es-ES" dirty="0" smtClean="0">
                          <a:hlinkClick r:id="rId9" action="ppaction://hlinksldjump"/>
                        </a:rPr>
                        <a:t>518</a:t>
                      </a:r>
                      <a:endParaRPr lang="es-ES" dirty="0"/>
                    </a:p>
                  </a:txBody>
                  <a:tcPr>
                    <a:solidFill>
                      <a:srgbClr val="FFFF00"/>
                    </a:solidFill>
                  </a:tcPr>
                </a:tc>
                <a:tc>
                  <a:txBody>
                    <a:bodyPr/>
                    <a:lstStyle/>
                    <a:p>
                      <a:pPr algn="ctr"/>
                      <a:r>
                        <a:rPr lang="es-ES" dirty="0" smtClean="0">
                          <a:hlinkClick r:id="rId10" action="ppaction://hlinksldjump"/>
                        </a:rPr>
                        <a:t>519</a:t>
                      </a:r>
                      <a:endParaRPr lang="es-ES" dirty="0"/>
                    </a:p>
                  </a:txBody>
                  <a:tcPr>
                    <a:solidFill>
                      <a:srgbClr val="FFFF00"/>
                    </a:solidFill>
                  </a:tcPr>
                </a:tc>
                <a:tc>
                  <a:txBody>
                    <a:bodyPr/>
                    <a:lstStyle/>
                    <a:p>
                      <a:pPr algn="ctr"/>
                      <a:r>
                        <a:rPr lang="es-ES" dirty="0" smtClean="0">
                          <a:hlinkClick r:id="rId11" action="ppaction://hlinksldjump"/>
                        </a:rPr>
                        <a:t>520</a:t>
                      </a:r>
                      <a:endParaRPr lang="es-ES" dirty="0"/>
                    </a:p>
                  </a:txBody>
                  <a:tcPr>
                    <a:solidFill>
                      <a:srgbClr val="FFFF00"/>
                    </a:solidFill>
                  </a:tcPr>
                </a:tc>
                <a:tc>
                  <a:txBody>
                    <a:bodyPr/>
                    <a:lstStyle/>
                    <a:p>
                      <a:pPr algn="ctr"/>
                      <a:r>
                        <a:rPr lang="es-ES" dirty="0" smtClean="0">
                          <a:hlinkClick r:id="rId12" action="ppaction://hlinksldjump"/>
                        </a:rPr>
                        <a:t>521</a:t>
                      </a:r>
                      <a:endParaRPr lang="es-ES" dirty="0"/>
                    </a:p>
                  </a:txBody>
                  <a:tcPr>
                    <a:solidFill>
                      <a:srgbClr val="FFFF00"/>
                    </a:solidFill>
                  </a:tcPr>
                </a:tc>
                <a:tc>
                  <a:txBody>
                    <a:bodyPr/>
                    <a:lstStyle/>
                    <a:p>
                      <a:pPr algn="ctr"/>
                      <a:r>
                        <a:rPr lang="es-ES" dirty="0" smtClean="0">
                          <a:hlinkClick r:id="rId13" action="ppaction://hlinksldjump"/>
                        </a:rPr>
                        <a:t>522</a:t>
                      </a:r>
                      <a:endParaRPr lang="es-ES" dirty="0"/>
                    </a:p>
                  </a:txBody>
                  <a:tcPr>
                    <a:solidFill>
                      <a:srgbClr val="FFFF00"/>
                    </a:solidFill>
                  </a:tcPr>
                </a:tc>
              </a:tr>
              <a:tr h="121920">
                <a:tc>
                  <a:txBody>
                    <a:bodyPr/>
                    <a:lstStyle/>
                    <a:p>
                      <a:pPr algn="ctr"/>
                      <a:r>
                        <a:rPr lang="es-ES" dirty="0" smtClean="0">
                          <a:hlinkClick r:id="rId14" action="ppaction://hlinksldjump"/>
                        </a:rPr>
                        <a:t>523</a:t>
                      </a:r>
                      <a:endParaRPr lang="es-ES" dirty="0"/>
                    </a:p>
                  </a:txBody>
                  <a:tcPr>
                    <a:solidFill>
                      <a:srgbClr val="FFFF00"/>
                    </a:solidFill>
                  </a:tcPr>
                </a:tc>
                <a:tc>
                  <a:txBody>
                    <a:bodyPr/>
                    <a:lstStyle/>
                    <a:p>
                      <a:pPr algn="ctr"/>
                      <a:r>
                        <a:rPr lang="es-ES" dirty="0" smtClean="0">
                          <a:hlinkClick r:id="rId15" action="ppaction://hlinksldjump"/>
                        </a:rPr>
                        <a:t>524</a:t>
                      </a:r>
                      <a:endParaRPr lang="es-ES" dirty="0"/>
                    </a:p>
                  </a:txBody>
                  <a:tcPr>
                    <a:solidFill>
                      <a:srgbClr val="FFFF00"/>
                    </a:solidFill>
                  </a:tcPr>
                </a:tc>
                <a:tc>
                  <a:txBody>
                    <a:bodyPr/>
                    <a:lstStyle/>
                    <a:p>
                      <a:pPr algn="ctr"/>
                      <a:r>
                        <a:rPr lang="es-ES" dirty="0" smtClean="0">
                          <a:hlinkClick r:id="rId16" action="ppaction://hlinksldjump"/>
                        </a:rPr>
                        <a:t>525</a:t>
                      </a:r>
                      <a:endParaRPr lang="es-ES" dirty="0"/>
                    </a:p>
                  </a:txBody>
                  <a:tcPr>
                    <a:solidFill>
                      <a:srgbClr val="FFFF00"/>
                    </a:solidFill>
                  </a:tcPr>
                </a:tc>
                <a:tc>
                  <a:txBody>
                    <a:bodyPr/>
                    <a:lstStyle/>
                    <a:p>
                      <a:pPr algn="ctr"/>
                      <a:r>
                        <a:rPr lang="es-ES" dirty="0" smtClean="0">
                          <a:hlinkClick r:id="rId17" action="ppaction://hlinksldjump"/>
                        </a:rPr>
                        <a:t>526</a:t>
                      </a:r>
                      <a:endParaRPr lang="es-ES" dirty="0"/>
                    </a:p>
                  </a:txBody>
                  <a:tcPr>
                    <a:solidFill>
                      <a:srgbClr val="FFFF00"/>
                    </a:solidFill>
                  </a:tcPr>
                </a:tc>
                <a:tc>
                  <a:txBody>
                    <a:bodyPr/>
                    <a:lstStyle/>
                    <a:p>
                      <a:pPr algn="ctr"/>
                      <a:r>
                        <a:rPr lang="es-ES" dirty="0" smtClean="0">
                          <a:hlinkClick r:id="rId18" action="ppaction://hlinksldjump"/>
                        </a:rPr>
                        <a:t>527</a:t>
                      </a:r>
                      <a:endParaRPr lang="es-ES" dirty="0"/>
                    </a:p>
                  </a:txBody>
                  <a:tcPr>
                    <a:solidFill>
                      <a:srgbClr val="FFFF00"/>
                    </a:solidFill>
                  </a:tcPr>
                </a:tc>
                <a:tc>
                  <a:txBody>
                    <a:bodyPr/>
                    <a:lstStyle/>
                    <a:p>
                      <a:pPr algn="ctr"/>
                      <a:endParaRPr lang="es-ES" dirty="0"/>
                    </a:p>
                  </a:txBody>
                  <a:tcPr>
                    <a:solidFill>
                      <a:srgbClr val="FFFF00"/>
                    </a:solidFill>
                  </a:tcPr>
                </a:tc>
              </a:tr>
            </a:tbl>
          </a:graphicData>
        </a:graphic>
      </p:graphicFrame>
      <p:sp>
        <p:nvSpPr>
          <p:cNvPr id="8" name="1 Título"/>
          <p:cNvSpPr>
            <a:spLocks noGrp="1"/>
          </p:cNvSpPr>
          <p:nvPr>
            <p:ph type="title"/>
          </p:nvPr>
        </p:nvSpPr>
        <p:spPr>
          <a:xfrm>
            <a:off x="107504" y="2902"/>
            <a:ext cx="8568952" cy="526177"/>
          </a:xfrm>
        </p:spPr>
        <p:txBody>
          <a:bodyPr>
            <a:normAutofit fontScale="90000"/>
          </a:bodyPr>
          <a:lstStyle/>
          <a:p>
            <a:pPr algn="ctr">
              <a:tabLst>
                <a:tab pos="8337550" algn="r"/>
              </a:tabLst>
            </a:pPr>
            <a:r>
              <a:rPr lang="es-ES" sz="2700" b="1" dirty="0" smtClean="0">
                <a:solidFill>
                  <a:srgbClr val="C00000"/>
                </a:solidFill>
              </a:rPr>
              <a:t>Índice: </a:t>
            </a:r>
            <a:r>
              <a:rPr lang="es-ES" sz="2700" dirty="0" smtClean="0">
                <a:solidFill>
                  <a:schemeClr val="tx1"/>
                </a:solidFill>
              </a:rPr>
              <a:t>IV) Cómo debemos orar                                </a:t>
            </a:r>
            <a:r>
              <a:rPr lang="es-ES" sz="1500" dirty="0" smtClean="0">
                <a:solidFill>
                  <a:schemeClr val="tx1"/>
                </a:solidFill>
              </a:rPr>
              <a:t>[</a:t>
            </a:r>
            <a:r>
              <a:rPr lang="es-ES" sz="1500" dirty="0" smtClean="0">
                <a:solidFill>
                  <a:schemeClr val="tx1"/>
                </a:solidFill>
                <a:hlinkClick r:id="rId19" action="ppaction://hlinksldjump"/>
              </a:rPr>
              <a:t>I</a:t>
            </a:r>
            <a:r>
              <a:rPr lang="es-ES" sz="1500" dirty="0" smtClean="0">
                <a:solidFill>
                  <a:schemeClr val="tx1"/>
                </a:solidFill>
              </a:rPr>
              <a:t>, </a:t>
            </a:r>
            <a:r>
              <a:rPr lang="es-ES" sz="1500" dirty="0" smtClean="0">
                <a:solidFill>
                  <a:schemeClr val="tx1"/>
                </a:solidFill>
                <a:hlinkClick r:id="rId20" action="ppaction://hlinksldjump"/>
              </a:rPr>
              <a:t>II</a:t>
            </a:r>
            <a:r>
              <a:rPr lang="es-ES" sz="1500" dirty="0" smtClean="0">
                <a:solidFill>
                  <a:schemeClr val="tx1"/>
                </a:solidFill>
              </a:rPr>
              <a:t>, </a:t>
            </a:r>
            <a:r>
              <a:rPr lang="es-ES" sz="1500" dirty="0" smtClean="0">
                <a:solidFill>
                  <a:schemeClr val="tx1"/>
                </a:solidFill>
                <a:hlinkClick r:id="rId21" action="ppaction://hlinksldjump"/>
              </a:rPr>
              <a:t>III</a:t>
            </a:r>
            <a:r>
              <a:rPr lang="es-ES" sz="1500" dirty="0" smtClean="0">
                <a:solidFill>
                  <a:schemeClr val="tx1"/>
                </a:solidFill>
              </a:rPr>
              <a:t>]</a:t>
            </a:r>
            <a:r>
              <a:rPr lang="es-ES" dirty="0" smtClean="0"/>
              <a:t>	</a:t>
            </a:r>
            <a:endParaRPr lang="es-ES" dirty="0"/>
          </a:p>
        </p:txBody>
      </p:sp>
    </p:spTree>
    <p:extLst>
      <p:ext uri="{BB962C8B-B14F-4D97-AF65-F5344CB8AC3E}">
        <p14:creationId xmlns:p14="http://schemas.microsoft.com/office/powerpoint/2010/main" val="1378512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184576"/>
          </a:xfrm>
        </p:spPr>
        <p:style>
          <a:lnRef idx="1">
            <a:schemeClr val="accent4"/>
          </a:lnRef>
          <a:fillRef idx="2">
            <a:schemeClr val="accent4"/>
          </a:fillRef>
          <a:effectRef idx="1">
            <a:schemeClr val="accent4"/>
          </a:effectRef>
          <a:fontRef idx="minor">
            <a:schemeClr val="dk1"/>
          </a:fontRef>
        </p:style>
        <p:txBody>
          <a:bodyPr>
            <a:normAutofit fontScale="92500"/>
          </a:bodyPr>
          <a:lstStyle/>
          <a:p>
            <a:pPr marL="0" indent="0" algn="ctr">
              <a:buNone/>
            </a:pPr>
            <a:r>
              <a:rPr lang="es-ES_tradnl" b="1" dirty="0" smtClean="0"/>
              <a:t>El cielo y las criaturas divinas</a:t>
            </a:r>
          </a:p>
          <a:p>
            <a:pPr marL="457200" indent="-457200">
              <a:buFont typeface="+mj-lt"/>
              <a:buAutoNum type="arabicPeriod" startAt="53"/>
            </a:pPr>
            <a:r>
              <a:rPr lang="es-ES_tradnl" i="1" dirty="0" smtClean="0"/>
              <a:t>¿Qué es el infierno?</a:t>
            </a:r>
          </a:p>
          <a:p>
            <a:pPr marL="421200" indent="0">
              <a:buNone/>
            </a:pPr>
            <a:r>
              <a:rPr lang="es-ES_tradnl" b="1" dirty="0" smtClean="0"/>
              <a:t>Nuestra fe llama «infierno» al estado de la separación eterna de Dios. Quien en la presencia de Dios ve con claridad el amor y sin embargo no lo acepta, se decide por este estado. [1033-1036]</a:t>
            </a:r>
          </a:p>
          <a:p>
            <a:pPr marL="421200" indent="0">
              <a:buNone/>
            </a:pPr>
            <a:r>
              <a:rPr lang="es-ES_tradnl" dirty="0" smtClean="0"/>
              <a:t>Jesús, que conoce el infierno, dice que son «las tinieblas de fuera» (Mt 8,12). Expresado en nuestros conceptos es seguramente más frío que caliente. Con estremecimiento se adivina un estado de completo entumecimiento y de aislamiento desesperado de todo lo que podría aportar a la vida ayuda, alivio, alegría y consuelo. </a:t>
            </a:r>
            <a:r>
              <a:rPr lang="es-ES_tradnl" dirty="0" smtClean="0">
                <a:sym typeface="Wingdings 3"/>
              </a:rPr>
              <a:t></a:t>
            </a:r>
            <a:r>
              <a:rPr lang="es-ES_tradnl" dirty="0" smtClean="0">
                <a:hlinkClick r:id="rId2" action="ppaction://hlinksldjump"/>
              </a:rPr>
              <a:t>161</a:t>
            </a:r>
            <a:r>
              <a:rPr lang="es-ES_tradnl" dirty="0" smtClean="0"/>
              <a:t>-</a:t>
            </a:r>
            <a:r>
              <a:rPr lang="es-ES_tradnl" dirty="0" smtClean="0">
                <a:hlinkClick r:id="rId3" action="ppaction://hlinksldjump"/>
              </a:rPr>
              <a:t>162</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328592"/>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0" indent="0" algn="ctr">
              <a:buNone/>
            </a:pPr>
            <a:r>
              <a:rPr lang="es-ES_tradnl" b="1" dirty="0" smtClean="0"/>
              <a:t>El cielo y las criaturas divinas</a:t>
            </a:r>
          </a:p>
          <a:p>
            <a:pPr marL="457200" indent="-457200">
              <a:buFont typeface="+mj-lt"/>
              <a:buAutoNum type="arabicPeriod" startAt="54"/>
            </a:pPr>
            <a:r>
              <a:rPr lang="es-ES_tradnl" i="1" dirty="0" smtClean="0"/>
              <a:t>¿ Quiénes son los ángeles?</a:t>
            </a:r>
          </a:p>
          <a:p>
            <a:pPr marL="421200" indent="0">
              <a:buNone/>
            </a:pPr>
            <a:r>
              <a:rPr lang="es-ES_tradnl" b="1" dirty="0" smtClean="0"/>
              <a:t>Los ángeles son criaturas de Dios puramente espirituales, que tienen inteligencia y voluntad. No son corporales, son inmortales y normalmente no son visibles. Viven constantemente en la presencia de Dios y transmiten a los hombres la voluntad y la protección de Dios. [328-333,350-351]</a:t>
            </a:r>
          </a:p>
          <a:p>
            <a:pPr marL="421200" indent="0">
              <a:buNone/>
            </a:pPr>
            <a:r>
              <a:rPr lang="es-ES_tradnl" dirty="0" smtClean="0"/>
              <a:t>Un ángel, escribió el cardenal Joseph Ratzinger, es «como el pensamiento personal mediante el cual Dios se vuelve hacia mí». Al mismo tiempo los ángeles están completamente vueltos a su Creador. Arden en amor por él y le sirven noche y día. Nunca cesa su canto de alabanza. Los ángeles separados de Dios son llamados en la Sagrada Escritura diablos o demonios.</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00600"/>
          </a:xfrm>
        </p:spPr>
        <p:style>
          <a:lnRef idx="1">
            <a:schemeClr val="accent4"/>
          </a:lnRef>
          <a:fillRef idx="2">
            <a:schemeClr val="accent4"/>
          </a:fillRef>
          <a:effectRef idx="1">
            <a:schemeClr val="accent4"/>
          </a:effectRef>
          <a:fontRef idx="minor">
            <a:schemeClr val="dk1"/>
          </a:fontRef>
        </p:style>
        <p:txBody>
          <a:bodyPr>
            <a:normAutofit/>
          </a:bodyPr>
          <a:lstStyle/>
          <a:p>
            <a:pPr marL="0" indent="0" algn="ctr">
              <a:buNone/>
            </a:pPr>
            <a:r>
              <a:rPr lang="es-ES_tradnl" b="1" dirty="0" smtClean="0"/>
              <a:t>El cielo y las criaturas divinas</a:t>
            </a:r>
          </a:p>
          <a:p>
            <a:pPr marL="457200" indent="-457200">
              <a:buFont typeface="+mj-lt"/>
              <a:buAutoNum type="arabicPeriod" startAt="55"/>
            </a:pPr>
            <a:r>
              <a:rPr lang="es-ES_tradnl" i="1" dirty="0" smtClean="0"/>
              <a:t>¿ Se pueden establecer relaciones con los ángeles?</a:t>
            </a:r>
          </a:p>
          <a:p>
            <a:pPr marL="421200" indent="0">
              <a:buNone/>
            </a:pPr>
            <a:r>
              <a:rPr lang="es-ES_tradnl" b="1" dirty="0" smtClean="0"/>
              <a:t>Sí. Se puede pedir ayuda a los ángeles y solicitar su intercesión ante Dios. [334-336,352]</a:t>
            </a:r>
          </a:p>
          <a:p>
            <a:pPr marL="421200" indent="0">
              <a:buNone/>
            </a:pPr>
            <a:r>
              <a:rPr lang="es-ES_tradnl" dirty="0" smtClean="0"/>
              <a:t>Cada persona recibe de Dios un ángel custodio. Rezar al ángel de la guarda por uno mismo y por otros es bueno y sensato. Los ángeles también se pueden hacer perceptibles por su cuenta en la vida de un cristiano, por ejemplo como portadores de una noticia o como acompañantes que ayudan. La fe no tiene nada que ver con los falsos ángeles del esoterismo.</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4536504"/>
          </a:xfrm>
        </p:spPr>
        <p:style>
          <a:lnRef idx="1">
            <a:schemeClr val="accent4"/>
          </a:lnRef>
          <a:fillRef idx="2">
            <a:schemeClr val="accent4"/>
          </a:fillRef>
          <a:effectRef idx="1">
            <a:schemeClr val="accent4"/>
          </a:effectRef>
          <a:fontRef idx="minor">
            <a:schemeClr val="dk1"/>
          </a:fontRef>
        </p:style>
        <p:txBody>
          <a:bodyPr>
            <a:normAutofit/>
          </a:bodyPr>
          <a:lstStyle/>
          <a:p>
            <a:pPr marL="0" indent="0" algn="ctr">
              <a:buNone/>
            </a:pPr>
            <a:r>
              <a:rPr lang="es-ES_tradnl" b="1" dirty="0" smtClean="0"/>
              <a:t>La criatura hombre</a:t>
            </a:r>
          </a:p>
          <a:p>
            <a:pPr marL="457200" indent="-457200">
              <a:buFont typeface="+mj-lt"/>
              <a:buAutoNum type="arabicPeriod" startAt="56"/>
            </a:pPr>
            <a:r>
              <a:rPr lang="es-ES_tradnl" i="1" dirty="0" smtClean="0"/>
              <a:t>¿ Tiene el hombre una posición privilegiada en la Creación?</a:t>
            </a:r>
          </a:p>
          <a:p>
            <a:pPr marL="421200" indent="0">
              <a:buNone/>
            </a:pPr>
            <a:r>
              <a:rPr lang="es-ES_tradnl" b="1" dirty="0" smtClean="0"/>
              <a:t>Sí. El hombre es la cumbre de la Creación, porque Dios lo creó a su imagen (</a:t>
            </a:r>
            <a:r>
              <a:rPr lang="es-ES_tradnl" b="1" dirty="0" err="1" smtClean="0"/>
              <a:t>Gén</a:t>
            </a:r>
            <a:r>
              <a:rPr lang="es-ES_tradnl" b="1" dirty="0" smtClean="0"/>
              <a:t> 1,27). [343-344,353]</a:t>
            </a:r>
          </a:p>
          <a:p>
            <a:pPr marL="421200" indent="0">
              <a:buNone/>
            </a:pPr>
            <a:r>
              <a:rPr lang="es-ES_tradnl" dirty="0" smtClean="0"/>
              <a:t>La creación del hombre se distingue claramente de la creación de los demás seres vivos. El hombre es </a:t>
            </a:r>
            <a:r>
              <a:rPr lang="es-ES_tradnl" i="1" dirty="0" smtClean="0"/>
              <a:t>persona, </a:t>
            </a:r>
            <a:r>
              <a:rPr lang="es-ES_tradnl" dirty="0" smtClean="0"/>
              <a:t>es decir, puede decidir, con su voluntad y su inteligencia, a favor o en contra del amor.</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328592"/>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0" indent="0" algn="ctr">
              <a:buNone/>
            </a:pPr>
            <a:r>
              <a:rPr lang="es-ES_tradnl" b="1" dirty="0" smtClean="0"/>
              <a:t>La criatura hombre</a:t>
            </a:r>
          </a:p>
          <a:p>
            <a:pPr marL="457200" indent="-457200">
              <a:buFont typeface="+mj-lt"/>
              <a:buAutoNum type="arabicPeriod" startAt="57"/>
            </a:pPr>
            <a:r>
              <a:rPr lang="es-ES_tradnl" i="1" dirty="0" smtClean="0"/>
              <a:t>¿ Cómo se debe comportar el hombre con los animales </a:t>
            </a:r>
            <a:r>
              <a:rPr lang="es-ES_tradnl" dirty="0" smtClean="0"/>
              <a:t>y </a:t>
            </a:r>
            <a:r>
              <a:rPr lang="es-ES_tradnl" i="1" dirty="0" smtClean="0"/>
              <a:t>otras criaturas?</a:t>
            </a:r>
          </a:p>
          <a:p>
            <a:pPr marL="421200" indent="0">
              <a:buNone/>
            </a:pPr>
            <a:r>
              <a:rPr lang="es-ES_tradnl" b="1" dirty="0" smtClean="0"/>
              <a:t>El hombre debe honrar al Creador en las criaturas y tratarlas con cuidado y responsabilidad. Los hombres, los animales y las plantas tienen el mismo Creador, que por amor los llamó a la existencia. Por ello el amor a los animales es profundamente humano. [344,354]</a:t>
            </a:r>
          </a:p>
          <a:p>
            <a:pPr marL="421200" indent="0">
              <a:buNone/>
            </a:pPr>
            <a:r>
              <a:rPr lang="es-ES_tradnl" dirty="0" smtClean="0"/>
              <a:t>Si bien le está permitido al hombre aprovechar y comer plantas Y animales, no le está permitido, sin embargo, torturar a los animales o mantenerlos de forma impropia a su especie. Esto contradice la dignidad de la Creación tanto como la explotación de la tierra a causa de una codicia ciega.</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59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580926"/>
          </a:xfrm>
        </p:spPr>
        <p:txBody>
          <a:bodyPr>
            <a:normAutofit/>
          </a:bodyPr>
          <a:lstStyle/>
          <a:p>
            <a:r>
              <a:rPr lang="es-ES" sz="2600" dirty="0" smtClean="0"/>
              <a:t>Capítulo I: El hombres es «capaz» de Dios</a:t>
            </a:r>
            <a:endParaRPr lang="es-ES" sz="2600" dirty="0"/>
          </a:p>
        </p:txBody>
      </p:sp>
      <p:sp>
        <p:nvSpPr>
          <p:cNvPr id="3" name="2 Marcador de contenido"/>
          <p:cNvSpPr>
            <a:spLocks noGrp="1"/>
          </p:cNvSpPr>
          <p:nvPr>
            <p:ph sz="quarter" idx="1"/>
          </p:nvPr>
        </p:nvSpPr>
        <p:spPr>
          <a:xfrm>
            <a:off x="457200" y="836712"/>
            <a:ext cx="7467600" cy="5637240"/>
          </a:xfrm>
          <a:solidFill>
            <a:srgbClr val="FAFA78"/>
          </a:solidFill>
        </p:spPr>
        <p:txBody>
          <a:bodyPr lIns="0" tIns="0" rIns="0" bIns="0">
            <a:normAutofit/>
          </a:bodyPr>
          <a:lstStyle/>
          <a:p>
            <a:pPr marL="457200" indent="-457200">
              <a:buFont typeface="+mj-lt"/>
              <a:buAutoNum type="arabicPeriod" startAt="4"/>
            </a:pPr>
            <a:r>
              <a:rPr lang="es-ES_tradnl" dirty="0" smtClean="0"/>
              <a:t>¿</a:t>
            </a:r>
            <a:r>
              <a:rPr lang="es-ES_tradnl" i="1" dirty="0" smtClean="0"/>
              <a:t>Podemos conocer la existencia de Dios mediante la razón?</a:t>
            </a:r>
          </a:p>
          <a:p>
            <a:pPr marL="457200" indent="0">
              <a:buNone/>
            </a:pPr>
            <a:r>
              <a:rPr lang="es-ES_tradnl" b="1" dirty="0" smtClean="0"/>
              <a:t>Sí. La razón humana puede conocer a Dios con certeza. [31-36, 44-47]</a:t>
            </a:r>
          </a:p>
          <a:p>
            <a:pPr marL="457200" indent="0">
              <a:buNone/>
            </a:pPr>
            <a:r>
              <a:rPr lang="es-ES_tradnl" dirty="0" smtClean="0"/>
              <a:t>El mundo no puede tener su origen y su meta en sí mismo. En todo lo que existe hay más de lo que se </a:t>
            </a:r>
            <a:r>
              <a:rPr lang="es-ES_tradnl" i="1" dirty="0" smtClean="0"/>
              <a:t>ve. </a:t>
            </a:r>
            <a:r>
              <a:rPr lang="es-ES_tradnl" dirty="0" smtClean="0"/>
              <a:t>El orden, la belleza y la evolución del mundo señalan más allá de sí mismas, en dirección a Dios. Todo hombre está abierto a la Verdad, al Bien y a la Belleza. Oye dentro de sí la </a:t>
            </a:r>
            <a:r>
              <a:rPr lang="es-ES_tradnl" i="1" dirty="0" smtClean="0"/>
              <a:t>voz </a:t>
            </a:r>
            <a:r>
              <a:rPr lang="es-ES_tradnl" dirty="0" smtClean="0"/>
              <a:t>de la conciencia, que le impulsa hacia el Bien y le alerta ante el </a:t>
            </a:r>
            <a:r>
              <a:rPr lang="es-ES_tradnl" dirty="0" err="1" smtClean="0"/>
              <a:t>Mal.</a:t>
            </a:r>
            <a:r>
              <a:rPr lang="es-ES_tradnl" dirty="0" smtClean="0"/>
              <a:t> Quien sigue esta pista razonablemente encuentra a Dios.</a:t>
            </a:r>
            <a:endParaRPr lang="es-ES" dirty="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6</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00600"/>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0" indent="0" algn="ctr">
              <a:buNone/>
            </a:pPr>
            <a:r>
              <a:rPr lang="es-ES_tradnl" b="1" dirty="0" smtClean="0"/>
              <a:t>La criatura hombre</a:t>
            </a:r>
          </a:p>
          <a:p>
            <a:pPr marL="457200" indent="-457200">
              <a:buFont typeface="+mj-lt"/>
              <a:buAutoNum type="arabicPeriod" startAt="58"/>
            </a:pPr>
            <a:r>
              <a:rPr lang="es-ES_tradnl" i="1" dirty="0" smtClean="0"/>
              <a:t>¿ Qué quiere decir que el hombre ha sido creado «a imagen» de Dios?</a:t>
            </a:r>
          </a:p>
          <a:p>
            <a:pPr marL="421200" indent="0">
              <a:buNone/>
            </a:pPr>
            <a:r>
              <a:rPr lang="es-ES_tradnl" b="1" dirty="0" smtClean="0"/>
              <a:t>A diferencia de los seres inanimados, de las plantas y de los animales, el hombre es una persona dotada de espíritu. Esta característica lo vincula más a Dios que a las demás criaturas visibles. [355-357,380]</a:t>
            </a:r>
          </a:p>
          <a:p>
            <a:pPr marL="421200" indent="0">
              <a:buNone/>
            </a:pPr>
            <a:r>
              <a:rPr lang="es-ES_tradnl" dirty="0" smtClean="0"/>
              <a:t>El hombre no es algo, sino </a:t>
            </a:r>
            <a:r>
              <a:rPr lang="es-ES_tradnl" i="1" dirty="0" smtClean="0"/>
              <a:t>alguien, </a:t>
            </a:r>
            <a:r>
              <a:rPr lang="es-ES_tradnl" dirty="0" smtClean="0"/>
              <a:t>Al igual que decimos que Dios es persona, también lo decimos del hombre. Un hombre puede pensar más allá de su horizonte inmediato y evaluar toda la amplitud del ser; puede incluso conocerse a sí mismo con una distancia crítica y trabajar en sí mismo; puede percibir a otros como personas, captar su dignidad y amarlos. Entre todas las criaturas visibles, sólo el hombre es capaz de «conocer y amar a su Creador» (Concilio Vaticano II, </a:t>
            </a:r>
            <a:r>
              <a:rPr lang="es-ES_tradnl" i="1" dirty="0" err="1" smtClean="0"/>
              <a:t>Gaudium</a:t>
            </a:r>
            <a:r>
              <a:rPr lang="es-ES_tradnl" i="1" dirty="0" smtClean="0"/>
              <a:t> et </a:t>
            </a:r>
            <a:r>
              <a:rPr lang="es-ES_tradnl" i="1" dirty="0" err="1" smtClean="0"/>
              <a:t>Spes</a:t>
            </a:r>
            <a:r>
              <a:rPr lang="es-ES_tradnl" i="1" dirty="0" smtClean="0"/>
              <a:t> </a:t>
            </a:r>
            <a:r>
              <a:rPr lang="es-ES_tradnl" dirty="0" smtClean="0"/>
              <a:t>[GS] 12,3). El hombre está destinado a vivir en amistad con él (</a:t>
            </a:r>
            <a:r>
              <a:rPr lang="es-ES_tradnl" dirty="0" err="1" smtClean="0"/>
              <a:t>Jn</a:t>
            </a:r>
            <a:r>
              <a:rPr lang="es-ES_tradnl" dirty="0" smtClean="0"/>
              <a:t> 15,15).</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60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328592"/>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0" indent="0" algn="ctr">
              <a:buNone/>
            </a:pPr>
            <a:r>
              <a:rPr lang="es-ES_tradnl" b="1" dirty="0" smtClean="0"/>
              <a:t>La criatura hombre</a:t>
            </a:r>
          </a:p>
          <a:p>
            <a:pPr marL="457200" indent="-457200">
              <a:buFont typeface="+mj-lt"/>
              <a:buAutoNum type="arabicPeriod" startAt="59"/>
            </a:pPr>
            <a:r>
              <a:rPr lang="es-ES_tradnl" i="1" dirty="0" smtClean="0"/>
              <a:t>¿ Para qué ha creado Dios al hombre?</a:t>
            </a:r>
          </a:p>
          <a:p>
            <a:pPr marL="421200" indent="0">
              <a:buNone/>
            </a:pPr>
            <a:r>
              <a:rPr lang="es-ES_tradnl" b="1" dirty="0" smtClean="0"/>
              <a:t>Dios ha hecho todo para el hombre. Pero al hombre, la «única criatura querida por Dios por sí misma» (GS 24), lo ha creado para que sea eternamente feliz. Y esto lo alcanza conociendo a Dios, amándole, sirviéndole y viviendo con agradecimiento a su Creador. [358]</a:t>
            </a:r>
          </a:p>
          <a:p>
            <a:pPr marL="421200" indent="0">
              <a:buNone/>
            </a:pPr>
            <a:r>
              <a:rPr lang="es-ES_tradnl" dirty="0" smtClean="0"/>
              <a:t>El agradecimiento es amor reconocido. Quien es agradecido se dirige libremente al autor del bien y entra en una relación nueva y más profunda con él. Dios quiere que conozcamos su amor y que vivamos ya desde ahora toda nuestra vida en relación con él. Esta relación dura eternamente.</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61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256584"/>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0" indent="0" algn="ctr">
              <a:buNone/>
            </a:pPr>
            <a:r>
              <a:rPr lang="es-ES_tradnl" b="1" dirty="0" smtClean="0"/>
              <a:t>La criatura hombre</a:t>
            </a:r>
          </a:p>
          <a:p>
            <a:pPr marL="457200" indent="-457200">
              <a:buFont typeface="+mj-lt"/>
              <a:buAutoNum type="arabicPeriod" startAt="60"/>
            </a:pPr>
            <a:r>
              <a:rPr lang="es-ES_tradnl" i="1" dirty="0" smtClean="0"/>
              <a:t>¿Por qué </a:t>
            </a:r>
            <a:r>
              <a:rPr lang="es-ES_tradnl" dirty="0" smtClean="0"/>
              <a:t>es </a:t>
            </a:r>
            <a:r>
              <a:rPr lang="es-ES_tradnl" i="1" dirty="0" smtClean="0"/>
              <a:t>Jesucristo el modelo mayor para el mundo?</a:t>
            </a:r>
          </a:p>
          <a:p>
            <a:pPr marL="421200" indent="0">
              <a:buNone/>
            </a:pPr>
            <a:r>
              <a:rPr lang="es-ES_tradnl" b="1" dirty="0" smtClean="0"/>
              <a:t>Jesucristo es único, porque él no sólo nos muestra la verdadera esencia de Dios, sino el verdadero ideal del hombre. [358-359,381]</a:t>
            </a:r>
          </a:p>
          <a:p>
            <a:pPr marL="421200" indent="0">
              <a:buNone/>
            </a:pPr>
            <a:r>
              <a:rPr lang="es-ES_tradnl" dirty="0" smtClean="0"/>
              <a:t>Jesús fue mucho más que un hombre ideal. Incluso las personas aparentemente ideales son pecadoras. Por eso ningún hombre puede ser la medida del hombre. Pero Jesús no tenía pecado. Qué significa ser hombre y qué hace al hombre </a:t>
            </a:r>
            <a:r>
              <a:rPr lang="es-ES_tradnl" i="1" dirty="0" smtClean="0"/>
              <a:t>eternamente digno de amor, </a:t>
            </a:r>
            <a:r>
              <a:rPr lang="es-ES_tradnl" dirty="0" smtClean="0"/>
              <a:t>en el sentido literal de la palabra, lo conocemos sólo en Jesucristo, que «ha sido probado en todo, como nosotros, menos en el pecado» (</a:t>
            </a:r>
            <a:r>
              <a:rPr lang="es-ES_tradnl" dirty="0" err="1" smtClean="0"/>
              <a:t>Heb</a:t>
            </a:r>
            <a:r>
              <a:rPr lang="es-ES_tradnl" dirty="0" smtClean="0"/>
              <a:t> 4,15b). Jesús, el Hijo de Dios, es el hombre real y verdadero. En él conocemos cómo ha querido Dios al hombre.</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62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328592"/>
          </a:xfrm>
        </p:spPr>
        <p:style>
          <a:lnRef idx="1">
            <a:schemeClr val="accent4"/>
          </a:lnRef>
          <a:fillRef idx="2">
            <a:schemeClr val="accent4"/>
          </a:fillRef>
          <a:effectRef idx="1">
            <a:schemeClr val="accent4"/>
          </a:effectRef>
          <a:fontRef idx="minor">
            <a:schemeClr val="dk1"/>
          </a:fontRef>
        </p:style>
        <p:txBody>
          <a:bodyPr>
            <a:normAutofit fontScale="92500"/>
          </a:bodyPr>
          <a:lstStyle/>
          <a:p>
            <a:pPr marL="0" indent="0" algn="ctr">
              <a:buNone/>
            </a:pPr>
            <a:r>
              <a:rPr lang="es-ES_tradnl" b="1" dirty="0" smtClean="0"/>
              <a:t>La criatura hombre</a:t>
            </a:r>
          </a:p>
          <a:p>
            <a:pPr marL="457200" indent="-457200">
              <a:buFont typeface="+mj-lt"/>
              <a:buAutoNum type="arabicPeriod" startAt="61"/>
            </a:pPr>
            <a:r>
              <a:rPr lang="es-ES_tradnl" i="1" dirty="0" smtClean="0"/>
              <a:t>¿ En qué consiste la igualdad de todos los hombres?</a:t>
            </a:r>
          </a:p>
          <a:p>
            <a:pPr marL="421200" indent="0">
              <a:buNone/>
            </a:pPr>
            <a:r>
              <a:rPr lang="es-ES_tradnl" b="1" dirty="0" smtClean="0"/>
              <a:t>Todos los hombres son iguales porque tienen el mismo origen en el único amor creador de Dios. Todos los hombres tienen en Jesús su salvador. Todos los hombres están destinados a encontrar su felicidad y su bienaventuranza eterna en Dios. [360-361]</a:t>
            </a:r>
          </a:p>
          <a:p>
            <a:pPr marL="421200" indent="0">
              <a:buNone/>
            </a:pPr>
            <a:r>
              <a:rPr lang="es-ES_tradnl" dirty="0" smtClean="0"/>
              <a:t>Por ello </a:t>
            </a:r>
            <a:r>
              <a:rPr lang="es-ES_tradnl" i="1" dirty="0" smtClean="0"/>
              <a:t>todos </a:t>
            </a:r>
            <a:r>
              <a:rPr lang="es-ES_tradnl" dirty="0" smtClean="0"/>
              <a:t>los hombres son hermanos y hermanas. Los cristianos no sólo deben ser solidarios con otros cristianos, sino con todos los hombres y oponerse enérgicamente a divisiones racistas, sexistas y económicas de la única familia humana. </a:t>
            </a:r>
            <a:r>
              <a:rPr lang="es-ES_tradnl" dirty="0" smtClean="0">
                <a:sym typeface="Wingdings 3"/>
              </a:rPr>
              <a:t></a:t>
            </a:r>
            <a:r>
              <a:rPr lang="es-ES_tradnl" dirty="0" smtClean="0">
                <a:hlinkClick r:id="rId2" action="ppaction://hlinksldjump"/>
              </a:rPr>
              <a:t>280</a:t>
            </a:r>
            <a:r>
              <a:rPr lang="es-ES_tradnl" dirty="0" smtClean="0"/>
              <a:t>,</a:t>
            </a:r>
            <a:r>
              <a:rPr lang="es-ES_tradnl" dirty="0" smtClean="0">
                <a:hlinkClick r:id="rId3" action="ppaction://hlinksldjump"/>
              </a:rPr>
              <a:t>517</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63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00600"/>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0" indent="0" algn="ctr">
              <a:buNone/>
            </a:pPr>
            <a:r>
              <a:rPr lang="es-ES_tradnl" b="1" dirty="0" smtClean="0"/>
              <a:t>La criatura hombre</a:t>
            </a:r>
          </a:p>
          <a:p>
            <a:pPr marL="457200" indent="-457200">
              <a:buFont typeface="+mj-lt"/>
              <a:buAutoNum type="arabicPeriod" startAt="62"/>
            </a:pPr>
            <a:r>
              <a:rPr lang="es-ES_tradnl" i="1" dirty="0" smtClean="0"/>
              <a:t>¿ Qué </a:t>
            </a:r>
            <a:r>
              <a:rPr lang="es-ES_tradnl" dirty="0" smtClean="0"/>
              <a:t>es </a:t>
            </a:r>
            <a:r>
              <a:rPr lang="es-ES_tradnl" i="1" dirty="0" smtClean="0"/>
              <a:t>el alma?</a:t>
            </a:r>
          </a:p>
          <a:p>
            <a:pPr marL="421200" indent="0">
              <a:buNone/>
            </a:pPr>
            <a:r>
              <a:rPr lang="es-ES_tradnl" b="1" dirty="0" smtClean="0"/>
              <a:t>El alma es lo que hace a cada hombre ser hombre: su principio vital espiritual, lo más íntimo de su ser. El alma es la causa de que el cuerpo material sea un cuerpo humano vivo. Por el alma el hombre es el ser que puede decir «Yo» y existe ante Dios como individuo inconfundible. [362-365, 382]</a:t>
            </a:r>
          </a:p>
          <a:p>
            <a:pPr marL="421200" indent="0">
              <a:buNone/>
            </a:pPr>
            <a:r>
              <a:rPr lang="es-ES_tradnl" dirty="0" smtClean="0"/>
              <a:t>Los hombres son seres corporales y espirituales. El espíritu del hombre es más que una función del cuerpo y no se puede explicar a partir de la constitución material del hombre. La razón nos dice: Tiene que existir un principio espiritual que, unido al cuerpo, no sea, sin embargo, idéntico a éste. Lo llamamos «alma». Aunque el alma no se puede «probar» de modo científico, no se puede comprender al hombre como ser espiritual sin suponer este principio espiritual del hombre, que excede a la materia. </a:t>
            </a:r>
            <a:r>
              <a:rPr lang="es-ES_tradnl" dirty="0" smtClean="0">
                <a:sym typeface="Wingdings 3"/>
              </a:rPr>
              <a:t></a:t>
            </a:r>
            <a:r>
              <a:rPr lang="es-ES_tradnl" dirty="0" smtClean="0"/>
              <a:t> </a:t>
            </a:r>
            <a:r>
              <a:rPr lang="es-ES_tradnl" dirty="0" smtClean="0">
                <a:hlinkClick r:id="rId2" action="ppaction://hlinksldjump"/>
              </a:rPr>
              <a:t>153</a:t>
            </a:r>
            <a:r>
              <a:rPr lang="es-ES_tradnl" dirty="0" smtClean="0"/>
              <a:t>-</a:t>
            </a:r>
            <a:r>
              <a:rPr lang="es-ES_tradnl" dirty="0" smtClean="0">
                <a:hlinkClick r:id="rId3" action="ppaction://hlinksldjump"/>
              </a:rPr>
              <a:t>154</a:t>
            </a:r>
            <a:r>
              <a:rPr lang="es-ES_tradnl" dirty="0" smtClean="0"/>
              <a:t>, </a:t>
            </a:r>
            <a:r>
              <a:rPr lang="es-ES_tradnl" dirty="0" smtClean="0">
                <a:hlinkClick r:id="rId4" action="ppaction://hlinksldjump"/>
              </a:rPr>
              <a:t>163</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64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00600"/>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0" indent="0" algn="ctr">
              <a:buNone/>
            </a:pPr>
            <a:r>
              <a:rPr lang="es-ES_tradnl" b="1" dirty="0" smtClean="0"/>
              <a:t>La criatura hombre</a:t>
            </a:r>
          </a:p>
          <a:p>
            <a:pPr marL="457200" indent="-457200">
              <a:buFont typeface="+mj-lt"/>
              <a:buAutoNum type="arabicPeriod" startAt="63"/>
            </a:pPr>
            <a:r>
              <a:rPr lang="es-ES_tradnl" i="1" dirty="0" smtClean="0"/>
              <a:t>¿ De dónde procede el alma del hombre?</a:t>
            </a:r>
          </a:p>
          <a:p>
            <a:pPr marL="421200" indent="0">
              <a:buNone/>
            </a:pPr>
            <a:r>
              <a:rPr lang="es-ES_tradnl" b="1" dirty="0" smtClean="0"/>
              <a:t>El alma humana es creada directamente por Dios y no «producida» por los padres. [366-368, 382]</a:t>
            </a:r>
          </a:p>
          <a:p>
            <a:pPr marL="421200" indent="0">
              <a:buNone/>
            </a:pPr>
            <a:r>
              <a:rPr lang="es-ES_tradnl" dirty="0" smtClean="0"/>
              <a:t>El alma del hombre no puede ser ni el producto de un desarrollo evolutivo ni el resultado de la unión genética del padre y de la madre. El misterio de que con cada hombre viene al mundo una persona espiritual única, lo expresa la Iglesia diciendo: Dios le da un alma, que no muere, aun cuando el hombre pierda su cuerpo en la muerte para volverlo a encontrar en la resurrección. Decir: «Tengo alma», significa: Dios no sólo me ha creado como ser, sino como persona y me ha llamado a una relación con él que no tiene fin.</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65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544616"/>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0" indent="0" algn="ctr">
              <a:buNone/>
            </a:pPr>
            <a:r>
              <a:rPr lang="es-ES_tradnl" b="1" dirty="0" smtClean="0"/>
              <a:t>La criatura hombre</a:t>
            </a:r>
          </a:p>
          <a:p>
            <a:pPr marL="457200" indent="-457200">
              <a:buFont typeface="+mj-lt"/>
              <a:buAutoNum type="arabicPeriod" startAt="64"/>
            </a:pPr>
            <a:r>
              <a:rPr lang="es-ES_tradnl" i="1" dirty="0" smtClean="0"/>
              <a:t>¿ Por qué ha creado Dios al hombre como varón </a:t>
            </a:r>
            <a:r>
              <a:rPr lang="es-ES_tradnl" dirty="0" smtClean="0"/>
              <a:t>y </a:t>
            </a:r>
            <a:r>
              <a:rPr lang="es-ES_tradnl" i="1" dirty="0" smtClean="0"/>
              <a:t>mujer?</a:t>
            </a:r>
          </a:p>
          <a:p>
            <a:pPr marL="421200" indent="0">
              <a:buNone/>
            </a:pPr>
            <a:r>
              <a:rPr lang="es-ES_tradnl" b="1" dirty="0" smtClean="0"/>
              <a:t>Dios, que es amor y el prototipo de comunión, ha creado al hombre como varón y mujer para que conjunta­mente sean imagen de su esencia. [369-373,383]</a:t>
            </a:r>
          </a:p>
          <a:p>
            <a:pPr marL="421200" indent="0">
              <a:buNone/>
            </a:pPr>
            <a:r>
              <a:rPr lang="es-ES_tradnl" dirty="0" smtClean="0"/>
              <a:t>Dios ha hecho al hombre de modo que sea varón o mujer y anhele la plenitud y la totalidad en el encuentro con el otro sexo. Los hombres y las mujeres tienen absolutamente la misma dignidad, pero expresan en el desarrollo creativo de su ser varón o mujer diferentes aspectos de la perfección de Dios. Dios no es varón ni mujer, pero se ha revelado como padre (</a:t>
            </a:r>
            <a:r>
              <a:rPr lang="es-ES_tradnl" dirty="0" err="1" smtClean="0"/>
              <a:t>Lc</a:t>
            </a:r>
            <a:r>
              <a:rPr lang="es-ES_tradnl" dirty="0" smtClean="0"/>
              <a:t> 6,36) y como madre (</a:t>
            </a:r>
            <a:r>
              <a:rPr lang="es-ES_tradnl" dirty="0" err="1" smtClean="0"/>
              <a:t>Is</a:t>
            </a:r>
            <a:r>
              <a:rPr lang="es-ES_tradnl" dirty="0" smtClean="0"/>
              <a:t> 66,13). En el amor del varón y la mujer, especialmente en la comunión del matrimonio, donde varón y mujer se hacen «una sola carne» (</a:t>
            </a:r>
            <a:r>
              <a:rPr lang="es-ES_tradnl" dirty="0" err="1" smtClean="0"/>
              <a:t>Gén</a:t>
            </a:r>
            <a:r>
              <a:rPr lang="es-ES_tradnl" dirty="0" smtClean="0"/>
              <a:t> 2,24), los hombres pueden intuir algo de la felicidad de la unión con Dios, en la que cada hombre encuentra su plenitud definitiva. Así como el amor de Dios es fiel, también el amor del varón y la mujer busca ser fiel; y este amor es creador al modo de Dios, porque del matrimonio brota nueva vida. </a:t>
            </a:r>
            <a:r>
              <a:rPr lang="es-ES_tradnl" dirty="0" smtClean="0">
                <a:sym typeface="Wingdings 3"/>
              </a:rPr>
              <a:t></a:t>
            </a:r>
            <a:r>
              <a:rPr lang="es-ES_tradnl" dirty="0" smtClean="0">
                <a:hlinkClick r:id="rId2" action="ppaction://hlinksldjump"/>
              </a:rPr>
              <a:t>260</a:t>
            </a:r>
            <a:r>
              <a:rPr lang="es-ES_tradnl" dirty="0" smtClean="0"/>
              <a:t>,</a:t>
            </a:r>
            <a:r>
              <a:rPr lang="es-ES_tradnl" dirty="0" smtClean="0">
                <a:hlinkClick r:id="rId3" action="ppaction://hlinksldjump"/>
              </a:rPr>
              <a:t>400</a:t>
            </a:r>
            <a:r>
              <a:rPr lang="es-ES_tradnl" dirty="0" smtClean="0"/>
              <a:t>-</a:t>
            </a:r>
            <a:r>
              <a:rPr lang="es-ES_tradnl" dirty="0" smtClean="0">
                <a:hlinkClick r:id="rId4" action="ppaction://hlinksldjump"/>
              </a:rPr>
              <a:t>401</a:t>
            </a:r>
            <a:r>
              <a:rPr lang="es-ES_tradnl" dirty="0" smtClean="0"/>
              <a:t>,</a:t>
            </a:r>
            <a:r>
              <a:rPr lang="es-ES_tradnl" dirty="0" smtClean="0">
                <a:hlinkClick r:id="rId5" action="ppaction://hlinksldjump"/>
              </a:rPr>
              <a:t>416</a:t>
            </a:r>
            <a:r>
              <a:rPr lang="es-ES_tradnl" dirty="0" smtClean="0"/>
              <a:t>-</a:t>
            </a:r>
            <a:r>
              <a:rPr lang="es-ES_tradnl" dirty="0" smtClean="0">
                <a:hlinkClick r:id="rId6" action="ppaction://hlinksldjump"/>
              </a:rPr>
              <a:t>417</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66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7" action="ppaction://hlinksldjump"/>
              </a:rPr>
              <a:t>I</a:t>
            </a:r>
            <a:r>
              <a:rPr lang="es-ES" sz="1400" dirty="0" smtClean="0"/>
              <a:t> (1-165), </a:t>
            </a:r>
            <a:r>
              <a:rPr lang="es-ES" sz="1400" dirty="0" smtClean="0">
                <a:hlinkClick r:id="rId8" action="ppaction://hlinksldjump"/>
              </a:rPr>
              <a:t>II</a:t>
            </a:r>
            <a:r>
              <a:rPr lang="es-ES" sz="1400" dirty="0" smtClean="0"/>
              <a:t> (166-278), </a:t>
            </a:r>
            <a:r>
              <a:rPr lang="es-ES" sz="1400" dirty="0" smtClean="0">
                <a:hlinkClick r:id="rId9" action="ppaction://hlinksldjump"/>
              </a:rPr>
              <a:t>III</a:t>
            </a:r>
            <a:r>
              <a:rPr lang="es-ES" sz="1400" dirty="0" smtClean="0"/>
              <a:t> (279-468), </a:t>
            </a:r>
            <a:r>
              <a:rPr lang="es-ES" sz="1400" dirty="0" smtClean="0">
                <a:hlinkClick r:id="rId10"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72608"/>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marL="0" indent="0" algn="ctr">
              <a:buNone/>
            </a:pPr>
            <a:r>
              <a:rPr lang="es-ES_tradnl" b="1" dirty="0" smtClean="0"/>
              <a:t>La criatura hombre</a:t>
            </a:r>
          </a:p>
          <a:p>
            <a:pPr marL="457200" indent="-457200">
              <a:buFont typeface="+mj-lt"/>
              <a:buAutoNum type="arabicPeriod" startAt="65"/>
            </a:pPr>
            <a:r>
              <a:rPr lang="es-ES_tradnl" sz="2600" i="1" dirty="0" smtClean="0"/>
              <a:t>¿ Qué pasa con las personas que tienen tendencias homosexuales?</a:t>
            </a:r>
          </a:p>
          <a:p>
            <a:pPr marL="421200" indent="0">
              <a:buNone/>
            </a:pPr>
            <a:r>
              <a:rPr lang="es-ES_tradnl" sz="2600" b="1" dirty="0" smtClean="0"/>
              <a:t>La Iglesia cree que el hombre y la mujer, en el orden de la Creación, están hechos con necesidad de complementarse y para la relación recíproca, para que puedan dar la vida a sus hijos. Por eso la Iglesia no puede aprobar las prácticas homosexuales. Pero los cristianos deben respeto y amor a todos los hombres, con independencia de su orientación sexual, porque todos los hombres son respetados y amados por Dios. [2358-2359]</a:t>
            </a:r>
          </a:p>
          <a:p>
            <a:pPr marL="421200" indent="0">
              <a:buNone/>
            </a:pPr>
            <a:r>
              <a:rPr lang="es-ES_tradnl" sz="2600" dirty="0" smtClean="0"/>
              <a:t>No hay ningún hombre sobre la tierra que no proceda de la unión de hombre y mujer. Por ello para algunas personas con tendencia homosexual es una experiencia dolorosa no sentirse atraídos eróticamente hacia el otro sexo y tener que echar en falta la fecundidad corporal de su unión, como corresponde en realidad a la naturaleza del hombre y al orden divino de la Creación. Sin embargo, Dios llama con frecuencia a sí por caminos poco comunes: una carencia, una pérdida o una herida -aceptada y consentida- pueden convertirse en el trampolín para lanzarse a los brazos de Dios; de ese Dios que todo lo hace bien y a quien descubrimos aún más grande en la Redención que en la Creación. </a:t>
            </a:r>
            <a:r>
              <a:rPr lang="es-ES_tradnl" sz="2600" dirty="0" smtClean="0">
                <a:sym typeface="Wingdings 3"/>
              </a:rPr>
              <a:t></a:t>
            </a:r>
            <a:r>
              <a:rPr lang="es-ES_tradnl" sz="2600" dirty="0" smtClean="0">
                <a:hlinkClick r:id="rId2" action="ppaction://hlinksldjump"/>
              </a:rPr>
              <a:t>415</a:t>
            </a:r>
            <a:endParaRPr lang="es-ES_tradnl" sz="2600"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67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72608"/>
          </a:xfrm>
        </p:spPr>
        <p:style>
          <a:lnRef idx="1">
            <a:schemeClr val="accent4"/>
          </a:lnRef>
          <a:fillRef idx="2">
            <a:schemeClr val="accent4"/>
          </a:fillRef>
          <a:effectRef idx="1">
            <a:schemeClr val="accent4"/>
          </a:effectRef>
          <a:fontRef idx="minor">
            <a:schemeClr val="dk1"/>
          </a:fontRef>
        </p:style>
        <p:txBody>
          <a:bodyPr>
            <a:normAutofit fontScale="85000" lnSpcReduction="20000"/>
          </a:bodyPr>
          <a:lstStyle/>
          <a:p>
            <a:pPr marL="0" indent="0" algn="ctr">
              <a:buNone/>
            </a:pPr>
            <a:r>
              <a:rPr lang="es-ES_tradnl" b="1" dirty="0" smtClean="0"/>
              <a:t>La criatura hombre</a:t>
            </a:r>
          </a:p>
          <a:p>
            <a:pPr marL="457200" indent="-457200">
              <a:buFont typeface="+mj-lt"/>
              <a:buAutoNum type="arabicPeriod" startAt="66"/>
            </a:pPr>
            <a:r>
              <a:rPr lang="es-ES_tradnl" i="1" dirty="0" smtClean="0"/>
              <a:t>¿ Estaba en el plan de Dios que los hombres sufrieran </a:t>
            </a:r>
            <a:r>
              <a:rPr lang="es-ES_tradnl" dirty="0" smtClean="0"/>
              <a:t>y </a:t>
            </a:r>
            <a:r>
              <a:rPr lang="es-ES_tradnl" i="1" dirty="0" smtClean="0"/>
              <a:t>murieran?</a:t>
            </a:r>
          </a:p>
          <a:p>
            <a:pPr marL="421200" indent="0">
              <a:buNone/>
            </a:pPr>
            <a:r>
              <a:rPr lang="es-ES_tradnl" b="1" dirty="0" smtClean="0"/>
              <a:t>Dios no quiere que los hombres sufran y mueran. La idea original de Dios para el hombre era el paraíso: la vida para siempre y la paz entre Dios, el hombre y su entorno, entre el hombre y la mujer. [374-379,384,400]</a:t>
            </a:r>
          </a:p>
          <a:p>
            <a:pPr marL="421200" indent="0">
              <a:buNone/>
            </a:pPr>
            <a:r>
              <a:rPr lang="es-ES_tradnl" dirty="0" smtClean="0"/>
              <a:t>A veces sentimos cómo debería ser la vida, cómo deberíamos ser </a:t>
            </a:r>
            <a:r>
              <a:rPr lang="es-ES_tradnl" i="1" dirty="0" smtClean="0"/>
              <a:t>nosotros, </a:t>
            </a:r>
            <a:r>
              <a:rPr lang="es-ES_tradnl" dirty="0" smtClean="0"/>
              <a:t>pero de hecho vivimos en la discordia con nosotros mismos, estamos determinados por el miedo y por pasiones incontroladas y hemos perdido la armonía original con el mundo y en último término con Dios. En la Sagrada Escritura se expresa la experiencia de esta alienación en el relato del «pecado original». Adán y Eva tuvieron que abandonar el paraíso, en el que vivían en armonía consigo mismos y con Dios, porque se introdujo el pecado. La fatiga del trabajo, el sufrimiento, la mortalidad y la tentación ante el pecado son señales de la pérdida del paraíso.</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68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00600"/>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0" indent="0" algn="ctr">
              <a:buNone/>
            </a:pPr>
            <a:r>
              <a:rPr lang="es-ES_tradnl" b="1" dirty="0" smtClean="0"/>
              <a:t>El hombre caído</a:t>
            </a:r>
          </a:p>
          <a:p>
            <a:pPr marL="457200" indent="-457200">
              <a:buFont typeface="+mj-lt"/>
              <a:buAutoNum type="arabicPeriod" startAt="67"/>
            </a:pPr>
            <a:r>
              <a:rPr lang="es-ES_tradnl" i="1" dirty="0" smtClean="0"/>
              <a:t>¿ Qué es el pecado?</a:t>
            </a:r>
          </a:p>
          <a:p>
            <a:pPr marL="421200" indent="0">
              <a:buNone/>
            </a:pPr>
            <a:r>
              <a:rPr lang="es-ES_tradnl" b="1" dirty="0" smtClean="0"/>
              <a:t>En el fondo el pecado es el rechazo de Dios y la negativa a aceptar su amor. Esto se muestra en el desprecio de sus mandamientos. [385-390]</a:t>
            </a:r>
          </a:p>
          <a:p>
            <a:pPr marL="421200" indent="0">
              <a:buNone/>
            </a:pPr>
            <a:r>
              <a:rPr lang="es-ES_tradnl" dirty="0" smtClean="0"/>
              <a:t>El pecado es más que un comportamiento incorrecto; tampoco es una debilidad psíquica. En lo más hondo de su ser, todo rechazo o destrucción de algo bueno es el rechazo del Bien por excelencia, el rechazo de Dios. En su dimensión más honda y terrible, el pecado es la separación de Dios y con ello la separación de la fuente de la vida. Por eso también la muerte es la consecuencia del pecado. Solamente en Jesús comprendemos la inconmensurable dimensión del pecado: Jesús sufrió el rechazo de Dios en su propio cuerpo. Tomó sobre sí la violencia mortal del pecado, para que no nos toque a nosotros. Para ello tenemos la palabra Redención. </a:t>
            </a:r>
            <a:r>
              <a:rPr lang="es-ES_tradnl" dirty="0" smtClean="0">
                <a:sym typeface="Wingdings 3"/>
              </a:rPr>
              <a:t></a:t>
            </a:r>
            <a:r>
              <a:rPr lang="es-ES_tradnl" dirty="0" smtClean="0">
                <a:hlinkClick r:id="rId2" action="ppaction://hlinksldjump"/>
              </a:rPr>
              <a:t>224</a:t>
            </a:r>
            <a:r>
              <a:rPr lang="es-ES_tradnl" dirty="0" smtClean="0"/>
              <a:t>-</a:t>
            </a:r>
            <a:r>
              <a:rPr lang="es-ES_tradnl" dirty="0" smtClean="0">
                <a:hlinkClick r:id="rId3" action="ppaction://hlinksldjump"/>
              </a:rPr>
              <a:t>237</a:t>
            </a:r>
            <a:r>
              <a:rPr lang="es-ES_tradnl" dirty="0" smtClean="0"/>
              <a:t>,</a:t>
            </a:r>
            <a:r>
              <a:rPr lang="es-ES_tradnl" dirty="0" smtClean="0">
                <a:hlinkClick r:id="rId4" action="ppaction://hlinksldjump"/>
              </a:rPr>
              <a:t>315</a:t>
            </a:r>
            <a:r>
              <a:rPr lang="es-ES_tradnl" dirty="0" smtClean="0"/>
              <a:t>-</a:t>
            </a:r>
            <a:r>
              <a:rPr lang="es-ES_tradnl" dirty="0" smtClean="0">
                <a:hlinkClick r:id="rId5" action="ppaction://hlinksldjump"/>
              </a:rPr>
              <a:t>318</a:t>
            </a:r>
            <a:r>
              <a:rPr lang="es-ES_tradnl" dirty="0" smtClean="0"/>
              <a:t>,</a:t>
            </a:r>
            <a:r>
              <a:rPr lang="es-ES_tradnl" dirty="0" smtClean="0">
                <a:hlinkClick r:id="rId6" action="ppaction://hlinksldjump"/>
              </a:rPr>
              <a:t>348</a:t>
            </a:r>
            <a:r>
              <a:rPr lang="es-ES_tradnl" dirty="0" smtClean="0"/>
              <a:t>-</a:t>
            </a:r>
            <a:r>
              <a:rPr lang="es-ES_tradnl" dirty="0" smtClean="0">
                <a:hlinkClick r:id="rId7" action="ppaction://hlinksldjump"/>
              </a:rPr>
              <a:t>468</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69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8" action="ppaction://hlinksldjump"/>
              </a:rPr>
              <a:t>I</a:t>
            </a:r>
            <a:r>
              <a:rPr lang="es-ES" sz="1400" dirty="0" smtClean="0"/>
              <a:t> (1-165), </a:t>
            </a:r>
            <a:r>
              <a:rPr lang="es-ES" sz="1400" dirty="0" smtClean="0">
                <a:hlinkClick r:id="rId9" action="ppaction://hlinksldjump"/>
              </a:rPr>
              <a:t>II</a:t>
            </a:r>
            <a:r>
              <a:rPr lang="es-ES" sz="1400" dirty="0" smtClean="0"/>
              <a:t> (166-278), </a:t>
            </a:r>
            <a:r>
              <a:rPr lang="es-ES" sz="1400" dirty="0" smtClean="0">
                <a:hlinkClick r:id="rId10" action="ppaction://hlinksldjump"/>
              </a:rPr>
              <a:t>III</a:t>
            </a:r>
            <a:r>
              <a:rPr lang="es-ES" sz="1400" dirty="0" smtClean="0"/>
              <a:t> (279-468), </a:t>
            </a:r>
            <a:r>
              <a:rPr lang="es-ES" sz="1400" dirty="0" smtClean="0">
                <a:hlinkClick r:id="rId11"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580926"/>
          </a:xfrm>
        </p:spPr>
        <p:txBody>
          <a:bodyPr>
            <a:normAutofit/>
          </a:bodyPr>
          <a:lstStyle/>
          <a:p>
            <a:r>
              <a:rPr lang="es-ES" sz="2600" dirty="0" smtClean="0"/>
              <a:t>Capítulo I: El hombres es «capaz» de Dios</a:t>
            </a:r>
            <a:endParaRPr lang="es-ES" sz="2600" dirty="0"/>
          </a:p>
        </p:txBody>
      </p:sp>
      <p:sp>
        <p:nvSpPr>
          <p:cNvPr id="3" name="2 Marcador de contenido"/>
          <p:cNvSpPr>
            <a:spLocks noGrp="1"/>
          </p:cNvSpPr>
          <p:nvPr>
            <p:ph sz="quarter" idx="1"/>
          </p:nvPr>
        </p:nvSpPr>
        <p:spPr>
          <a:xfrm>
            <a:off x="457200" y="836712"/>
            <a:ext cx="7467600" cy="5637240"/>
          </a:xfrm>
          <a:solidFill>
            <a:srgbClr val="FAFA78"/>
          </a:solidFill>
        </p:spPr>
        <p:txBody>
          <a:bodyPr lIns="0" tIns="0" rIns="0" bIns="0">
            <a:normAutofit/>
          </a:bodyPr>
          <a:lstStyle/>
          <a:p>
            <a:pPr marL="457200" indent="-457200">
              <a:buFont typeface="+mj-lt"/>
              <a:buAutoNum type="arabicPeriod" startAt="5"/>
            </a:pPr>
            <a:r>
              <a:rPr lang="es-ES_tradnl" dirty="0" smtClean="0"/>
              <a:t>¿</a:t>
            </a:r>
            <a:r>
              <a:rPr lang="es-ES_tradnl" i="1" dirty="0" smtClean="0"/>
              <a:t>Por qué entonces los hombres niegan a Dios, si pueden conocerlo mediante la razón?</a:t>
            </a:r>
          </a:p>
          <a:p>
            <a:pPr marL="457200" indent="0">
              <a:buNone/>
            </a:pPr>
            <a:r>
              <a:rPr lang="es-ES_tradnl" b="1" dirty="0" smtClean="0"/>
              <a:t>Conocer al Dios invisible es un gran reto para el espíritu humano. Muchos se acobardan ante él. Otros no quieren conocer a Dios, porque ello supondría tener que cambiar su vida. Quien dice que la pregunta acerca de Dios carece de sentido, porque no se puede resolver, se lo pone demasiado fácil. [37-38] </a:t>
            </a:r>
            <a:r>
              <a:rPr lang="es-ES_tradnl" b="1" dirty="0" smtClean="0">
                <a:sym typeface="Wingdings 3"/>
              </a:rPr>
              <a:t></a:t>
            </a:r>
            <a:r>
              <a:rPr lang="es-ES_tradnl" b="1" dirty="0" smtClean="0">
                <a:hlinkClick r:id="rId2" action="ppaction://hlinksldjump"/>
              </a:rPr>
              <a:t>357</a:t>
            </a:r>
            <a:endParaRPr lang="es-ES" b="1" dirty="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7</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544616"/>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marL="0" indent="0" algn="ctr">
              <a:buNone/>
            </a:pPr>
            <a:r>
              <a:rPr lang="es-ES_tradnl" b="1" dirty="0" smtClean="0"/>
              <a:t>El hombre caído</a:t>
            </a:r>
          </a:p>
          <a:p>
            <a:pPr marL="457200" indent="-457200">
              <a:buFont typeface="+mj-lt"/>
              <a:buAutoNum type="arabicPeriod" startAt="68"/>
            </a:pPr>
            <a:r>
              <a:rPr lang="es-ES_tradnl" i="1" dirty="0" smtClean="0"/>
              <a:t>¿Pecado original? ¿Y qué tenemos que ver nosotros con el pecado original de Adán </a:t>
            </a:r>
            <a:r>
              <a:rPr lang="es-ES_tradnl" dirty="0" smtClean="0"/>
              <a:t>y </a:t>
            </a:r>
            <a:r>
              <a:rPr lang="es-ES_tradnl" i="1" dirty="0" smtClean="0"/>
              <a:t>Eva?</a:t>
            </a:r>
          </a:p>
          <a:p>
            <a:pPr marL="421200" indent="0">
              <a:buNone/>
            </a:pPr>
            <a:r>
              <a:rPr lang="es-ES_tradnl" b="1" dirty="0" smtClean="0"/>
              <a:t>El pecado en sentido propio es una culpa de la que hay que responder personalmente. El término «pecado original» no se refiere por tanto a un pecado personal, sino al estado caído de la humanidad en el que nace cada individuo antes de pecar por decisión propia. [388-389,402-404]</a:t>
            </a:r>
          </a:p>
          <a:p>
            <a:pPr marL="421200" indent="0">
              <a:buNone/>
            </a:pPr>
            <a:r>
              <a:rPr lang="es-ES_tradnl" dirty="0" smtClean="0"/>
              <a:t>Por pecado original, dice Benedicto XVI, tenemos que entender que «todos llevamos dentro de nosotros una gota del veneno de ese modo de pensar reflejado en las imágenes del libro del</a:t>
            </a:r>
            <a:r>
              <a:rPr lang="es-ES_tradnl" dirty="0" smtClean="0">
                <a:sym typeface="Wingdings 3"/>
              </a:rPr>
              <a:t></a:t>
            </a:r>
            <a:r>
              <a:rPr lang="es-ES_tradnl" dirty="0" smtClean="0"/>
              <a:t> GÉNESIS. Esta gota de veneno la llamamos pecado original. [ ... ] El hombre no se fía de Dios. Tentado por las palabras de la serpiente, abriga la sospecha de que Dios [ ... ] es un competidor que limita nuestra libertad, y que sólo seremos plenamente seres humanos cuando lo dejemos de lado; es decir, que sólo de este modo podemos realizar plenamente nuestra libertad. [ ... ] El hombre no quiere recibir de Dios su existencia y la plenitud de su vida. [ ... ] Al hacer esto, se fía de la mentira más que de la verdad, y así se hunde con su vida en el vacío, en la muerte» (Benedicto XVI, 8.12.2005).</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70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00600"/>
          </a:xfrm>
        </p:spPr>
        <p:style>
          <a:lnRef idx="1">
            <a:schemeClr val="accent4"/>
          </a:lnRef>
          <a:fillRef idx="2">
            <a:schemeClr val="accent4"/>
          </a:fillRef>
          <a:effectRef idx="1">
            <a:schemeClr val="accent4"/>
          </a:effectRef>
          <a:fontRef idx="minor">
            <a:schemeClr val="dk1"/>
          </a:fontRef>
        </p:style>
        <p:txBody>
          <a:bodyPr>
            <a:normAutofit/>
          </a:bodyPr>
          <a:lstStyle/>
          <a:p>
            <a:pPr marL="0" indent="0" algn="ctr">
              <a:buNone/>
            </a:pPr>
            <a:r>
              <a:rPr lang="es-ES_tradnl" b="1" dirty="0" smtClean="0"/>
              <a:t>El hombre caído</a:t>
            </a:r>
          </a:p>
          <a:p>
            <a:pPr marL="457200" indent="-457200">
              <a:buFont typeface="+mj-lt"/>
              <a:buAutoNum type="arabicPeriod" startAt="69"/>
            </a:pPr>
            <a:r>
              <a:rPr lang="es-ES_tradnl" i="1" dirty="0" smtClean="0"/>
              <a:t>¿ Estamos obligados a pecar por el pecado original?</a:t>
            </a:r>
          </a:p>
          <a:p>
            <a:pPr marL="421200" indent="0">
              <a:buNone/>
            </a:pPr>
            <a:r>
              <a:rPr lang="es-ES_tradnl" b="1" dirty="0" smtClean="0"/>
              <a:t>No. Pero el hombre está profundamente herido por el pecado original y tiende a pecar. Sin embargo, con la ayuda de Dios, es capaz de hacer el bien. [405]</a:t>
            </a:r>
          </a:p>
          <a:p>
            <a:pPr marL="421200" indent="0">
              <a:buNone/>
            </a:pPr>
            <a:r>
              <a:rPr lang="es-ES_tradnl" dirty="0" smtClean="0"/>
              <a:t>No deberíamos pecar en ningún caso. Pero, de hecho, pecamos una y otra vez, porque somos débiles, ignorantes y caemos en la tentación. Por lo demás, un pecado a la fuerza no sería tal pecado, porque el pecado implica siempre la decisión libre.</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71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652934"/>
          </a:xfrm>
        </p:spPr>
        <p:txBody>
          <a:bodyPr>
            <a:normAutofit/>
          </a:bodyPr>
          <a:lstStyle/>
          <a:p>
            <a:r>
              <a:rPr lang="es-ES" sz="2600" dirty="0" smtClean="0"/>
              <a:t>Capítulo I: Creo en Dios Padre</a:t>
            </a:r>
            <a:endParaRPr lang="es-ES" sz="2600" dirty="0"/>
          </a:p>
        </p:txBody>
      </p:sp>
      <p:sp>
        <p:nvSpPr>
          <p:cNvPr id="3" name="2 Marcador de contenido"/>
          <p:cNvSpPr>
            <a:spLocks noGrp="1"/>
          </p:cNvSpPr>
          <p:nvPr>
            <p:ph sz="quarter" idx="1"/>
          </p:nvPr>
        </p:nvSpPr>
        <p:spPr>
          <a:xfrm>
            <a:off x="457200" y="836712"/>
            <a:ext cx="7643192" cy="5400600"/>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0" indent="0" algn="ctr">
              <a:buNone/>
            </a:pPr>
            <a:r>
              <a:rPr lang="es-ES_tradnl" b="1" dirty="0" smtClean="0"/>
              <a:t>El hombre caído</a:t>
            </a:r>
          </a:p>
          <a:p>
            <a:pPr marL="457200" indent="-457200">
              <a:buSzPct val="71000"/>
              <a:buFont typeface="+mj-lt"/>
              <a:buAutoNum type="arabicPeriod" startAt="70"/>
            </a:pPr>
            <a:r>
              <a:rPr lang="es-ES_tradnl" i="1" dirty="0" smtClean="0"/>
              <a:t>¿Cómo nos saca Dios del remolino del mal?</a:t>
            </a:r>
          </a:p>
          <a:p>
            <a:pPr marL="421200" indent="0">
              <a:buNone/>
            </a:pPr>
            <a:r>
              <a:rPr lang="es-ES_tradnl" b="1" dirty="0" smtClean="0"/>
              <a:t>Dios no se limita a contemplar cómo el hombre se destruye cada vez más a sí mismo y a la creación a través de la reacción en cadena del pecado. Nos envía a Jesucristo, el Salvador y Redentor, que nos arranca del poder del pecado. [410-412,420-421]</a:t>
            </a:r>
          </a:p>
          <a:p>
            <a:pPr marL="421200" indent="0">
              <a:buNone/>
            </a:pPr>
            <a:r>
              <a:rPr lang="es-ES_tradnl" dirty="0" smtClean="0"/>
              <a:t>«Nadie me puede ayudar»: esta formulación de la experiencia humana ya no es válida. Llegue a donde llegue el hombre a través de sus pecados, hasta allí ha enviado Dios Padre a su Hijo. La consecuencia del pecado es la muerte (cf. </a:t>
            </a:r>
            <a:r>
              <a:rPr lang="es-ES_tradnl" dirty="0" err="1" smtClean="0"/>
              <a:t>Rom</a:t>
            </a:r>
            <a:r>
              <a:rPr lang="es-ES_tradnl" dirty="0" smtClean="0"/>
              <a:t> 6,23). La consecuencia del pecado es sin embargo también la maravillosa solidaridad de Dios, que nos envía a Jesús como amigo y salvador. Por eso al pecado original se le llama </a:t>
            </a:r>
            <a:r>
              <a:rPr lang="es-ES_tradnl" i="1" dirty="0" smtClean="0"/>
              <a:t>también </a:t>
            </a:r>
            <a:r>
              <a:rPr lang="es-ES_tradnl" i="1" dirty="0" err="1" smtClean="0"/>
              <a:t>felix</a:t>
            </a:r>
            <a:r>
              <a:rPr lang="es-ES_tradnl" i="1" dirty="0" smtClean="0"/>
              <a:t> culpa: </a:t>
            </a:r>
            <a:r>
              <a:rPr lang="es-ES_tradnl" dirty="0" smtClean="0"/>
              <a:t>«Oh feliz culpa que mereció tal redentor» (liturgia de la Vigilia Pascual).</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72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400600"/>
          </a:xfrm>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SzPct val="71000"/>
              <a:buFont typeface="+mj-lt"/>
              <a:buAutoNum type="arabicPeriod" startAt="71"/>
            </a:pPr>
            <a:r>
              <a:rPr lang="es-ES_tradnl" i="1" dirty="0" smtClean="0"/>
              <a:t>¿ Por qué </a:t>
            </a:r>
            <a:r>
              <a:rPr lang="es-ES_tradnl" dirty="0" smtClean="0"/>
              <a:t>se </a:t>
            </a:r>
            <a:r>
              <a:rPr lang="es-ES_tradnl" i="1" dirty="0" smtClean="0"/>
              <a:t>llaman «evangelio», </a:t>
            </a:r>
            <a:r>
              <a:rPr lang="es-ES_tradnl" dirty="0" smtClean="0"/>
              <a:t>es </a:t>
            </a:r>
            <a:r>
              <a:rPr lang="es-ES_tradnl" i="1" dirty="0" smtClean="0"/>
              <a:t>decir, «buena nueva» los relatos sobre Jesús?</a:t>
            </a:r>
          </a:p>
          <a:p>
            <a:pPr marL="421200" indent="0">
              <a:buNone/>
            </a:pPr>
            <a:r>
              <a:rPr lang="es-ES_tradnl" b="1" dirty="0" smtClean="0"/>
              <a:t>Sin los evangelios no sabríamos que Dios nos envía a su Hijo por su amor eterno, para que, a pesar de nuestros pecados, podamos retornar a la comunión eterna con Dios. [422-429]</a:t>
            </a:r>
          </a:p>
          <a:p>
            <a:pPr marL="421200" indent="0">
              <a:buNone/>
            </a:pPr>
            <a:r>
              <a:rPr lang="es-ES_tradnl" dirty="0" smtClean="0"/>
              <a:t>Los relatos acerca de la vida, muerte y resurrección de Jesús son la mejor noticia del mundo. Testimonian que el judío Jesús de Nazaret, nacido en Belén, es «el Hijo de Dios vivo» (Mt 16,16) hecho hombre. Fue enviado por el Padre para que «todos se salven y lleguen al conocimiento de la verdad» (1 Tim 2,4).</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73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040560"/>
          </a:xfrm>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SzPct val="71000"/>
              <a:buFont typeface="+mj-lt"/>
              <a:buAutoNum type="arabicPeriod" startAt="72"/>
            </a:pPr>
            <a:r>
              <a:rPr lang="es-ES_tradnl" i="1" dirty="0" smtClean="0"/>
              <a:t>¿ Qué significa el nombre «Jesús»?</a:t>
            </a:r>
          </a:p>
          <a:p>
            <a:pPr marL="421200" indent="0">
              <a:buNone/>
            </a:pPr>
            <a:r>
              <a:rPr lang="es-ES_tradnl" b="1" dirty="0" smtClean="0"/>
              <a:t>Jesús en hebreo significa «Dios salva». [430-435,452]</a:t>
            </a:r>
          </a:p>
          <a:p>
            <a:pPr marL="421200" indent="0">
              <a:buNone/>
            </a:pPr>
            <a:r>
              <a:rPr lang="es-ES_tradnl" dirty="0" smtClean="0"/>
              <a:t>En los Hechos de los Apóstoles dice san Pedro: «Bajo el cielo no se ha dado a los hombres otro nombre por el que debamos salvarnos» (</a:t>
            </a:r>
            <a:r>
              <a:rPr lang="es-ES_tradnl" dirty="0" err="1" smtClean="0"/>
              <a:t>Hch</a:t>
            </a:r>
            <a:r>
              <a:rPr lang="es-ES_tradnl" dirty="0" smtClean="0">
                <a:latin typeface="Times New Roman"/>
                <a:cs typeface="Times New Roman"/>
              </a:rPr>
              <a:t> </a:t>
            </a:r>
            <a:r>
              <a:rPr lang="es-ES_tradnl" dirty="0" smtClean="0"/>
              <a:t>4,12). Todos los misioneros, en el fondo, llevaron a los hombres esta noticia.</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74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184576"/>
          </a:xfrm>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SzPct val="71000"/>
              <a:buFont typeface="+mj-lt"/>
              <a:buAutoNum type="arabicPeriod" startAt="73"/>
            </a:pPr>
            <a:r>
              <a:rPr lang="es-ES_tradnl" i="1" dirty="0" smtClean="0"/>
              <a:t>¿</a:t>
            </a:r>
            <a:r>
              <a:rPr lang="es-ES" dirty="0" smtClean="0"/>
              <a:t> </a:t>
            </a:r>
            <a:r>
              <a:rPr lang="es-ES_tradnl" i="1" dirty="0" smtClean="0"/>
              <a:t>Por qué se le da a Jesús el titulo de «Cristo»?</a:t>
            </a:r>
          </a:p>
          <a:p>
            <a:pPr marL="421200" indent="0">
              <a:buNone/>
            </a:pPr>
            <a:r>
              <a:rPr lang="es-ES_tradnl" b="1" dirty="0" smtClean="0"/>
              <a:t>En la fórmula «Jesús es el Cristo» se expresa el núcleo de la fe cristiana: Jesús, el sencillo hijo del carpintero de Nazaret, es el Mesías esperado y el Salvador. [436-440,453]</a:t>
            </a:r>
          </a:p>
          <a:p>
            <a:pPr marL="421200" indent="0">
              <a:buNone/>
            </a:pPr>
            <a:r>
              <a:rPr lang="es-ES_tradnl" dirty="0" smtClean="0"/>
              <a:t>Tanto la palabra griega «</a:t>
            </a:r>
            <a:r>
              <a:rPr lang="es-ES_tradnl" dirty="0" err="1" smtClean="0"/>
              <a:t>Christos</a:t>
            </a:r>
            <a:r>
              <a:rPr lang="es-ES_tradnl" dirty="0" smtClean="0"/>
              <a:t>» como la hebrea «</a:t>
            </a:r>
            <a:r>
              <a:rPr lang="es-ES_tradnl" dirty="0" err="1" smtClean="0"/>
              <a:t>Messias</a:t>
            </a:r>
            <a:r>
              <a:rPr lang="es-ES_tradnl" dirty="0" smtClean="0"/>
              <a:t>» significan «ungido». En Israel eran ungidos reyes, sacerdotes y profetas. Los </a:t>
            </a:r>
            <a:r>
              <a:rPr lang="es-ES_tradnl" dirty="0" smtClean="0">
                <a:sym typeface="Wingdings 3"/>
              </a:rPr>
              <a:t></a:t>
            </a:r>
            <a:r>
              <a:rPr lang="es-ES_tradnl" dirty="0" smtClean="0">
                <a:hlinkClick r:id="rId2" action="ppaction://hlinkpres?slideindex=1&amp;slidetitle="/>
              </a:rPr>
              <a:t>APÓSTOLES</a:t>
            </a:r>
            <a:r>
              <a:rPr lang="es-ES_tradnl" dirty="0" smtClean="0"/>
              <a:t> experimentaron que Jesús está ungido «con la fuerza del Espíritu Santo» (</a:t>
            </a:r>
            <a:r>
              <a:rPr lang="es-ES_tradnl" dirty="0" err="1" smtClean="0"/>
              <a:t>Hch</a:t>
            </a:r>
            <a:r>
              <a:rPr lang="es-ES_tradnl" dirty="0" smtClean="0"/>
              <a:t> 10,38). Por Cristo nos llamamos </a:t>
            </a:r>
            <a:r>
              <a:rPr lang="es-ES_tradnl" i="1" dirty="0" smtClean="0"/>
              <a:t>cristianos, </a:t>
            </a:r>
            <a:r>
              <a:rPr lang="es-ES_tradnl" dirty="0" smtClean="0"/>
              <a:t>como expresión de nuestra alta vocación.</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75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544616"/>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a:buSzPct val="71000"/>
              <a:buFont typeface="+mj-lt"/>
              <a:buAutoNum type="arabicPeriod" startAt="74"/>
            </a:pPr>
            <a:r>
              <a:rPr lang="es-ES_tradnl" i="1" dirty="0" smtClean="0"/>
              <a:t>¿ Qué quiere decir «Jesús es el Hijo único de Dios»?</a:t>
            </a:r>
          </a:p>
          <a:p>
            <a:pPr marL="421200" indent="0">
              <a:buNone/>
            </a:pPr>
            <a:r>
              <a:rPr lang="es-ES_tradnl" b="1" dirty="0" smtClean="0"/>
              <a:t>Cuando Jesús se denomina a sí mismo «Hijo único de Dios» (Hijo único o Unigénito, </a:t>
            </a:r>
            <a:r>
              <a:rPr lang="es-ES_tradnl" b="1" dirty="0" err="1" smtClean="0"/>
              <a:t>Jn</a:t>
            </a:r>
            <a:r>
              <a:rPr lang="es-ES_tradnl" b="1" dirty="0" smtClean="0"/>
              <a:t> 3,16) y así es testimoniado por Pedro y otros, se expresa con ello que entre todos los hombres sólo Jesús es más que un hombre. [441-445,454]</a:t>
            </a:r>
          </a:p>
          <a:p>
            <a:pPr marL="421200" indent="0">
              <a:buNone/>
            </a:pPr>
            <a:r>
              <a:rPr lang="es-ES_tradnl" dirty="0" smtClean="0"/>
              <a:t>En muchos lugares del </a:t>
            </a:r>
            <a:r>
              <a:rPr lang="es-ES_tradnl" dirty="0" smtClean="0">
                <a:sym typeface="Wingdings 3"/>
              </a:rPr>
              <a:t></a:t>
            </a:r>
            <a:r>
              <a:rPr lang="es-ES_tradnl" dirty="0" smtClean="0"/>
              <a:t> </a:t>
            </a:r>
            <a:r>
              <a:rPr lang="es-ES_tradnl" dirty="0" smtClean="0">
                <a:hlinkClick r:id="rId2" action="ppaction://hlinkpres?slideindex=1&amp;slidetitle="/>
              </a:rPr>
              <a:t>NUEVO TESTAMENTO</a:t>
            </a:r>
            <a:r>
              <a:rPr lang="es-ES_tradnl" dirty="0" smtClean="0"/>
              <a:t> (</a:t>
            </a:r>
            <a:r>
              <a:rPr lang="es-ES_tradnl" dirty="0" err="1" smtClean="0"/>
              <a:t>Jn</a:t>
            </a:r>
            <a:r>
              <a:rPr lang="es-ES_tradnl" dirty="0" smtClean="0"/>
              <a:t> 1.14.18; 1 </a:t>
            </a:r>
            <a:r>
              <a:rPr lang="es-ES_tradnl" dirty="0" err="1" smtClean="0"/>
              <a:t>Jn</a:t>
            </a:r>
            <a:r>
              <a:rPr lang="es-ES_tradnl" dirty="0" smtClean="0"/>
              <a:t> 4,9; </a:t>
            </a:r>
            <a:r>
              <a:rPr lang="es-ES_tradnl" dirty="0" err="1" smtClean="0"/>
              <a:t>Heb</a:t>
            </a:r>
            <a:r>
              <a:rPr lang="es-ES_tradnl" dirty="0" smtClean="0"/>
              <a:t> 11,7 entre otros) se llama «Hijo» a Jesús. En el Bautismo y en la Transfiguración una voz celestial designa a Jesús como «el Hijo amado». Jesús comunica a sus discípulos su relación única con el Padre del cielo: «Todo me ha sido entregado por mi Padre, y nadie conoce al Hijo más que el Padre, y nadie conoce al Padre sino el Hijo y aquel a quien el Hijo se lo quiera revelar» (Mt 11,27). Que Jesús es verdaderamente el Hijo de Dios se manifiesta en la Resurrección, aunque ya lo era eternamente junto al Padre.</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76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616624"/>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a:buSzPct val="71000"/>
              <a:buFont typeface="+mj-lt"/>
              <a:buAutoNum type="arabicPeriod" startAt="75"/>
            </a:pPr>
            <a:r>
              <a:rPr lang="es-ES_tradnl" i="1" dirty="0" smtClean="0"/>
              <a:t>¿ Por qué los cristianos llaman «Señor» a Jesús?</a:t>
            </a:r>
          </a:p>
          <a:p>
            <a:pPr marL="457200" indent="0">
              <a:buSzPct val="71000"/>
              <a:buNone/>
            </a:pPr>
            <a:r>
              <a:rPr lang="es-ES_tradnl" b="1" i="1" dirty="0" smtClean="0"/>
              <a:t> </a:t>
            </a:r>
            <a:r>
              <a:rPr lang="es-ES_tradnl" b="1" dirty="0" smtClean="0"/>
              <a:t>«Vosotros me llamáis 'el Maestro' y 'el Señor' y decís bien, porque lo soy» (</a:t>
            </a:r>
            <a:r>
              <a:rPr lang="es-ES_tradnl" b="1" dirty="0" err="1" smtClean="0"/>
              <a:t>Jn</a:t>
            </a:r>
            <a:r>
              <a:rPr lang="es-ES_tradnl" b="1" dirty="0" smtClean="0"/>
              <a:t> 13,13) [446-451,455]</a:t>
            </a:r>
            <a:endParaRPr lang="es-ES_tradnl" b="1" i="1" dirty="0" smtClean="0"/>
          </a:p>
          <a:p>
            <a:pPr marL="421200" indent="0">
              <a:buNone/>
            </a:pPr>
            <a:r>
              <a:rPr lang="es-ES_tradnl" dirty="0" smtClean="0"/>
              <a:t>Los primeros cristianos hablaban con naturalidad de Jesús como el «Señor», sabiendo que en el </a:t>
            </a:r>
            <a:r>
              <a:rPr lang="es-ES_tradnl" dirty="0" smtClean="0">
                <a:sym typeface="Wingdings 3"/>
              </a:rPr>
              <a:t></a:t>
            </a:r>
            <a:r>
              <a:rPr lang="es-ES_tradnl" dirty="0" smtClean="0">
                <a:hlinkClick r:id="rId2" action="ppaction://hlinkpres?slideindex=1&amp;slidetitle="/>
              </a:rPr>
              <a:t>ANTIGUO TESTAMENTO </a:t>
            </a:r>
            <a:r>
              <a:rPr lang="es-ES_tradnl" dirty="0" smtClean="0"/>
              <a:t>esta denominación estaba reservada para dirigirse a Dios. Mediante numerosos signos Jesús les había demostrado que él tiene poder divino sobre la naturaleza, los demonios, el pecado y la muerte. El origen divino de la misión de Jesús se reveló en la Resurrección de los muertos. Santo Tomás confiesa: «Señor mío y Dios mío» (</a:t>
            </a:r>
            <a:r>
              <a:rPr lang="es-ES_tradnl" dirty="0" err="1" smtClean="0"/>
              <a:t>Jn</a:t>
            </a:r>
            <a:r>
              <a:rPr lang="es-ES_tradnl" dirty="0" smtClean="0"/>
              <a:t> 20,28). Esto quiere decir para nosotros: si Jesús es el Señor, un cristiano no debe doblar su rodilla ante ningún otro poder.</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77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184576"/>
          </a:xfrm>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SzPct val="71000"/>
              <a:buFont typeface="+mj-lt"/>
              <a:buAutoNum type="arabicPeriod" startAt="76"/>
            </a:pPr>
            <a:r>
              <a:rPr lang="es-ES_tradnl" i="1" dirty="0" smtClean="0"/>
              <a:t>¿ Por qué se hizo Dios hombre en Jesús?</a:t>
            </a:r>
          </a:p>
          <a:p>
            <a:pPr marL="457200" indent="0">
              <a:buSzPct val="71000"/>
              <a:buNone/>
            </a:pPr>
            <a:r>
              <a:rPr lang="es-ES_tradnl" b="1" dirty="0" smtClean="0"/>
              <a:t>«Por nosotros, los hombres, y por nuestra salvación, bajó del cielo» (</a:t>
            </a:r>
            <a:r>
              <a:rPr lang="es-ES_tradnl" b="1" dirty="0" smtClean="0">
                <a:sym typeface="Wingdings 3"/>
              </a:rPr>
              <a:t> </a:t>
            </a:r>
            <a:r>
              <a:rPr lang="es-ES_tradnl" b="1" dirty="0" smtClean="0">
                <a:hlinkClick r:id="rId2" action="ppaction://hlinkpres?slideindex=1&amp;slidetitle="/>
              </a:rPr>
              <a:t>CREDO</a:t>
            </a:r>
            <a:r>
              <a:rPr lang="es-ES_tradnl" b="1" dirty="0" smtClean="0"/>
              <a:t> de Nicea-Constantinopla). [456-460]</a:t>
            </a:r>
            <a:endParaRPr lang="es-ES_tradnl" b="1" i="1" dirty="0" smtClean="0"/>
          </a:p>
          <a:p>
            <a:pPr marL="421200" indent="0">
              <a:buNone/>
            </a:pPr>
            <a:r>
              <a:rPr lang="es-ES_tradnl" dirty="0" smtClean="0"/>
              <a:t>En Jesucristo, Dios ha reconciliado al mundo consigo y ha liberado a los hombres de la cautividad del pecado. «Porque tanto amó Dios al mundo, que entregó a su Unigénito» (</a:t>
            </a:r>
            <a:r>
              <a:rPr lang="es-ES_tradnl" dirty="0" err="1" smtClean="0"/>
              <a:t>Jn</a:t>
            </a:r>
            <a:r>
              <a:rPr lang="es-ES_tradnl" dirty="0" smtClean="0"/>
              <a:t> 3,16). En Jesús Dios asumió nuestra carne humana mortal (</a:t>
            </a:r>
            <a:r>
              <a:rPr lang="es-ES_tradnl" dirty="0" smtClean="0">
                <a:sym typeface="Wingdings 3"/>
              </a:rPr>
              <a:t></a:t>
            </a:r>
            <a:r>
              <a:rPr lang="es-ES_tradnl" dirty="0" smtClean="0"/>
              <a:t> </a:t>
            </a:r>
            <a:r>
              <a:rPr lang="es-ES_tradnl" dirty="0" smtClean="0">
                <a:hlinkClick r:id="rId2" action="ppaction://hlinkpres?slideindex=1&amp;slidetitle="/>
              </a:rPr>
              <a:t>ENCARNACIÓN</a:t>
            </a:r>
            <a:r>
              <a:rPr lang="es-ES_tradnl" dirty="0" smtClean="0"/>
              <a:t>), compartió nuestro destino terreno, nuestros sufrimientos y muerte y se hizo en todo igual a nosotros, excepto en el pecado.</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78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6021288"/>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pPr marL="457200" indent="-457200">
              <a:buSzPct val="71000"/>
              <a:buFont typeface="+mj-lt"/>
              <a:buAutoNum type="arabicPeriod" startAt="77"/>
            </a:pPr>
            <a:r>
              <a:rPr lang="es-ES_tradnl" i="1" dirty="0" smtClean="0"/>
              <a:t>¿ Qué significa que Jesucristo es a la vez verdadero Dios </a:t>
            </a:r>
            <a:r>
              <a:rPr lang="es-ES_tradnl" dirty="0" smtClean="0"/>
              <a:t>y </a:t>
            </a:r>
            <a:r>
              <a:rPr lang="es-ES_tradnl" i="1" dirty="0" smtClean="0"/>
              <a:t>verdadero hombre?</a:t>
            </a:r>
          </a:p>
          <a:p>
            <a:pPr marL="457200" indent="0">
              <a:buSzPct val="71000"/>
              <a:buNone/>
            </a:pPr>
            <a:r>
              <a:rPr lang="es-ES_tradnl" b="1" dirty="0" smtClean="0"/>
              <a:t>En Jesús Dios se ha hecho realmente uno de nosotros con ello nuestro hermano; pero no por ello dejó de ser a la vez Dios y por tanto nuestro Señor. El concilio de Calcedonia, del año 451, declaró que la divinidad y la humanidad están unidas entre </a:t>
            </a:r>
            <a:r>
              <a:rPr lang="es-ES_tradnl" b="1" i="1" dirty="0" smtClean="0"/>
              <a:t>sí </a:t>
            </a:r>
            <a:r>
              <a:rPr lang="es-ES_tradnl" b="1" dirty="0" smtClean="0"/>
              <a:t>en la única persona de Jesucristo «sin confusión ni división». [464-467,469]</a:t>
            </a:r>
            <a:endParaRPr lang="es-ES_tradnl" b="1" i="1" dirty="0" smtClean="0"/>
          </a:p>
          <a:p>
            <a:pPr marL="421200" indent="0">
              <a:buNone/>
            </a:pPr>
            <a:r>
              <a:rPr lang="es-ES_tradnl" dirty="0" smtClean="0"/>
              <a:t>La Iglesia se ha esforzado durante largo tiempo para poder expresar la relación entre divinidad y humanidad en Jesús. La divinidad y la humanidad no están enfrentadas, de modo que Jesús sólo fuera parcialmente Dios y parcialmente hombre. Como no es cierto que la naturaleza divina y la naturaleza humana se mezclen en Jesús. En Jesús Dios no ha tomado sólo en apariencia un cuerpo humano </a:t>
            </a:r>
            <a:r>
              <a:rPr lang="es-ES_tradnl" i="1" dirty="0" smtClean="0"/>
              <a:t>(docetismo), </a:t>
            </a:r>
            <a:r>
              <a:rPr lang="es-ES_tradnl" dirty="0" smtClean="0"/>
              <a:t>sino que se hizo realmente hombre. Tampoco se trata en la humanidad y en la divinidad de dos personas diferentes </a:t>
            </a:r>
            <a:r>
              <a:rPr lang="es-ES_tradnl" i="1" dirty="0" smtClean="0"/>
              <a:t>(nestorianismo). </a:t>
            </a:r>
            <a:r>
              <a:rPr lang="es-ES_tradnl" dirty="0" smtClean="0"/>
              <a:t>Finalmente, tampoco es cierto que en Jesucristo la naturaleza humana desaparezca al ser asumida en la naturaleza divina </a:t>
            </a:r>
            <a:r>
              <a:rPr lang="es-ES_tradnl" i="1" dirty="0" smtClean="0"/>
              <a:t>(monofisismo). </a:t>
            </a:r>
            <a:r>
              <a:rPr lang="es-ES_tradnl" dirty="0" smtClean="0"/>
              <a:t>Contra todas estas herejías la Iglesia ha mantenido firme la fe en que Jesucristo es, en una persona, a la vez verdadero Dios y verdadero hombre. La conocida fórmula «sin separación y sin confusión» (Concilio de Calcedonia) no pretende explicar lo que es inalcanzable a la inteligencia humana, sino que, por así decir, fija los pilares de la fe. Designa la «dirección» en la que se puede buscar el misterio de la persona de Jesús.</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79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580926"/>
          </a:xfrm>
        </p:spPr>
        <p:txBody>
          <a:bodyPr>
            <a:normAutofit/>
          </a:bodyPr>
          <a:lstStyle/>
          <a:p>
            <a:r>
              <a:rPr lang="es-ES" sz="2600" dirty="0" smtClean="0"/>
              <a:t>Capítulo I: El hombres es «capaz» de Dios</a:t>
            </a:r>
            <a:endParaRPr lang="es-ES" sz="2600" dirty="0"/>
          </a:p>
        </p:txBody>
      </p:sp>
      <p:sp>
        <p:nvSpPr>
          <p:cNvPr id="3" name="2 Marcador de contenido"/>
          <p:cNvSpPr>
            <a:spLocks noGrp="1"/>
          </p:cNvSpPr>
          <p:nvPr>
            <p:ph sz="quarter" idx="1"/>
          </p:nvPr>
        </p:nvSpPr>
        <p:spPr>
          <a:xfrm>
            <a:off x="457200" y="836712"/>
            <a:ext cx="7467600" cy="5637240"/>
          </a:xfrm>
          <a:solidFill>
            <a:srgbClr val="FAFA78"/>
          </a:solidFill>
        </p:spPr>
        <p:txBody>
          <a:bodyPr lIns="0" tIns="0" rIns="0" bIns="0">
            <a:normAutofit lnSpcReduction="10000"/>
          </a:bodyPr>
          <a:lstStyle/>
          <a:p>
            <a:pPr marL="457200" indent="-457200">
              <a:buFont typeface="+mj-lt"/>
              <a:buAutoNum type="arabicPeriod" startAt="6"/>
            </a:pPr>
            <a:r>
              <a:rPr lang="es-ES_tradnl" i="1" dirty="0" smtClean="0"/>
              <a:t>¿Se puede acaso captar a Dios mediante conceptos? ¿Podemos hablar con sentido acerca de él?</a:t>
            </a:r>
          </a:p>
          <a:p>
            <a:pPr marL="457200" indent="0">
              <a:buNone/>
            </a:pPr>
            <a:r>
              <a:rPr lang="es-ES_tradnl" b="1" dirty="0" smtClean="0"/>
              <a:t>Aunque los hombres somos limitados y la grandeza infinita de Dios nunca cabe en los conceptos humanos finitos, sin embargo, podemos hablar acertadamente de Dios [39-43, 48]</a:t>
            </a:r>
          </a:p>
          <a:p>
            <a:pPr marL="457200" indent="0">
              <a:buNone/>
            </a:pPr>
            <a:r>
              <a:rPr lang="es-ES_tradnl" dirty="0" smtClean="0"/>
              <a:t>Para decir algo acerca de Dios utilizamos imágenes imperfectas y representaciones limitadas. Cada palabra sobre Dios está por tanto bajo la reserva de que nuestro lenguaje no está a la altura de la grandeza de Dios. Por eso debemos purificar y perfeccionar una y otra vez nuestra manera de hablar de Dios.</a:t>
            </a:r>
            <a:endParaRPr lang="es-ES" dirty="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8</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400600"/>
          </a:xfrm>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SzPct val="71000"/>
              <a:buFont typeface="+mj-lt"/>
              <a:buAutoNum type="arabicPeriod" startAt="78"/>
            </a:pPr>
            <a:r>
              <a:rPr lang="es-ES_tradnl" i="1" dirty="0" smtClean="0"/>
              <a:t>¿ Por qué sólo podemos comprender a Jesús como misterio?</a:t>
            </a:r>
          </a:p>
          <a:p>
            <a:pPr marL="457200" indent="0">
              <a:buSzPct val="71000"/>
              <a:buNone/>
            </a:pPr>
            <a:r>
              <a:rPr lang="es-ES_tradnl" b="1" dirty="0" smtClean="0"/>
              <a:t>Puesto que Jesús se adentra en el misterio de Dios, no se le puede comprender si excluimos la realidad divina invisible. [525-530,536]</a:t>
            </a:r>
            <a:endParaRPr lang="es-ES_tradnl" b="1" i="1" dirty="0" smtClean="0"/>
          </a:p>
          <a:p>
            <a:pPr marL="421200" indent="0">
              <a:buNone/>
            </a:pPr>
            <a:r>
              <a:rPr lang="es-ES_tradnl" dirty="0" smtClean="0"/>
              <a:t>El lado visible de Jesús nos remite al invisible. En la vida de Jesús vemos numerosas realidades que están poderosamente presentes, pero que sólo podemos comprender como misterio. Estos misterios (</a:t>
            </a:r>
            <a:r>
              <a:rPr lang="es-ES_tradnl" dirty="0" smtClean="0">
                <a:sym typeface="Wingdings 3"/>
              </a:rPr>
              <a:t></a:t>
            </a:r>
            <a:r>
              <a:rPr lang="es-ES_tradnl" dirty="0" smtClean="0"/>
              <a:t> </a:t>
            </a:r>
            <a:r>
              <a:rPr lang="es-ES_tradnl" dirty="0" smtClean="0">
                <a:hlinkClick r:id="rId2" action="ppaction://hlinkpres?slideindex=1&amp;slidetitle="/>
              </a:rPr>
              <a:t>MISTERIO</a:t>
            </a:r>
            <a:r>
              <a:rPr lang="es-ES_tradnl" dirty="0" smtClean="0"/>
              <a:t>) son por ejemplo la filiación divina, la Encarnación y la Resurrección de Cristo.</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80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400600"/>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a:buSzPct val="71000"/>
              <a:buFont typeface="+mj-lt"/>
              <a:buAutoNum type="arabicPeriod" startAt="79"/>
            </a:pPr>
            <a:r>
              <a:rPr lang="es-ES_tradnl" i="1" dirty="0" smtClean="0"/>
              <a:t>¿ Tenía Jesús un alma, un espíritu </a:t>
            </a:r>
            <a:r>
              <a:rPr lang="es-ES_tradnl" dirty="0" smtClean="0"/>
              <a:t>y </a:t>
            </a:r>
            <a:r>
              <a:rPr lang="es-ES_tradnl" i="1" dirty="0" smtClean="0"/>
              <a:t>un cuerpo como nosotros?</a:t>
            </a:r>
          </a:p>
          <a:p>
            <a:pPr marL="457200" indent="0">
              <a:buSzPct val="71000"/>
              <a:buNone/>
            </a:pPr>
            <a:r>
              <a:rPr lang="es-ES_tradnl" b="1" i="1" dirty="0" smtClean="0"/>
              <a:t>Sí. </a:t>
            </a:r>
            <a:r>
              <a:rPr lang="es-ES_tradnl" b="1" dirty="0" smtClean="0"/>
              <a:t>Jesús «trabajó con manos de hombre, pensó </a:t>
            </a:r>
            <a:r>
              <a:rPr lang="es-ES_tradnl" b="1" i="1" dirty="0" smtClean="0"/>
              <a:t>con </a:t>
            </a:r>
            <a:r>
              <a:rPr lang="es-ES_tradnl" b="1" dirty="0" smtClean="0"/>
              <a:t>inteligencia de hombre, obró con voluntad de hombre, amó con corazón de hombre» (Concilio Vaticano II, GS 22,2). [470-476]</a:t>
            </a:r>
            <a:endParaRPr lang="es-ES_tradnl" b="1" i="1" dirty="0" smtClean="0"/>
          </a:p>
          <a:p>
            <a:pPr marL="421200" indent="0">
              <a:buNone/>
            </a:pPr>
            <a:r>
              <a:rPr lang="es-ES_tradnl" dirty="0" smtClean="0"/>
              <a:t>A la humanidad plena de Jesús pertenece también que tuviera un alma y que se desarrollara espiritualmente. En esta alma estaba radicada su identidad humana y su particular autoconciencia. Jesús conocía su unidad con su Padre celeste en el Espíritu Santo, por quien se dejaba guiar en todas las situaciones de su vida.</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81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616624"/>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a:buSzPct val="71000"/>
              <a:buFont typeface="+mj-lt"/>
              <a:buAutoNum type="arabicPeriod" startAt="80"/>
            </a:pPr>
            <a:r>
              <a:rPr lang="es-ES_tradnl" i="1" dirty="0" smtClean="0"/>
              <a:t>¿ Por qué es virgen María?</a:t>
            </a:r>
          </a:p>
          <a:p>
            <a:pPr marL="457200" indent="0">
              <a:buSzPct val="71000"/>
              <a:buNone/>
            </a:pPr>
            <a:r>
              <a:rPr lang="es-ES_tradnl" b="1" dirty="0" smtClean="0"/>
              <a:t>Dios quiso que Jesucristo tuviera una verdadera madre humana, pero sólo a Dios como Padre, porque quería establecer un nuevo comienzo, que no se debiera a ninguna fuerza del mundo, sino únicamente a él. [484-504, 508-510]</a:t>
            </a:r>
            <a:endParaRPr lang="es-ES_tradnl" b="1" i="1" dirty="0" smtClean="0"/>
          </a:p>
          <a:p>
            <a:pPr marL="421200" indent="0">
              <a:buNone/>
            </a:pPr>
            <a:r>
              <a:rPr lang="es-ES_tradnl" dirty="0" smtClean="0"/>
              <a:t>La virginidad de María no es ninguna idea mitológica ya superada, sino un dato fundamental para la vida de Jesús. Nació de una mujer, pero no tenía un padre humano. Jesucristo es un nuevo comienzo en el mundo, fundado desde lo alto. En el evangelio de san Lucas, María pregunta al ángel: «¿Cómo será eso, pues no conozco varón?» (= no tengo relaciones con ningún hombre; </a:t>
            </a:r>
            <a:r>
              <a:rPr lang="es-ES_tradnl" dirty="0" err="1" smtClean="0"/>
              <a:t>Lc</a:t>
            </a:r>
            <a:r>
              <a:rPr lang="es-ES_tradnl" dirty="0" smtClean="0"/>
              <a:t> 1,34); a lo que responde el ángel: «El Espíritu Santo vendrá sobre ti» (</a:t>
            </a:r>
            <a:r>
              <a:rPr lang="es-ES_tradnl" dirty="0" err="1" smtClean="0"/>
              <a:t>Lc</a:t>
            </a:r>
            <a:r>
              <a:rPr lang="es-ES_tradnl" dirty="0" smtClean="0"/>
              <a:t> 1,35). Aunque la Iglesia, desde sus orígenes, ha sufrido burlas a causa de su fe en la virginidad de María, siempre ha creído que se trata de una virginidad real y no meramente simbólica. </a:t>
            </a:r>
            <a:r>
              <a:rPr lang="es-ES_tradnl" dirty="0" smtClean="0">
                <a:sym typeface="Wingdings 3"/>
              </a:rPr>
              <a:t></a:t>
            </a:r>
            <a:r>
              <a:rPr lang="es-ES_tradnl" dirty="0" smtClean="0">
                <a:hlinkClick r:id="rId2" action="ppaction://hlinksldjump"/>
              </a:rPr>
              <a:t>117</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82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184576"/>
          </a:xfrm>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SzPct val="71000"/>
              <a:buFont typeface="+mj-lt"/>
              <a:buAutoNum type="arabicPeriod" startAt="81"/>
            </a:pPr>
            <a:r>
              <a:rPr lang="es-ES_tradnl" i="1" dirty="0" smtClean="0"/>
              <a:t>¿Tuvo María otros hijos además de Jesús?</a:t>
            </a:r>
          </a:p>
          <a:p>
            <a:pPr marL="421200" indent="0">
              <a:buNone/>
            </a:pPr>
            <a:r>
              <a:rPr lang="es-ES_tradnl" b="1" dirty="0" smtClean="0"/>
              <a:t>No. Jesús es el único hijo carnal de María. [500,510]</a:t>
            </a:r>
          </a:p>
          <a:p>
            <a:pPr marL="421200" indent="0">
              <a:buNone/>
            </a:pPr>
            <a:r>
              <a:rPr lang="es-ES_tradnl" dirty="0" smtClean="0"/>
              <a:t>Ya en la Iglesia primitiva se partía de la base de la virginidad perpetua de María, lo que excluía a hermanos carnales de Jesús. En arameo, la lengua materna de Jesús, hay una única palabra para hermano, hermana, primo y prima. Cuando en los evangelios se habla de «hermanos y hermanas» de Jesús (por ejemplo en Mc 3,31-35), se trata de parientes cercanos de Jesús.</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83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544616"/>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a:buSzPct val="71000"/>
              <a:buFont typeface="+mj-lt"/>
              <a:buAutoNum type="arabicPeriod" startAt="82"/>
            </a:pPr>
            <a:r>
              <a:rPr lang="es-ES_tradnl" i="1" dirty="0" smtClean="0"/>
              <a:t>¿No es escandaloso llamar a María «Madre» de Dios?</a:t>
            </a:r>
          </a:p>
          <a:p>
            <a:pPr marL="421200" indent="0">
              <a:buNone/>
            </a:pPr>
            <a:r>
              <a:rPr lang="es-ES_tradnl" b="1" dirty="0" smtClean="0"/>
              <a:t>No. Quien llama a María Madre de Dios confiesa con ello que su hijo Jesús es Dios. [495,509]</a:t>
            </a:r>
          </a:p>
          <a:p>
            <a:pPr marL="421200" indent="0">
              <a:buNone/>
            </a:pPr>
            <a:r>
              <a:rPr lang="es-ES_tradnl" dirty="0" smtClean="0"/>
              <a:t>Cuando la cristiandad primitiva discutía quién era Jesús, el título </a:t>
            </a:r>
            <a:r>
              <a:rPr lang="es-ES_tradnl" i="1" dirty="0" err="1" smtClean="0"/>
              <a:t>Theotokos</a:t>
            </a:r>
            <a:r>
              <a:rPr lang="es-ES_tradnl" i="1" dirty="0" smtClean="0"/>
              <a:t> </a:t>
            </a:r>
            <a:r>
              <a:rPr lang="es-ES_tradnl" dirty="0" smtClean="0"/>
              <a:t>(«la que da a luz a Dios») se convirtió en el signo de identidad de la interpretación ortodoxa de la Sagrada Escritura: María no sólo había dado a luz a un hombre, que después de su nacimiento se hubiera «convertido» en Dios, sino que ya en su seno su hijo es el verdadero Hijo de Dios. En esta cuestión no se trata en primer lugar de María, sino de nuevo de la cuestión de si Jesús es a un mismo tiempo verdadero Dios y verdadero hombre. </a:t>
            </a:r>
            <a:r>
              <a:rPr lang="es-ES_tradnl" dirty="0" smtClean="0">
                <a:sym typeface="Wingdings 3"/>
              </a:rPr>
              <a:t></a:t>
            </a:r>
            <a:r>
              <a:rPr lang="es-ES_tradnl" dirty="0" smtClean="0">
                <a:hlinkClick r:id="rId2" action="ppaction://hlinksldjump"/>
              </a:rPr>
              <a:t>117</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84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544616"/>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457200" indent="-457200">
              <a:buSzPct val="71000"/>
              <a:buFont typeface="+mj-lt"/>
              <a:buAutoNum type="arabicPeriod" startAt="83"/>
            </a:pPr>
            <a:r>
              <a:rPr lang="es-ES_tradnl" i="1" dirty="0" smtClean="0"/>
              <a:t>¿Qué significa la «Inmaculada Concepción de María»?</a:t>
            </a:r>
          </a:p>
          <a:p>
            <a:pPr marL="421200" indent="0">
              <a:buNone/>
            </a:pPr>
            <a:r>
              <a:rPr lang="es-ES_tradnl" b="1" dirty="0" smtClean="0"/>
              <a:t>La Iglesia cree que «la bienaventurada Virgen María fue preservada inmune de toda mancha de pecado original en el primer instante de su concepción por singular gracia y privilegio de Dios omnipotente, en atención a los méritos de Jesucristo Salvador del género humano» (Dogma de 1854; </a:t>
            </a:r>
            <a:r>
              <a:rPr lang="es-ES_tradnl" b="1" dirty="0" smtClean="0">
                <a:sym typeface="Wingdings 3"/>
              </a:rPr>
              <a:t></a:t>
            </a:r>
            <a:r>
              <a:rPr lang="es-ES_tradnl" b="1" dirty="0" smtClean="0">
                <a:hlinkClick r:id="rId2" action="ppaction://hlinkpres?slideindex=1&amp;slidetitle="/>
              </a:rPr>
              <a:t>DOGMA</a:t>
            </a:r>
            <a:r>
              <a:rPr lang="es-ES_tradnl" b="1" dirty="0" smtClean="0"/>
              <a:t>). [487-492,508]</a:t>
            </a:r>
          </a:p>
          <a:p>
            <a:pPr marL="421200" indent="0">
              <a:buNone/>
            </a:pPr>
            <a:r>
              <a:rPr lang="es-ES_tradnl" dirty="0" smtClean="0"/>
              <a:t>La fe en la «Inmaculada Concepción» de María existe desde el inicio de la Iglesia. Hoy, a veces, se entiende mal esta expresión. Significa que Dios preservó a María del pecado original, y además desde el principio. Pero no dice nada sobre la concepción de Jesús en el vientre de María. Y en ningún caso es una minusvaloración de la sexualidad en el cristianismo, como si el marido y la mujer se «mancharan» cuando engendran a un hijo. </a:t>
            </a:r>
            <a:r>
              <a:rPr lang="es-ES_tradnl" dirty="0" smtClean="0">
                <a:sym typeface="Wingdings 3"/>
              </a:rPr>
              <a:t></a:t>
            </a:r>
            <a:r>
              <a:rPr lang="es-ES_tradnl" dirty="0" smtClean="0">
                <a:hlinkClick r:id="rId3" action="ppaction://hlinksldjump"/>
              </a:rPr>
              <a:t>68</a:t>
            </a:r>
            <a:r>
              <a:rPr lang="es-ES_tradnl" dirty="0" smtClean="0"/>
              <a:t>-</a:t>
            </a:r>
            <a:r>
              <a:rPr lang="es-ES_tradnl" dirty="0" smtClean="0">
                <a:hlinkClick r:id="rId4" action="ppaction://hlinksldjump"/>
              </a:rPr>
              <a:t>69</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85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328592"/>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a:buSzPct val="71000"/>
              <a:buFont typeface="+mj-lt"/>
              <a:buAutoNum type="arabicPeriod" startAt="84"/>
            </a:pPr>
            <a:r>
              <a:rPr lang="es-ES_tradnl" i="1" dirty="0" smtClean="0"/>
              <a:t>¿Fue María únicamente un instrumento de Dios?</a:t>
            </a:r>
          </a:p>
          <a:p>
            <a:pPr marL="421200" indent="0">
              <a:buNone/>
            </a:pPr>
            <a:r>
              <a:rPr lang="es-ES_tradnl" b="1" dirty="0" smtClean="0"/>
              <a:t>María fue mucho más que un mero instrumento pasivo de Dios. También mediante su asentimiento activo se realizó la Encarnación de Dios. [493-494,508-511]</a:t>
            </a:r>
          </a:p>
          <a:p>
            <a:pPr marL="421200" indent="0">
              <a:buNone/>
            </a:pPr>
            <a:r>
              <a:rPr lang="es-ES_tradnl" dirty="0" smtClean="0"/>
              <a:t>Al ángel que le dijo que daría a luz al «Hijo del Altísimo», María le respondió: «Hágase en mí según tu palabra» (</a:t>
            </a:r>
            <a:r>
              <a:rPr lang="es-ES_tradnl" dirty="0" err="1" smtClean="0"/>
              <a:t>Lc</a:t>
            </a:r>
            <a:r>
              <a:rPr lang="es-ES_tradnl" dirty="0" smtClean="0"/>
              <a:t> 1,38). La salvación de la humanidad por medio de Jesucristo comienza por tanto con una solicitud de Dios, con el consentimiento libre de una persona, y con un embarazo antes de que María estuviera casada con José. A través de estos caminos tan poco comunes, María se convirtió para nosotros en la «puerta de la Salvación». </a:t>
            </a:r>
            <a:r>
              <a:rPr lang="es-ES_tradnl" dirty="0" smtClean="0">
                <a:sym typeface="Wingdings 3"/>
              </a:rPr>
              <a:t></a:t>
            </a:r>
            <a:r>
              <a:rPr lang="es-ES_tradnl" dirty="0" smtClean="0">
                <a:hlinkClick r:id="rId2" action="ppaction://hlinksldjump"/>
              </a:rPr>
              <a:t>479</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86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184576"/>
          </a:xfrm>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SzPct val="71000"/>
              <a:buFont typeface="+mj-lt"/>
              <a:buAutoNum type="arabicPeriod" startAt="85"/>
            </a:pPr>
            <a:r>
              <a:rPr lang="es-ES_tradnl" i="1" dirty="0" smtClean="0"/>
              <a:t>¿Porqué María es también nuestra madre?</a:t>
            </a:r>
          </a:p>
          <a:p>
            <a:pPr marL="421200" indent="0">
              <a:buNone/>
            </a:pPr>
            <a:r>
              <a:rPr lang="es-ES_tradnl" b="1" dirty="0" smtClean="0"/>
              <a:t>María es nuestra madre porque Cristo, el Señor, nos la dio como madre. [963-966,973]</a:t>
            </a:r>
          </a:p>
          <a:p>
            <a:pPr marL="421200" indent="0">
              <a:buNone/>
            </a:pPr>
            <a:r>
              <a:rPr lang="es-ES_tradnl" dirty="0" smtClean="0"/>
              <a:t>«Mujer, ahí tienes a tu hijo». «Ahí tienes a tu madre» (</a:t>
            </a:r>
            <a:r>
              <a:rPr lang="es-ES_tradnl" dirty="0" err="1" smtClean="0"/>
              <a:t>Jn</a:t>
            </a:r>
            <a:r>
              <a:rPr lang="es-ES_tradnl" dirty="0" smtClean="0"/>
              <a:t> 19,26b-27a). En estas palabras que Jesús dirigió a Juan desde la cruz ha entendido siempre la Iglesia que Jesús confiaba toda la Iglesia a María. De este modo María es también nuestra madre. Podemos invocarla y suplicar su intercesión ante Dios. </a:t>
            </a:r>
            <a:r>
              <a:rPr lang="es-ES_tradnl" dirty="0" smtClean="0">
                <a:sym typeface="Wingdings 3"/>
              </a:rPr>
              <a:t></a:t>
            </a:r>
            <a:r>
              <a:rPr lang="es-ES_tradnl" dirty="0" smtClean="0">
                <a:hlinkClick r:id="rId2" action="ppaction://hlinksldjump"/>
              </a:rPr>
              <a:t>147</a:t>
            </a:r>
            <a:r>
              <a:rPr lang="es-ES_tradnl" dirty="0" smtClean="0"/>
              <a:t>-</a:t>
            </a:r>
            <a:r>
              <a:rPr lang="es-ES_tradnl" dirty="0" smtClean="0">
                <a:hlinkClick r:id="rId3" action="ppaction://hlinksldjump"/>
              </a:rPr>
              <a:t>149</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87</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256584"/>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457200" indent="-457200">
              <a:buSzPct val="71000"/>
              <a:buFont typeface="+mj-lt"/>
              <a:buAutoNum type="arabicPeriod" startAt="86"/>
            </a:pPr>
            <a:r>
              <a:rPr lang="es-ES_tradnl" i="1" dirty="0" smtClean="0"/>
              <a:t>¿Por qué Jesús no se manifestó nunca en público a lo largo de treinta años de su vida?</a:t>
            </a:r>
          </a:p>
          <a:p>
            <a:pPr marL="421200" indent="0">
              <a:buNone/>
            </a:pPr>
            <a:r>
              <a:rPr lang="es-ES_tradnl" b="1" dirty="0" smtClean="0"/>
              <a:t>Jesús quería compartir con nosotros su vida y santificar con ello nuestra vida cotidiana. [531-534, 564]</a:t>
            </a:r>
          </a:p>
          <a:p>
            <a:pPr marL="421200" indent="0">
              <a:buNone/>
            </a:pPr>
            <a:r>
              <a:rPr lang="es-ES_tradnl" dirty="0" smtClean="0"/>
              <a:t>Jesús fue un niño que recibió de sus padres amor y afecto y fue educado por ellos. De este modo creció «en sabiduría, en estatura y en gracia ante Dios y ante los hombres» (</a:t>
            </a:r>
            <a:r>
              <a:rPr lang="es-ES_tradnl" dirty="0" err="1" smtClean="0"/>
              <a:t>lc</a:t>
            </a:r>
            <a:r>
              <a:rPr lang="es-ES_tradnl" dirty="0" smtClean="0"/>
              <a:t> 2,51-52); perteneció a una comunidad rural judía y participó en los rituales religiosos; aprendió un oficio artesanal y </a:t>
            </a:r>
            <a:r>
              <a:rPr lang="es-ES_tradnl" i="1" dirty="0" smtClean="0"/>
              <a:t>tuvo </a:t>
            </a:r>
            <a:r>
              <a:rPr lang="es-ES_tradnl" dirty="0" smtClean="0"/>
              <a:t>que mostrar en él sus capacidades. El hecho de que Dios quisiera, en Jesús, nacer en una familia humana y crecer en ella, ha hecho de la familia un lugar de Dios y la ha convertido en prototipo de la comunidad solidaria.</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88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400600"/>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457200" indent="-457200">
              <a:buSzPct val="71000"/>
              <a:buFont typeface="+mj-lt"/>
              <a:buAutoNum type="arabicPeriod" startAt="87"/>
            </a:pPr>
            <a:r>
              <a:rPr lang="es-ES_tradnl" i="1" dirty="0" smtClean="0"/>
              <a:t>¿Por qué Jesús se dejó bautizar por Juan, aunque no tenía pecado?</a:t>
            </a:r>
          </a:p>
          <a:p>
            <a:pPr marL="421200" indent="0">
              <a:buNone/>
            </a:pPr>
            <a:r>
              <a:rPr lang="es-ES_tradnl" b="1" dirty="0" smtClean="0"/>
              <a:t>Bautizar significa sumergir. En su bautismo, Jesús se sumergió en la historia de pecado de toda la humanidad. Con ello instituyó un signo. Para redimirnos de nuestros pecados sería sumergido un día en la muerte, pero por el poder de su Padre sería despertado de nuevo a la vida. [535-537, 565]</a:t>
            </a:r>
          </a:p>
          <a:p>
            <a:pPr marL="421200" indent="0">
              <a:buNone/>
            </a:pPr>
            <a:r>
              <a:rPr lang="es-ES_tradnl" dirty="0" smtClean="0"/>
              <a:t>Los pecadores —soldados, prostitutas, publicanos— salían al encuentro de Juan el Bautista, porque buscaban «el bautismo de conversión para perdón de los pecados» (</a:t>
            </a:r>
            <a:r>
              <a:rPr lang="es-ES_tradnl" dirty="0" err="1" smtClean="0"/>
              <a:t>Lc</a:t>
            </a:r>
            <a:r>
              <a:rPr lang="es-ES_tradnl" dirty="0" smtClean="0"/>
              <a:t> 3,3). En realidad, Jesús no necesitaba este bautismo, pues él no tenía pecado. El hecho de que se sometiera a este bautismo nos demuestra dos cosas. Jesús toma sobre sí </a:t>
            </a:r>
            <a:r>
              <a:rPr lang="es-ES_tradnl" i="1" dirty="0" smtClean="0"/>
              <a:t>nuestros </a:t>
            </a:r>
            <a:r>
              <a:rPr lang="es-ES_tradnl" dirty="0" smtClean="0"/>
              <a:t>pecados. Jesús </a:t>
            </a:r>
            <a:r>
              <a:rPr lang="es-ES_tradnl" i="1" dirty="0" smtClean="0"/>
              <a:t>ve </a:t>
            </a:r>
            <a:r>
              <a:rPr lang="es-ES_tradnl" dirty="0" smtClean="0"/>
              <a:t>su bautismo como anticipación de su Pasión y su Resurrección. Ante este gesto de su disponibilidad a morir por nosotros, se abre el cielo: «Tú eres mi Hijo, el amado» (</a:t>
            </a:r>
            <a:r>
              <a:rPr lang="es-ES_tradnl" dirty="0" err="1" smtClean="0"/>
              <a:t>Lc</a:t>
            </a:r>
            <a:r>
              <a:rPr lang="es-ES_tradnl" dirty="0" smtClean="0"/>
              <a:t> 3,22b).</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89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467600" cy="580926"/>
          </a:xfrm>
        </p:spPr>
        <p:txBody>
          <a:bodyPr>
            <a:normAutofit/>
          </a:bodyPr>
          <a:lstStyle/>
          <a:p>
            <a:r>
              <a:rPr lang="es-ES" sz="2600" dirty="0" smtClean="0"/>
              <a:t>Capítulo II: Dios nos sale al encuentro</a:t>
            </a:r>
            <a:endParaRPr lang="es-ES" sz="2600" dirty="0"/>
          </a:p>
        </p:txBody>
      </p:sp>
      <p:sp>
        <p:nvSpPr>
          <p:cNvPr id="3" name="2 Marcador de contenido"/>
          <p:cNvSpPr>
            <a:spLocks noGrp="1"/>
          </p:cNvSpPr>
          <p:nvPr>
            <p:ph sz="quarter" idx="1"/>
          </p:nvPr>
        </p:nvSpPr>
        <p:spPr>
          <a:xfrm>
            <a:off x="457200" y="836712"/>
            <a:ext cx="7467600" cy="5637240"/>
          </a:xfrm>
          <a:solidFill>
            <a:srgbClr val="FAFA78"/>
          </a:solidFill>
        </p:spPr>
        <p:txBody>
          <a:bodyPr lIns="0" tIns="0" rIns="0" bIns="0">
            <a:normAutofit fontScale="92500"/>
          </a:bodyPr>
          <a:lstStyle/>
          <a:p>
            <a:pPr marL="457200" indent="-457200">
              <a:buFont typeface="+mj-lt"/>
              <a:buAutoNum type="arabicPeriod" startAt="7"/>
            </a:pPr>
            <a:r>
              <a:rPr lang="es-ES_tradnl" dirty="0" smtClean="0"/>
              <a:t>¿</a:t>
            </a:r>
            <a:r>
              <a:rPr lang="es-ES_tradnl" i="1" dirty="0" smtClean="0"/>
              <a:t>Por qué tuvo Dios que mostrarse para que sepamos cómo es?</a:t>
            </a:r>
          </a:p>
          <a:p>
            <a:pPr marL="457200" indent="0">
              <a:buNone/>
            </a:pPr>
            <a:r>
              <a:rPr lang="es-ES_tradnl" b="1" dirty="0" smtClean="0"/>
              <a:t>El hombre, mediante la razón, puede conocer </a:t>
            </a:r>
            <a:r>
              <a:rPr lang="es-ES_tradnl" b="1" i="1" dirty="0" smtClean="0"/>
              <a:t>que existe </a:t>
            </a:r>
            <a:r>
              <a:rPr lang="es-ES_tradnl" b="1" dirty="0" smtClean="0"/>
              <a:t>Dios, pero no </a:t>
            </a:r>
            <a:r>
              <a:rPr lang="es-ES_tradnl" b="1" i="1" dirty="0" smtClean="0"/>
              <a:t>cómo es </a:t>
            </a:r>
            <a:r>
              <a:rPr lang="es-ES_tradnl" b="1" dirty="0" smtClean="0"/>
              <a:t>Dios realmente. Pero como Dios quería ser conocido, se ha revelado a sí mismo. [50-53, 68-69]</a:t>
            </a:r>
          </a:p>
          <a:p>
            <a:pPr marL="457200" indent="0">
              <a:buNone/>
            </a:pPr>
            <a:r>
              <a:rPr lang="es-ES_tradnl" dirty="0" smtClean="0"/>
              <a:t>Dios no estaba obligado a </a:t>
            </a:r>
            <a:r>
              <a:rPr lang="es-ES_tradnl" i="1" dirty="0" smtClean="0"/>
              <a:t>revelarse </a:t>
            </a:r>
            <a:r>
              <a:rPr lang="es-ES_tradnl" dirty="0" smtClean="0"/>
              <a:t>a los hombres. Lo ha hecho por amor. Como en el amor humano podemos saber algo de la persona amada sólo cuando nos abre su corazón, del mismo modo sólo sabemos algo de los más íntimos pensamientos de Dios porque el Dios eterno y misterioso se ha abierto por amor a nosotros. Desde la creación, pasando por los patriarcas y profetas hasta la </a:t>
            </a:r>
            <a:r>
              <a:rPr lang="es-ES_tradnl" dirty="0" smtClean="0">
                <a:sym typeface="Wingdings 3"/>
              </a:rPr>
              <a:t></a:t>
            </a:r>
            <a:r>
              <a:rPr lang="es-ES_tradnl" dirty="0" smtClean="0"/>
              <a:t> </a:t>
            </a:r>
            <a:r>
              <a:rPr lang="es-ES_tradnl" dirty="0" smtClean="0">
                <a:hlinkClick r:id="rId2" action="ppaction://hlinkpres?slideindex=1&amp;slidetitle="/>
              </a:rPr>
              <a:t>REVELACIÓN</a:t>
            </a:r>
            <a:r>
              <a:rPr lang="es-ES_tradnl" dirty="0" smtClean="0"/>
              <a:t> definitiva en su Hijo Jesucristo, Dios </a:t>
            </a:r>
            <a:endParaRPr lang="es-ES" b="1" dirty="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9</a:t>
            </a:fld>
            <a:endParaRPr lang="es-ES"/>
          </a:p>
        </p:txBody>
      </p:sp>
      <p:sp>
        <p:nvSpPr>
          <p:cNvPr id="6" name="5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256584"/>
          </a:xfrm>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SzPct val="71000"/>
              <a:buFont typeface="+mj-lt"/>
              <a:buAutoNum type="arabicPeriod" startAt="88"/>
            </a:pPr>
            <a:r>
              <a:rPr lang="es-ES_tradnl" i="1" dirty="0" smtClean="0"/>
              <a:t>¿Por qué fue tentado Jesús? ¿Acaso podía ser tentado realmente?</a:t>
            </a:r>
          </a:p>
          <a:p>
            <a:pPr marL="421200" indent="0">
              <a:buNone/>
            </a:pPr>
            <a:r>
              <a:rPr lang="es-ES_tradnl" b="1" dirty="0" smtClean="0"/>
              <a:t>A la verdadera humanidad de Jesús pertenece la posibilidad de ser tentado. Pues en Jesús no tenemos un salvador «incapaz de compadecerse de nuestras debilidades, sino que ha sido probado en todo, como nosotros, menos en el pecado» (</a:t>
            </a:r>
            <a:r>
              <a:rPr lang="es-ES_tradnl" b="1" dirty="0" err="1" smtClean="0"/>
              <a:t>Heb</a:t>
            </a:r>
            <a:r>
              <a:rPr lang="es-ES_tradnl" b="1" dirty="0" smtClean="0"/>
              <a:t> 4,15). [538-540, 566]</a:t>
            </a:r>
          </a:p>
          <a:p>
            <a:pPr marL="421200" indent="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90</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256584"/>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457200" indent="-457200">
              <a:buSzPct val="71000"/>
              <a:buFont typeface="+mj-lt"/>
              <a:buAutoNum type="arabicPeriod" startAt="89"/>
            </a:pPr>
            <a:r>
              <a:rPr lang="es-ES_tradnl" i="1" dirty="0" smtClean="0"/>
              <a:t>¿A quién promete Jesús el «reino de Dios»?</a:t>
            </a:r>
          </a:p>
          <a:p>
            <a:pPr marL="421200" indent="0">
              <a:buNone/>
            </a:pPr>
            <a:r>
              <a:rPr lang="es-ES_tradnl" b="1" dirty="0" smtClean="0"/>
              <a:t>Dios quiere «que todos se salven y lleguen al conocimiento de la verdad» (1 Tim 2,4). El «reino de Dios» comienza en las personas que se dejan transformar por el amor de Dios. Según la experiencia de Jesús son sobre todo los pobres y los pequeños. [541-546,567]</a:t>
            </a:r>
          </a:p>
          <a:p>
            <a:pPr marL="421200" indent="0">
              <a:buNone/>
            </a:pPr>
            <a:r>
              <a:rPr lang="es-ES_tradnl" dirty="0" smtClean="0"/>
              <a:t>Incluso las personas que están alejadas de la Iglesia encuentran fascinante que Jesús, con una especie de amor preferencial, se dirija primero a los excluidos sociales. En el sermón de la montaña son los pobres y los que lloran, las víctimas de la persecución y de la violencia, todos los que buscan a Dios con un corazón puro, todos los que buscan su misericordia, su justicia y su paz, los que tienen un acceso preferente al reino de Dios. Los pecadores son especialmente invitados: «No necesitan médico los sanos, sino los enfermos. No he </a:t>
            </a:r>
            <a:r>
              <a:rPr lang="es-ES_tradnl" i="1" dirty="0" smtClean="0"/>
              <a:t>venido </a:t>
            </a:r>
            <a:r>
              <a:rPr lang="es-ES_tradnl" dirty="0" smtClean="0"/>
              <a:t>a llamar a justos, sino a pecadores» (Mc 2,17).</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91</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400600"/>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a:buSzPct val="71000"/>
              <a:buFont typeface="+mj-lt"/>
              <a:buAutoNum type="arabicPeriod" startAt="90"/>
            </a:pPr>
            <a:r>
              <a:rPr lang="es-ES_tradnl" i="1" dirty="0" smtClean="0"/>
              <a:t>¿Hizo Jesús milagros </a:t>
            </a:r>
            <a:r>
              <a:rPr lang="es-ES_tradnl" dirty="0" smtClean="0"/>
              <a:t>o </a:t>
            </a:r>
            <a:r>
              <a:rPr lang="es-ES_tradnl" i="1" dirty="0" smtClean="0"/>
              <a:t>son sólo cuentos piadosos?</a:t>
            </a:r>
          </a:p>
          <a:p>
            <a:pPr marL="421200" indent="0">
              <a:buNone/>
            </a:pPr>
            <a:r>
              <a:rPr lang="es-ES_tradnl" b="1" dirty="0" smtClean="0"/>
              <a:t>Jesús hizo verdaderos milagros, así como los </a:t>
            </a:r>
            <a:r>
              <a:rPr lang="es-ES_tradnl" b="1" dirty="0" smtClean="0">
                <a:sym typeface="Wingdings 3"/>
              </a:rPr>
              <a:t></a:t>
            </a:r>
            <a:r>
              <a:rPr lang="es-ES_tradnl" b="1" dirty="0" smtClean="0">
                <a:hlinkClick r:id="rId2" action="ppaction://hlinkpres?slideindex=1&amp;slidetitle="/>
              </a:rPr>
              <a:t>APÓSTOLES</a:t>
            </a:r>
            <a:r>
              <a:rPr lang="es-ES_tradnl" b="1" dirty="0" smtClean="0"/>
              <a:t>. Los autores del Nuevo Testamento se refieren a sucesos reales. [547-550]</a:t>
            </a:r>
          </a:p>
          <a:p>
            <a:pPr marL="421200" indent="0">
              <a:buNone/>
            </a:pPr>
            <a:r>
              <a:rPr lang="es-ES_tradnl" dirty="0" smtClean="0"/>
              <a:t>Ya las fuentes más antiguas nos informan de numerosos milagros, incluso de resurrecciones de muertos, como confirmación del anuncio de Jesús: «Pero si yo expulso los demonios por el Espíritu de Dios, es que ha llegado a vosotros el reino de Dios» (Mt 12,28). Los milagros suce­dieron en lugares públicos, las personas afectadas eran conocidas a veces incluso por su nombre, por ejemplo el ciego 8artimeo (Mc 10,46-52) o la suegra de Pedro (Mt 8,14-15). También hubo milagros que representaban para el entorno judío delitos escandalosos (por ejemplo la curación de un paralítico en </a:t>
            </a:r>
            <a:r>
              <a:rPr lang="es-ES_tradnl" dirty="0" smtClean="0">
                <a:sym typeface="Wingdings 3"/>
              </a:rPr>
              <a:t></a:t>
            </a:r>
            <a:r>
              <a:rPr lang="es-ES_tradnl" dirty="0" smtClean="0"/>
              <a:t> </a:t>
            </a:r>
            <a:r>
              <a:rPr lang="es-ES_tradnl" dirty="0" smtClean="0">
                <a:hlinkClick r:id="rId2" action="ppaction://hlinkpres?slideindex=1&amp;slidetitle="/>
              </a:rPr>
              <a:t>SÁBADO</a:t>
            </a:r>
            <a:r>
              <a:rPr lang="es-ES_tradnl" dirty="0" smtClean="0"/>
              <a:t>, la curación de leprosos), y que, sin embargo, no fueron negados por los judíos contemporáneos de Jesús.</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92</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472608"/>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pPr marL="457200" indent="-457200">
              <a:buSzPct val="71000"/>
              <a:buFont typeface="+mj-lt"/>
              <a:buAutoNum type="arabicPeriod" startAt="91"/>
            </a:pPr>
            <a:r>
              <a:rPr lang="es-ES_tradnl" i="1" dirty="0" smtClean="0"/>
              <a:t>¿Por qué hizo Jesús milagros?</a:t>
            </a:r>
          </a:p>
          <a:p>
            <a:pPr marL="421200" indent="0">
              <a:buNone/>
            </a:pPr>
            <a:r>
              <a:rPr lang="es-ES_tradnl" b="1" dirty="0" smtClean="0"/>
              <a:t>Los milagros que hizo Jesús eran signos del comienzo del reino de Dios. Eran expresión de su amor a los hombres y confirmaban su misión. [547-550]</a:t>
            </a:r>
          </a:p>
          <a:p>
            <a:pPr marL="421200" indent="0">
              <a:buNone/>
            </a:pPr>
            <a:r>
              <a:rPr lang="es-ES_tradnl" dirty="0" smtClean="0"/>
              <a:t>Los milagros de Jesús no eran una representación mágica. Él estaba lleno del poder del amor salvífica de Dios. Por medio de los milagros, Jesús muestra que es el Mesías y que el reino de Dios comienza en él. De este modo se podía experimentar el inicio del nuevo mundo: liberaba del hambre (</a:t>
            </a:r>
            <a:r>
              <a:rPr lang="es-ES_tradnl" dirty="0" err="1" smtClean="0"/>
              <a:t>Jn</a:t>
            </a:r>
            <a:r>
              <a:rPr lang="es-ES_tradnl" dirty="0" smtClean="0"/>
              <a:t> 6,5-15), de la injusticia (</a:t>
            </a:r>
            <a:r>
              <a:rPr lang="es-ES_tradnl" dirty="0" err="1"/>
              <a:t>L</a:t>
            </a:r>
            <a:r>
              <a:rPr lang="es-ES_tradnl" dirty="0" err="1" smtClean="0"/>
              <a:t>c</a:t>
            </a:r>
            <a:r>
              <a:rPr lang="es-ES_tradnl" dirty="0" smtClean="0"/>
              <a:t> 19,8), de la enfermedad y la muerte (Mt 11,5). Mediante la expulsión de demonios comenzó su victoria contra el «príncipe de este mundo» (</a:t>
            </a:r>
            <a:r>
              <a:rPr lang="es-ES_tradnl" dirty="0" err="1" smtClean="0"/>
              <a:t>Jn</a:t>
            </a:r>
            <a:r>
              <a:rPr lang="es-ES_tradnl" dirty="0" smtClean="0"/>
              <a:t> 12,31; se refiere a Satanás). Sin embargo, Jesús no suprimió toda desgracia y todo mal de este mundo. Se fijó especialmente en la liberación del hombre de la esclavitud del pecado. Le importaba ante todo la fe que suscitaba a través de los </a:t>
            </a:r>
            <a:r>
              <a:rPr lang="es-ES_tradnl" dirty="0" smtClean="0">
                <a:sym typeface="Wingdings 3"/>
              </a:rPr>
              <a:t></a:t>
            </a:r>
            <a:r>
              <a:rPr lang="es-ES_tradnl" dirty="0" smtClean="0">
                <a:hlinkClick r:id="rId2" action="ppaction://hlinkpres?slideindex=1&amp;slidetitle="/>
              </a:rPr>
              <a:t>milagros</a:t>
            </a:r>
            <a:r>
              <a:rPr lang="es-ES_tradnl" dirty="0" smtClean="0"/>
              <a:t>. </a:t>
            </a:r>
            <a:r>
              <a:rPr lang="es-ES_tradnl" dirty="0" smtClean="0">
                <a:sym typeface="Wingdings 3"/>
              </a:rPr>
              <a:t></a:t>
            </a:r>
            <a:r>
              <a:rPr lang="es-ES_tradnl" dirty="0" smtClean="0">
                <a:hlinkClick r:id="rId3" action="ppaction://hlinksldjump"/>
              </a:rPr>
              <a:t>241</a:t>
            </a:r>
            <a:r>
              <a:rPr lang="es-ES_tradnl" dirty="0" smtClean="0"/>
              <a:t>-</a:t>
            </a:r>
            <a:r>
              <a:rPr lang="es-ES_tradnl" dirty="0" smtClean="0">
                <a:hlinkClick r:id="rId4" action="ppaction://hlinksldjump"/>
              </a:rPr>
              <a:t>242</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93</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5" action="ppaction://hlinksldjump"/>
              </a:rPr>
              <a:t>I</a:t>
            </a:r>
            <a:r>
              <a:rPr lang="es-ES" sz="1400" dirty="0" smtClean="0"/>
              <a:t> (1-165), </a:t>
            </a:r>
            <a:r>
              <a:rPr lang="es-ES" sz="1400" dirty="0" smtClean="0">
                <a:hlinkClick r:id="rId6" action="ppaction://hlinksldjump"/>
              </a:rPr>
              <a:t>II</a:t>
            </a:r>
            <a:r>
              <a:rPr lang="es-ES" sz="1400" dirty="0" smtClean="0"/>
              <a:t> (166-278), </a:t>
            </a:r>
            <a:r>
              <a:rPr lang="es-ES" sz="1400" dirty="0" smtClean="0">
                <a:hlinkClick r:id="rId7" action="ppaction://hlinksldjump"/>
              </a:rPr>
              <a:t>III</a:t>
            </a:r>
            <a:r>
              <a:rPr lang="es-ES" sz="1400" dirty="0" smtClean="0"/>
              <a:t> (279-468), </a:t>
            </a:r>
            <a:r>
              <a:rPr lang="es-ES" sz="1400" dirty="0" smtClean="0">
                <a:hlinkClick r:id="rId8"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616624"/>
          </a:xfrm>
        </p:spPr>
        <p:style>
          <a:lnRef idx="1">
            <a:schemeClr val="accent4"/>
          </a:lnRef>
          <a:fillRef idx="2">
            <a:schemeClr val="accent4"/>
          </a:fillRef>
          <a:effectRef idx="1">
            <a:schemeClr val="accent4"/>
          </a:effectRef>
          <a:fontRef idx="minor">
            <a:schemeClr val="dk1"/>
          </a:fontRef>
        </p:style>
        <p:txBody>
          <a:bodyPr>
            <a:normAutofit fontScale="77500" lnSpcReduction="20000"/>
          </a:bodyPr>
          <a:lstStyle/>
          <a:p>
            <a:pPr marL="457200" indent="-457200">
              <a:buSzPct val="71000"/>
              <a:buFont typeface="+mj-lt"/>
              <a:buAutoNum type="arabicPeriod" startAt="92"/>
            </a:pPr>
            <a:r>
              <a:rPr lang="es-ES_tradnl" i="1" dirty="0" smtClean="0"/>
              <a:t>¿Para qué llamó Jesús a los apóstoles?</a:t>
            </a:r>
          </a:p>
          <a:p>
            <a:pPr marL="421200" indent="0">
              <a:buNone/>
            </a:pPr>
            <a:r>
              <a:rPr lang="es-ES_tradnl" b="1" dirty="0" smtClean="0"/>
              <a:t>Jesús tenía un gran circulo de discípulos a su alrededor, eran hombres y mujeres. De ese círculo elige a doce hombres, a los que llamó </a:t>
            </a:r>
            <a:r>
              <a:rPr lang="es-ES_tradnl" b="1" dirty="0" smtClean="0">
                <a:sym typeface="Wingdings 3"/>
              </a:rPr>
              <a:t></a:t>
            </a:r>
            <a:r>
              <a:rPr lang="es-ES_tradnl" b="1" dirty="0" smtClean="0">
                <a:hlinkClick r:id="rId2" action="ppaction://hlinkpres?slideindex=1&amp;slidetitle="/>
              </a:rPr>
              <a:t>APÓSTOLES</a:t>
            </a:r>
            <a:r>
              <a:rPr lang="es-ES_tradnl" b="1" dirty="0" smtClean="0"/>
              <a:t> (</a:t>
            </a:r>
            <a:r>
              <a:rPr lang="es-ES_tradnl" b="1" dirty="0" err="1" smtClean="0"/>
              <a:t>Lc</a:t>
            </a:r>
            <a:r>
              <a:rPr lang="es-ES_tradnl" b="1" dirty="0" smtClean="0"/>
              <a:t> 6,12­16). Los apóstoles recibieron de él una formación especial y diferentes tareas: «y los envió a proclamar el reino de Dios y a curar» (</a:t>
            </a:r>
            <a:r>
              <a:rPr lang="es-ES_tradnl" b="1" dirty="0" err="1" smtClean="0"/>
              <a:t>Lc</a:t>
            </a:r>
            <a:r>
              <a:rPr lang="es-ES_tradnl" b="1" dirty="0" smtClean="0"/>
              <a:t> 9,2). Jesús llevó consigo sólo a estos doce apóstoles a la última cena, donde les encargó: «Haced esto en memoria mía» (</a:t>
            </a:r>
            <a:r>
              <a:rPr lang="es-ES_tradnl" b="1" dirty="0" err="1" smtClean="0"/>
              <a:t>Lc</a:t>
            </a:r>
            <a:r>
              <a:rPr lang="es-ES_tradnl" b="1" dirty="0" smtClean="0"/>
              <a:t> 22,19b). [551-553,567]</a:t>
            </a:r>
          </a:p>
          <a:p>
            <a:pPr marL="421200" indent="0">
              <a:buNone/>
            </a:pPr>
            <a:r>
              <a:rPr lang="es-ES_tradnl" dirty="0" smtClean="0"/>
              <a:t>Los apóstoles se convirtieron en testigos de la Resurrección y garantes de su verdad. Después de la muerte de Jesús continuaron su misión. Eligieron a sucesores para su ministerio: los </a:t>
            </a:r>
            <a:r>
              <a:rPr lang="es-ES_tradnl" dirty="0" smtClean="0">
                <a:sym typeface="Wingdings 3"/>
              </a:rPr>
              <a:t></a:t>
            </a:r>
            <a:r>
              <a:rPr lang="es-ES_tradnl" dirty="0" smtClean="0"/>
              <a:t> </a:t>
            </a:r>
            <a:r>
              <a:rPr lang="es-ES_tradnl" dirty="0" smtClean="0">
                <a:hlinkClick r:id="rId2" action="ppaction://hlinkpres?slideindex=1&amp;slidetitle="/>
              </a:rPr>
              <a:t>OBISPOS</a:t>
            </a:r>
            <a:r>
              <a:rPr lang="es-ES_tradnl" dirty="0" smtClean="0"/>
              <a:t>. Los sucesores de los apóstoles ejercen en nuestros días los poderes otorgados por Jesús: gobiernan, enseñan y celebran los misterios divinos. La unión de los apóstoles se convirtió en el fundamento de la unidad de la Iglesia (</a:t>
            </a:r>
            <a:r>
              <a:rPr lang="es-ES_tradnl" dirty="0" smtClean="0">
                <a:sym typeface="Wingdings 3"/>
              </a:rPr>
              <a:t></a:t>
            </a:r>
            <a:r>
              <a:rPr lang="es-ES_tradnl" dirty="0" smtClean="0"/>
              <a:t> </a:t>
            </a:r>
            <a:r>
              <a:rPr lang="es-ES_tradnl" dirty="0" smtClean="0">
                <a:hlinkClick r:id="rId2" action="ppaction://hlinkpres?slideindex=1&amp;slidetitle="/>
              </a:rPr>
              <a:t>SUCESIÓN APOSTÓLICA</a:t>
            </a:r>
            <a:r>
              <a:rPr lang="es-ES_tradnl" dirty="0" smtClean="0"/>
              <a:t>). Entre los Doce destaca una vez más Pedro, a quien Jesús le otorgó una autoridad especial: «Tú eres Pedro, y sobre esta piedra edificaré mi Iglesia» (Mt 16,18). En esta posición especial de Pedro entre los apóstoles tiene su origen el ministerio del Papa. </a:t>
            </a:r>
            <a:r>
              <a:rPr lang="es-ES_tradnl" dirty="0" smtClean="0">
                <a:sym typeface="Wingdings 3"/>
              </a:rPr>
              <a:t></a:t>
            </a:r>
            <a:r>
              <a:rPr lang="es-ES" dirty="0" smtClean="0">
                <a:hlinkClick r:id="rId3" action="ppaction://hlinksldjump"/>
              </a:rPr>
              <a:t>137</a:t>
            </a: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94</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4" action="ppaction://hlinksldjump"/>
              </a:rPr>
              <a:t>I</a:t>
            </a:r>
            <a:r>
              <a:rPr lang="es-ES" sz="1400" dirty="0" smtClean="0"/>
              <a:t> (1-165), </a:t>
            </a:r>
            <a:r>
              <a:rPr lang="es-ES" sz="1400" dirty="0" smtClean="0">
                <a:hlinkClick r:id="rId5" action="ppaction://hlinksldjump"/>
              </a:rPr>
              <a:t>II</a:t>
            </a:r>
            <a:r>
              <a:rPr lang="es-ES" sz="1400" dirty="0" smtClean="0"/>
              <a:t> (166-278), </a:t>
            </a:r>
            <a:r>
              <a:rPr lang="es-ES" sz="1400" dirty="0" smtClean="0">
                <a:hlinkClick r:id="rId6" action="ppaction://hlinksldjump"/>
              </a:rPr>
              <a:t>III</a:t>
            </a:r>
            <a:r>
              <a:rPr lang="es-ES" sz="1400" dirty="0" smtClean="0"/>
              <a:t> (279-468), </a:t>
            </a:r>
            <a:r>
              <a:rPr lang="es-ES" sz="1400" dirty="0" smtClean="0">
                <a:hlinkClick r:id="rId7"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256584"/>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indent="-457200">
              <a:buSzPct val="71000"/>
              <a:buFont typeface="+mj-lt"/>
              <a:buAutoNum type="arabicPeriod" startAt="93"/>
            </a:pPr>
            <a:r>
              <a:rPr lang="es-ES_tradnl" i="1" dirty="0" smtClean="0"/>
              <a:t>¿Por qué </a:t>
            </a:r>
            <a:r>
              <a:rPr lang="es-ES_tradnl" dirty="0" smtClean="0"/>
              <a:t>se </a:t>
            </a:r>
            <a:r>
              <a:rPr lang="es-ES_tradnl" i="1" dirty="0" smtClean="0"/>
              <a:t>transfiguró Jesús en el monte?</a:t>
            </a:r>
          </a:p>
          <a:p>
            <a:pPr marL="421200" indent="0">
              <a:buNone/>
            </a:pPr>
            <a:r>
              <a:rPr lang="es-ES_tradnl" b="1" dirty="0" smtClean="0"/>
              <a:t>El Padre quería manifestar ya en la vida terrena de Jesús la gloria divina de su Hijo. La Transfiguración de Cristo tenía que ayudar después a los discípulos a comprender su muerte y resurrección. [554-556, 568]</a:t>
            </a:r>
          </a:p>
          <a:p>
            <a:pPr marL="421200" indent="0">
              <a:buNone/>
            </a:pPr>
            <a:r>
              <a:rPr lang="es-ES_tradnl" dirty="0" smtClean="0"/>
              <a:t>Tres evangelios relatan cómo Jesús, en la cumbre de un monte, a la vista de sus discípulos, comienza a brillar (se «transfigura»). La voz del Padre celestial llama a Jesús «el Hijo amado», a quien hay que escuchar. Pedro quiere «hacer tres tiendas» y retener el momento. Pero Jesús está en camino hacia su Pasión. Se trata sólo de fortalecer a sus discípulos.</a:t>
            </a:r>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95</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112568"/>
          </a:xfrm>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SzPct val="71000"/>
              <a:buFont typeface="+mj-lt"/>
              <a:buAutoNum type="arabicPeriod" startAt="94"/>
            </a:pPr>
            <a:r>
              <a:rPr lang="es-ES_tradnl" i="1" dirty="0" smtClean="0"/>
              <a:t>¿Sabía Jesús que iba a morir cuando entró en Jerusalén?</a:t>
            </a:r>
          </a:p>
          <a:p>
            <a:pPr marL="421200" indent="0">
              <a:buNone/>
            </a:pPr>
            <a:r>
              <a:rPr lang="es-ES_tradnl" b="1" dirty="0" smtClean="0"/>
              <a:t>Sí. Jesús había anunciado en tres ocasiones su Pasión y su Muerte, antes de dirigirse consciente y voluntariamente (</a:t>
            </a:r>
            <a:r>
              <a:rPr lang="es-ES_tradnl" b="1" dirty="0" err="1" smtClean="0"/>
              <a:t>Lc</a:t>
            </a:r>
            <a:r>
              <a:rPr lang="es-ES_tradnl" b="1" dirty="0" smtClean="0"/>
              <a:t> 9,51) al lugar de su Pasión y de su Resurrección. [557-560,569-570]</a:t>
            </a:r>
          </a:p>
          <a:p>
            <a:pPr marL="421200" indent="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96</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472608"/>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marL="457200" indent="-457200">
              <a:buSzPct val="71000"/>
              <a:buFont typeface="+mj-lt"/>
              <a:buAutoNum type="arabicPeriod" startAt="95"/>
            </a:pPr>
            <a:r>
              <a:rPr lang="es-ES_tradnl" i="1" dirty="0" smtClean="0"/>
              <a:t>¿Por qué eligió Jesús la fecha de la fiesta judía de la Pascua para su Muerte </a:t>
            </a:r>
            <a:r>
              <a:rPr lang="es-ES_tradnl" dirty="0" smtClean="0"/>
              <a:t>y </a:t>
            </a:r>
            <a:r>
              <a:rPr lang="es-ES_tradnl" i="1" dirty="0" smtClean="0"/>
              <a:t>Resurrección?</a:t>
            </a:r>
          </a:p>
          <a:p>
            <a:pPr marL="421200" indent="0">
              <a:buNone/>
            </a:pPr>
            <a:r>
              <a:rPr lang="es-ES_tradnl" b="1" dirty="0" smtClean="0"/>
              <a:t>Jesús eligió la fiesta de la Pascua de su pueblo como símbolo de lo que iba a suceder con él en la Muerte y Resurrección. Al igual que el pueblo de Israel fue liberado de la esclavitud de Egipto, así también nos libera Cristo de la esclavitud del pecado y del poder de la muerte. [571-573]</a:t>
            </a:r>
          </a:p>
          <a:p>
            <a:pPr marL="421200" indent="0">
              <a:buNone/>
            </a:pPr>
            <a:r>
              <a:rPr lang="es-ES_tradnl" dirty="0" smtClean="0"/>
              <a:t>La fiesta de la Pascua era la fiesta de la liberación de Israel de la esclavitud en Egipto. Jesús subió a Jerusalén para liberarnos a nosotros de un modo aún más hondo. Celebró con sus discípulos el banquete de la Pascua. Durante esta celebración él mismo se convirtió en cordero pascual. Como «nuestra víctima pascual» (1 </a:t>
            </a:r>
            <a:r>
              <a:rPr lang="es-ES_tradnl" dirty="0" err="1" smtClean="0"/>
              <a:t>Cor</a:t>
            </a:r>
            <a:r>
              <a:rPr lang="es-ES_tradnl" dirty="0" smtClean="0"/>
              <a:t> 5,7b) ha sido inmolado, para, de una vez para siempre, establecer la reconciliación definitiva entre Dios y los hombres. </a:t>
            </a:r>
            <a:r>
              <a:rPr lang="es-ES_tradnl" dirty="0" smtClean="0">
                <a:sym typeface="Wingdings 3"/>
              </a:rPr>
              <a:t></a:t>
            </a:r>
            <a:r>
              <a:rPr lang="es-ES_tradnl" dirty="0" smtClean="0">
                <a:hlinkClick r:id="rId2" action="ppaction://hlinksldjump"/>
              </a:rPr>
              <a:t>171</a:t>
            </a:r>
            <a:endParaRPr lang="es-ES_tradnl" b="1" dirty="0" smtClean="0"/>
          </a:p>
          <a:p>
            <a:pPr marL="421200" indent="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97</a:t>
            </a:fld>
            <a:endParaRPr lang="es-ES"/>
          </a:p>
        </p:txBody>
      </p:sp>
      <p:sp>
        <p:nvSpPr>
          <p:cNvPr id="5" name="4 CuadroTexto"/>
          <p:cNvSpPr txBox="1"/>
          <p:nvPr/>
        </p:nvSpPr>
        <p:spPr>
          <a:xfrm>
            <a:off x="3923928" y="6453336"/>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472608"/>
          </a:xfrm>
        </p:spPr>
        <p:style>
          <a:lnRef idx="1">
            <a:schemeClr val="accent4"/>
          </a:lnRef>
          <a:fillRef idx="2">
            <a:schemeClr val="accent4"/>
          </a:fillRef>
          <a:effectRef idx="1">
            <a:schemeClr val="accent4"/>
          </a:effectRef>
          <a:fontRef idx="minor">
            <a:schemeClr val="dk1"/>
          </a:fontRef>
        </p:style>
        <p:txBody>
          <a:bodyPr>
            <a:normAutofit/>
          </a:bodyPr>
          <a:lstStyle/>
          <a:p>
            <a:pPr marL="457200" indent="-457200">
              <a:buSzPct val="71000"/>
              <a:buFont typeface="+mj-lt"/>
              <a:buAutoNum type="arabicPeriod" startAt="96"/>
            </a:pPr>
            <a:r>
              <a:rPr lang="es-ES_tradnl" i="1" dirty="0" smtClean="0"/>
              <a:t>¿Por qué </a:t>
            </a:r>
            <a:r>
              <a:rPr lang="es-ES_tradnl" dirty="0" smtClean="0"/>
              <a:t>se </a:t>
            </a:r>
            <a:r>
              <a:rPr lang="es-ES_tradnl" i="1" dirty="0" smtClean="0"/>
              <a:t>condenó a un hombre de paz como Jesús a morir en la cruz?</a:t>
            </a:r>
          </a:p>
          <a:p>
            <a:pPr marL="421200" indent="0">
              <a:buNone/>
            </a:pPr>
            <a:r>
              <a:rPr lang="es-ES_tradnl" b="1" dirty="0" smtClean="0"/>
              <a:t>Jesús colocó a su entorno ante una cuestión decisiva: o bien él actuaba con poder divino, o bien era un impostor, un blasfemo, un infractor de la ley, y debía </a:t>
            </a:r>
            <a:r>
              <a:rPr lang="es-ES_tradnl" b="1" dirty="0" smtClean="0">
                <a:sym typeface="Wingdings 3"/>
              </a:rPr>
              <a:t></a:t>
            </a:r>
            <a:r>
              <a:rPr lang="es-ES_tradnl" b="1" dirty="0" smtClean="0"/>
              <a:t> rendir cuentas por ello según la ley. [574-576]</a:t>
            </a:r>
          </a:p>
          <a:p>
            <a:pPr marL="421200" indent="0">
              <a:buNone/>
            </a:pPr>
            <a:r>
              <a:rPr lang="es-ES_tradnl" dirty="0" smtClean="0"/>
              <a:t>En muchos aspectos Jesús fue una provocación única para el judaísmo tradicional de su tiempo. Perdonaba pecados, lo que sólo puede hacer Dios; relativizaba el mandamiento del sábado; se hacía sospechoso de blas­femia y se le reprochaba ser un falso profeta. Para todos estos delitos la ley preveía la pena de muerte.</a:t>
            </a:r>
            <a:endParaRPr lang="es-ES_tradnl" b="1" dirty="0" smtClean="0"/>
          </a:p>
          <a:p>
            <a:pPr marL="421200" indent="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98</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2" action="ppaction://hlinksldjump"/>
              </a:rPr>
              <a:t>I</a:t>
            </a:r>
            <a:r>
              <a:rPr lang="es-ES" sz="1400" dirty="0" smtClean="0"/>
              <a:t> (1-165), </a:t>
            </a:r>
            <a:r>
              <a:rPr lang="es-ES" sz="1400" dirty="0" smtClean="0">
                <a:hlinkClick r:id="rId3" action="ppaction://hlinksldjump"/>
              </a:rPr>
              <a:t>II</a:t>
            </a:r>
            <a:r>
              <a:rPr lang="es-ES" sz="1400" dirty="0" smtClean="0"/>
              <a:t> (166-278), </a:t>
            </a:r>
            <a:r>
              <a:rPr lang="es-ES" sz="1400" dirty="0" smtClean="0">
                <a:hlinkClick r:id="rId4" action="ppaction://hlinksldjump"/>
              </a:rPr>
              <a:t>III</a:t>
            </a:r>
            <a:r>
              <a:rPr lang="es-ES" sz="1400" dirty="0" smtClean="0"/>
              <a:t> (279-468), </a:t>
            </a:r>
            <a:r>
              <a:rPr lang="es-ES" sz="1400" dirty="0" smtClean="0">
                <a:hlinkClick r:id="rId5"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16632"/>
            <a:ext cx="7776864" cy="652934"/>
          </a:xfrm>
        </p:spPr>
        <p:txBody>
          <a:bodyPr>
            <a:normAutofit fontScale="90000"/>
          </a:bodyPr>
          <a:lstStyle/>
          <a:p>
            <a:r>
              <a:rPr lang="es-ES" sz="2600" dirty="0" smtClean="0"/>
              <a:t>Capítulo II: Creo en Jesucristo, Hijo único de Dios</a:t>
            </a:r>
            <a:endParaRPr lang="es-ES" sz="2600" dirty="0"/>
          </a:p>
        </p:txBody>
      </p:sp>
      <p:sp>
        <p:nvSpPr>
          <p:cNvPr id="3" name="2 Marcador de contenido"/>
          <p:cNvSpPr>
            <a:spLocks noGrp="1"/>
          </p:cNvSpPr>
          <p:nvPr>
            <p:ph sz="quarter" idx="1"/>
          </p:nvPr>
        </p:nvSpPr>
        <p:spPr>
          <a:xfrm>
            <a:off x="457200" y="836712"/>
            <a:ext cx="7643192" cy="5256584"/>
          </a:xfrm>
        </p:spPr>
        <p:style>
          <a:lnRef idx="1">
            <a:schemeClr val="accent4"/>
          </a:lnRef>
          <a:fillRef idx="2">
            <a:schemeClr val="accent4"/>
          </a:fillRef>
          <a:effectRef idx="1">
            <a:schemeClr val="accent4"/>
          </a:effectRef>
          <a:fontRef idx="minor">
            <a:schemeClr val="dk1"/>
          </a:fontRef>
        </p:style>
        <p:txBody>
          <a:bodyPr>
            <a:normAutofit fontScale="85000" lnSpcReduction="10000"/>
          </a:bodyPr>
          <a:lstStyle/>
          <a:p>
            <a:pPr marL="457200" indent="-457200">
              <a:buSzPct val="71000"/>
              <a:buFont typeface="+mj-lt"/>
              <a:buAutoNum type="arabicPeriod" startAt="97"/>
            </a:pPr>
            <a:r>
              <a:rPr lang="es-ES_tradnl" i="1" dirty="0" smtClean="0"/>
              <a:t>¿Son culpables los judíos de la muerte de Jesús?</a:t>
            </a:r>
          </a:p>
          <a:p>
            <a:pPr marL="421200" indent="0">
              <a:buNone/>
            </a:pPr>
            <a:r>
              <a:rPr lang="es-ES_tradnl" b="1" dirty="0" smtClean="0"/>
              <a:t>Nadie puede atribuir a «los judíos» una culpa colectiva en la muerte de Jesús. Lo que la Iglesia confiesa con certeza, por el contrario, es la responsabilidad de todos los pecadores en la muerte de Jesús. [597-598]</a:t>
            </a:r>
          </a:p>
          <a:p>
            <a:pPr marL="421200" indent="0">
              <a:buNone/>
            </a:pPr>
            <a:r>
              <a:rPr lang="es-ES_tradnl" dirty="0" smtClean="0"/>
              <a:t>El anciano profeta Simeón predijo que Jesús llegaría a ser «signo de contradicción» (</a:t>
            </a:r>
            <a:r>
              <a:rPr lang="es-ES_tradnl" dirty="0" err="1" smtClean="0"/>
              <a:t>Lc</a:t>
            </a:r>
            <a:r>
              <a:rPr lang="es-ES_tradnl" dirty="0" smtClean="0"/>
              <a:t> 2,34b). Existió el rechazo decidido de Jesús por parte de las autoridades judías, pero entre los fariseos, por ejemplo, hubo también partidarios secretos de Jesús, como Nicodemo y José de </a:t>
            </a:r>
            <a:r>
              <a:rPr lang="es-ES_tradnl" dirty="0" err="1" smtClean="0"/>
              <a:t>Arimatea</a:t>
            </a:r>
            <a:r>
              <a:rPr lang="es-ES_tradnl" dirty="0" smtClean="0"/>
              <a:t>. En el proceso de Jesús estuvieron implicadas diferentes personas y autoridades romanas y judías (Caifás, Judas, el Sanedrín, Herodes, Poncio Pilato), cuya culpa individual sólo Dios conoce. La tesis de que todos los judíos de entonces o los que viven actualmente sean culpables de la muerte de Jesús es absurda y no se sostiene según la Biblia. </a:t>
            </a:r>
            <a:r>
              <a:rPr lang="es-ES_tradnl" dirty="0" smtClean="0">
                <a:sym typeface="Wingdings 3"/>
              </a:rPr>
              <a:t></a:t>
            </a:r>
            <a:r>
              <a:rPr lang="es-ES_tradnl" dirty="0" smtClean="0">
                <a:hlinkClick r:id="rId2" action="ppaction://hlinksldjump"/>
              </a:rPr>
              <a:t>135</a:t>
            </a:r>
            <a:endParaRPr lang="es-ES_tradnl" b="1" dirty="0" smtClean="0"/>
          </a:p>
          <a:p>
            <a:pPr marL="421200" indent="0">
              <a:buNone/>
            </a:pPr>
            <a:endParaRPr lang="es-ES_tradnl" dirty="0" smtClean="0"/>
          </a:p>
        </p:txBody>
      </p:sp>
      <p:sp>
        <p:nvSpPr>
          <p:cNvPr id="4" name="3 Marcador de número de diapositiva"/>
          <p:cNvSpPr>
            <a:spLocks noGrp="1"/>
          </p:cNvSpPr>
          <p:nvPr>
            <p:ph type="sldNum" sz="quarter" idx="15"/>
          </p:nvPr>
        </p:nvSpPr>
        <p:spPr/>
        <p:txBody>
          <a:bodyPr/>
          <a:lstStyle/>
          <a:p>
            <a:fld id="{3574E8BA-065D-403A-A379-6627D2B1CEA4}" type="slidenum">
              <a:rPr lang="es-ES" smtClean="0"/>
              <a:pPr/>
              <a:t>99</a:t>
            </a:fld>
            <a:endParaRPr lang="es-ES"/>
          </a:p>
        </p:txBody>
      </p:sp>
      <p:sp>
        <p:nvSpPr>
          <p:cNvPr id="5" name="4 CuadroTexto"/>
          <p:cNvSpPr txBox="1"/>
          <p:nvPr/>
        </p:nvSpPr>
        <p:spPr>
          <a:xfrm>
            <a:off x="3923928" y="6525924"/>
            <a:ext cx="4032448" cy="215444"/>
          </a:xfrm>
          <a:prstGeom prst="rect">
            <a:avLst/>
          </a:prstGeom>
          <a:noFill/>
        </p:spPr>
        <p:txBody>
          <a:bodyPr wrap="square" lIns="0" tIns="0" rIns="0" bIns="0" rtlCol="0">
            <a:spAutoFit/>
          </a:bodyPr>
          <a:lstStyle/>
          <a:p>
            <a:r>
              <a:rPr lang="es-ES" sz="1400" dirty="0" smtClean="0">
                <a:hlinkClick r:id="rId3" action="ppaction://hlinksldjump"/>
              </a:rPr>
              <a:t>I</a:t>
            </a:r>
            <a:r>
              <a:rPr lang="es-ES" sz="1400" dirty="0" smtClean="0"/>
              <a:t> (1-165), </a:t>
            </a:r>
            <a:r>
              <a:rPr lang="es-ES" sz="1400" dirty="0" smtClean="0">
                <a:hlinkClick r:id="rId4" action="ppaction://hlinksldjump"/>
              </a:rPr>
              <a:t>II</a:t>
            </a:r>
            <a:r>
              <a:rPr lang="es-ES" sz="1400" dirty="0" smtClean="0"/>
              <a:t> (166-278), </a:t>
            </a:r>
            <a:r>
              <a:rPr lang="es-ES" sz="1400" dirty="0" smtClean="0">
                <a:hlinkClick r:id="rId5" action="ppaction://hlinksldjump"/>
              </a:rPr>
              <a:t>III</a:t>
            </a:r>
            <a:r>
              <a:rPr lang="es-ES" sz="1400" dirty="0" smtClean="0"/>
              <a:t> (279-468), </a:t>
            </a:r>
            <a:r>
              <a:rPr lang="es-ES" sz="1400" dirty="0" smtClean="0">
                <a:hlinkClick r:id="rId6" action="ppaction://hlinksldjump"/>
              </a:rPr>
              <a:t>IV</a:t>
            </a:r>
            <a:r>
              <a:rPr lang="es-ES" sz="1400" dirty="0" smtClean="0"/>
              <a:t> (469-527)</a:t>
            </a:r>
            <a:endParaRPr lang="es-ES" sz="1400" dirty="0"/>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Limón">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3278</TotalTime>
  <Words>91986</Words>
  <Application>Microsoft Office PowerPoint</Application>
  <PresentationFormat>Presentación en pantalla (4:3)</PresentationFormat>
  <Paragraphs>4005</Paragraphs>
  <Slides>546</Slides>
  <Notes>14</Notes>
  <HiddenSlides>0</HiddenSlides>
  <MMClips>0</MMClips>
  <ScaleCrop>false</ScaleCrop>
  <HeadingPairs>
    <vt:vector size="4" baseType="variant">
      <vt:variant>
        <vt:lpstr>Tema</vt:lpstr>
      </vt:variant>
      <vt:variant>
        <vt:i4>1</vt:i4>
      </vt:variant>
      <vt:variant>
        <vt:lpstr>Títulos de diapositiva</vt:lpstr>
      </vt:variant>
      <vt:variant>
        <vt:i4>546</vt:i4>
      </vt:variant>
    </vt:vector>
  </HeadingPairs>
  <TitlesOfParts>
    <vt:vector size="547" baseType="lpstr">
      <vt:lpstr>Mirador</vt:lpstr>
      <vt:lpstr>Presentación de PowerPoint</vt:lpstr>
      <vt:lpstr>Presentación de PowerPoint</vt:lpstr>
      <vt:lpstr>Primera sección: ¿Por qué podemos creer?</vt:lpstr>
      <vt:lpstr>Primera sección: ¿Por qué podemos creer?</vt:lpstr>
      <vt:lpstr>Capítulo I: El hombres es «capaz» de Dios</vt:lpstr>
      <vt:lpstr>Capítulo I: El hombres es «capaz» de Dios</vt:lpstr>
      <vt:lpstr>Capítulo I: El hombres es «capaz» de Dios</vt:lpstr>
      <vt:lpstr>Capítulo I: El hombres es «capaz» de Dios</vt:lpstr>
      <vt:lpstr>Capítulo II: Dios nos sale al encuentro</vt:lpstr>
      <vt:lpstr>Capítulo II: Dios nos sale al encuentro</vt:lpstr>
      <vt:lpstr>Capítulo II: Dios nos sale al encuentro</vt:lpstr>
      <vt:lpstr>Capítulo II: Dios nos sale al encuentro</vt:lpstr>
      <vt:lpstr>Capítulo II: Dios nos sale al encuentro</vt:lpstr>
      <vt:lpstr>Capítulo II: Dios nos sale al encuentro</vt:lpstr>
      <vt:lpstr>Capítulo II: Dios nos sale al encuentro</vt:lpstr>
      <vt:lpstr>Capítulo II: Dios nos sale al encuentro</vt:lpstr>
      <vt:lpstr>Capítulo II: Dios nos sale al encuentro</vt:lpstr>
      <vt:lpstr>Capítulo II: Dios nos sale al encuentro</vt:lpstr>
      <vt:lpstr>Capítulo II: Dios nos sale al encuentro</vt:lpstr>
      <vt:lpstr>Capítulo II: Dios nos sale al encuentro</vt:lpstr>
      <vt:lpstr>Capítulo II: Dios nos sale al encuentro</vt:lpstr>
      <vt:lpstr>Capítulo III: Los hombres responden a Dios</vt:lpstr>
      <vt:lpstr>Capítulo III: Los hombres responden a Dios</vt:lpstr>
      <vt:lpstr>Capítulo III: Los hombres responden a Dios</vt:lpstr>
      <vt:lpstr>Capítulo III: Los hombres responden a Dios</vt:lpstr>
      <vt:lpstr>Capítulo III: Los hombres responden a Dios</vt:lpstr>
      <vt:lpstr>Segunda sección: La profesión de la fe cristiana</vt:lpstr>
      <vt:lpstr>Segunda sección: La profesión de la fe cristiana</vt:lpstr>
      <vt:lpstr>Segunda sección: La profesión de la fe cristiana</vt:lpstr>
      <vt:lpstr>Segunda sección: La profesión de la fe cristiana</vt:lpstr>
      <vt:lpstr>Segunda sección: La profesión de la fe cristiana</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 Creo en Dios Padre</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 Creo en Jesucristo, Hijo único de Dios</vt:lpstr>
      <vt:lpstr>Capítulo III: Creo en el Espíritu Santo</vt:lpstr>
      <vt:lpstr>Capítulo III: Creo en el Espíritu Santo</vt:lpstr>
      <vt:lpstr>Capítulo III: Creo en el Espíritu Santo</vt:lpstr>
      <vt:lpstr>Capítulo III: Creo en el Espíritu Santo</vt:lpstr>
      <vt:lpstr>Capítulo III: Creo en el Espíritu Santo</vt:lpstr>
      <vt:lpstr>Capítulo III: Creo en el Espíritu Santo</vt:lpstr>
      <vt:lpstr>Capítulo III: Creo en el Espíritu Santo</vt:lpstr>
      <vt:lpstr>Capítulo III: Creo en el Espíritu Santo</vt:lpstr>
      <vt:lpstr>Capítulo III: Creo en la Santa Iglesia católica</vt:lpstr>
      <vt:lpstr>Capítulo III: Creo en la Santa Iglesia católica</vt:lpstr>
      <vt:lpstr>Capítulo III: Creo en la Santa Iglesia católica</vt:lpstr>
      <vt:lpstr>Capítulo III: Creo en la Santa Iglesia católica</vt:lpstr>
      <vt:lpstr>Capítulo III: Creo en la Santa Iglesia católica</vt:lpstr>
      <vt:lpstr>Capítulo III: Creo en la Santa Iglesia católica</vt:lpstr>
      <vt:lpstr>Capítulo III: Creo en la Santa Iglesia católica</vt:lpstr>
      <vt:lpstr>Capítulo III: Creo en la Santa Iglesia católica</vt:lpstr>
      <vt:lpstr>Capítulo III: Creo en la Iglesia, una, santa, católica y apostólica</vt:lpstr>
      <vt:lpstr>Capítulo III: Creo en la Iglesia, una, santa, católica y apostólica</vt:lpstr>
      <vt:lpstr>Capítulo III: Creo en la Iglesia, una, santa, católica y apostólica</vt:lpstr>
      <vt:lpstr>Capítulo III: Creo en la Iglesia, una, santa, católica y apostólica</vt:lpstr>
      <vt:lpstr>Capítulo III: Creo en la Iglesia, una, santa, católica y apostólica</vt:lpstr>
      <vt:lpstr>Capítulo III: Creo en la Iglesia, una, santa, católica y apostólica</vt:lpstr>
      <vt:lpstr>Capítulo III: Creo en la Iglesia, una, santa, católica y apostólica</vt:lpstr>
      <vt:lpstr>Capítulo III: Creo en la Iglesia, una, santa, católica y apostólica</vt:lpstr>
      <vt:lpstr>Capítulo III: Creo en la Iglesia, una, santa, católica y apostólica</vt:lpstr>
      <vt:lpstr>Capítulo III: Creo en la Iglesia, una, santa, católica y apostólica</vt:lpstr>
      <vt:lpstr>Capítulo III: Creo en la Iglesia, una, santa, católica y apostólica</vt:lpstr>
      <vt:lpstr>Capítulo III: Creo en la Iglesia, una, santa, católica y apostólica</vt:lpstr>
      <vt:lpstr>Capítulo III: Creo en la Iglesia, una, santa, católica y apostólica</vt:lpstr>
      <vt:lpstr>Capítulo III: Creo en la Iglesia, una, santa, católica y apostólica</vt:lpstr>
      <vt:lpstr>Capítulo III: Creo en la Iglesia, una, santa, católica y apostólica</vt:lpstr>
      <vt:lpstr>Capítulo III: Creo en la Iglesia, una, santa, católica y apostólica</vt:lpstr>
      <vt:lpstr>Capítulo III: Creo en la Iglesia, una, santa, católica y apostólica</vt:lpstr>
      <vt:lpstr>Capítulo III: Creo en la comunión de los santos</vt:lpstr>
      <vt:lpstr>Capítulo III: Creo en la comunión de los santos</vt:lpstr>
      <vt:lpstr>Capítulo III: Creo en la comunión de los santos</vt:lpstr>
      <vt:lpstr>Capítulo III: Creo en la comunión de los santos</vt:lpstr>
      <vt:lpstr>Capítulo III: Creo en el perdón de los pecados</vt:lpstr>
      <vt:lpstr>Capítulo III: Creo en el perdón de los pecados</vt:lpstr>
      <vt:lpstr>Capítulo III: Creo en la resurrección de los muertos</vt:lpstr>
      <vt:lpstr>Capítulo III: Creo en la resurrección de los muertos</vt:lpstr>
      <vt:lpstr>Capítulo III: Creo en la resurrección de los muertos</vt:lpstr>
      <vt:lpstr>Capítulo III: Creo en la resurrección de los muertos</vt:lpstr>
      <vt:lpstr>Capítulo III: Creo en la vida eterna</vt:lpstr>
      <vt:lpstr>Capítulo III: Creo en la vida eterna</vt:lpstr>
      <vt:lpstr>Capítulo III: Creo en la vida eterna</vt:lpstr>
      <vt:lpstr>Capítulo III: Creo en la vida eterna</vt:lpstr>
      <vt:lpstr>Capítulo III: Creo en la vida eterna</vt:lpstr>
      <vt:lpstr>Capítulo III: Creo en la vida eterna</vt:lpstr>
      <vt:lpstr>Capítulo III: Creo en la vida eterna</vt:lpstr>
      <vt:lpstr>Capítulo III: Creo en la vida eterna</vt:lpstr>
      <vt:lpstr>Capítulo III: Creo en la vida eterna</vt:lpstr>
      <vt:lpstr>Capítulo III: Creo en la vida eterna</vt:lpstr>
      <vt:lpstr>Presentación de PowerPoint</vt:lpstr>
      <vt:lpstr>Presentación de PowerPoint</vt:lpstr>
      <vt:lpstr>Primera sección: Dios actúa para nosotros mediante signos sagrados</vt:lpstr>
      <vt:lpstr>Primera sección: Dios actúa para nosotros mediante signos sagrados</vt:lpstr>
      <vt:lpstr>Primera sección: Dios actúa para nosotros mediante signos sagrados</vt:lpstr>
      <vt:lpstr>Primera sección: Dios actúa para nosotros mediante signos sagrados</vt:lpstr>
      <vt:lpstr>Capítulo Primero: Dios y la sagrada liturgia</vt:lpstr>
      <vt:lpstr>Capítulo Primero: Dios y la sagrada liturgia</vt:lpstr>
      <vt:lpstr>Capítulo Primero: Dios y la sagrada liturgia</vt:lpstr>
      <vt:lpstr>Capítulo Primero: Dios y la sagrada liturgia</vt:lpstr>
      <vt:lpstr>Capítulo Primero: Dios y la sagrada liturgia</vt:lpstr>
      <vt:lpstr>Capítulo Primero: Dios y la sagrada liturgia</vt:lpstr>
      <vt:lpstr>Capítulo Primero: Dios y la sagrada liturgia</vt:lpstr>
      <vt:lpstr>Capítulo Primero: Dios y la sagrada liturgia</vt:lpstr>
      <vt:lpstr>Capítulo Primero: Dios y la sagrada liturgia</vt:lpstr>
      <vt:lpstr>Capítulo Segundo: Cómo celebramos los misterios de Cristo</vt:lpstr>
      <vt:lpstr>Capítulo Segundo: Cómo celebramos los misterios de Cristo</vt:lpstr>
      <vt:lpstr>Capítulo Segundo: Cómo celebramos los misterios de Cristo</vt:lpstr>
      <vt:lpstr>Capítulo Segundo: Cómo celebramos los misterios de Cristo</vt:lpstr>
      <vt:lpstr>Capítulo Segundo: Cómo celebramos los misterios de Cristo</vt:lpstr>
      <vt:lpstr>Capítulo Segundo: Cómo celebramos los misterios de Cristo</vt:lpstr>
      <vt:lpstr>Capítulo Segundo: Cómo celebramos los misterios de Cristo</vt:lpstr>
      <vt:lpstr>Capítulo Segundo: Cómo celebramos los misterios de Cristo</vt:lpstr>
      <vt:lpstr>Capítulo Segundo: Cómo celebramos los misterios de Cristo</vt:lpstr>
      <vt:lpstr>Capítulo Segundo: Cómo celebramos los misterios de Cristo</vt:lpstr>
      <vt:lpstr>Capítulo Segundo: Cómo celebramos los misterios de Cristo</vt:lpstr>
      <vt:lpstr>Capítulo Segundo: Cómo celebramos los misterios de Cristo</vt:lpstr>
      <vt:lpstr>Capítulo Segundo: Cómo celebramos los misterios de Cristo</vt:lpstr>
      <vt:lpstr>Capítulo Segundo: Cómo celebramos los misterios de Cristo</vt:lpstr>
      <vt:lpstr>Segunda Sección: Los siete Sacramentos</vt:lpstr>
      <vt:lpstr>Capítulo primero: Los sacramentos de la Iniciación. El Bautismo</vt:lpstr>
      <vt:lpstr>Capítulo primero: Los sacramentos de la Iniciación. El Bautismo</vt:lpstr>
      <vt:lpstr>Capítulo primero: Los sacramentos de la Iniciación. El Bautismo</vt:lpstr>
      <vt:lpstr>Capítulo primero: Los sacramentos de la Iniciación. El Bautismo</vt:lpstr>
      <vt:lpstr>Capítulo primero: Los sacramentos de la Iniciación. El Bautismo</vt:lpstr>
      <vt:lpstr>Capítulo primero: Los sacramentos de la Iniciación. El Bautismo</vt:lpstr>
      <vt:lpstr>Capítulo primero: Los sacramentos de la Iniciación. El Bautismo</vt:lpstr>
      <vt:lpstr>Capítulo primero: Los sacramentos de la Iniciación. El Bautismo</vt:lpstr>
      <vt:lpstr>Capítulo primero: Los sacramentos de la Iniciación. El Bautismo</vt:lpstr>
      <vt:lpstr>Capítulo primero: Los sacramentos de la Iniciación. La Confirmación</vt:lpstr>
      <vt:lpstr>Capítulo primero: Los sacramentos de la Iniciación. La Confirmación</vt:lpstr>
      <vt:lpstr>Capítulo primero: Los sacramentos de la Iniciación. La Confirmación</vt:lpstr>
      <vt:lpstr>Capítulo primero: Los sacramentos de la Iniciación. La Confirmación</vt:lpstr>
      <vt:lpstr>Capítulo primero: Los sacramentos de la Iniciación. La Confirmación</vt:lpstr>
      <vt:lpstr>Capítulo primero: Los sacramentos de la Iniciación. La Eucaristía</vt:lpstr>
      <vt:lpstr>Capítulo primero: Los sacramentos de la Iniciación. La Eucaristía</vt:lpstr>
      <vt:lpstr>Capítulo primero: Los sacramentos de la Iniciación. La Eucaristía</vt:lpstr>
      <vt:lpstr>Capítulo primero: Los sacramentos de la Iniciación. La Eucaristía</vt:lpstr>
      <vt:lpstr>Capítulo primero: Los sacramentos de la Iniciación. La Eucaristía</vt:lpstr>
      <vt:lpstr>Capítulo primero: Los sacramentos de la Iniciación. La Eucaristía</vt:lpstr>
      <vt:lpstr>Capítulo primero: Los sacramentos de la Iniciación. La Eucaristía</vt:lpstr>
      <vt:lpstr>Capítulo primero: Los sacramentos de la Iniciación. La Eucaristía</vt:lpstr>
      <vt:lpstr>Capítulo primero: Los sacramentos de la Iniciación. La Eucaristía</vt:lpstr>
      <vt:lpstr>Capítulo primero: Los sacramentos de la Iniciación. La Eucaristía</vt:lpstr>
      <vt:lpstr>Capítulo primero: Los sacramentos de la Iniciación. La Eucaristía</vt:lpstr>
      <vt:lpstr>Capítulo primero: Los sacramentos de la Iniciación. La Eucaristía</vt:lpstr>
      <vt:lpstr>Capítulo primero: Los sacramentos de la Iniciación. La Eucaristía</vt:lpstr>
      <vt:lpstr>Capítulo primero: Los sacramentos de la Iniciación. La Eucaristía</vt:lpstr>
      <vt:lpstr>Capítulo primero: Los sacramentos de la Iniciación. La Eucaristía</vt:lpstr>
      <vt:lpstr>Capítulo primero: Los sacramentos de la Iniciación. La Eucaristía</vt:lpstr>
      <vt:lpstr>Capítulo Segundo: Los sacramentos de curación. El sacramento de la penitencia y la reconciliación</vt:lpstr>
      <vt:lpstr>Capítulo Segundo: Los sacramentos de curación. El sacramento de la penitencia y la reconciliación</vt:lpstr>
      <vt:lpstr>Capítulo Segundo: Los sacramentos de curación. El sacramento de la penitencia y la reconciliación</vt:lpstr>
      <vt:lpstr>Capítulo Segundo: Los sacramentos de curación. El sacramento de la penitencia y la reconciliación</vt:lpstr>
      <vt:lpstr>Capítulo Segundo: Los sacramentos de curación. El sacramento de la penitencia y la reconciliación</vt:lpstr>
      <vt:lpstr>Capítulo Segundo: Los sacramentos de curación. El sacramento de la penitencia y la reconciliación</vt:lpstr>
      <vt:lpstr>Capítulo Segundo: Los sacramentos de curación. El sacramento de la penitencia y la reconciliación</vt:lpstr>
      <vt:lpstr>Capítulo Segundo: Los sacramentos de curación. El sacramento de la penitencia y la reconciliación</vt:lpstr>
      <vt:lpstr>Capítulo Segundo: Los sacramentos de curación. El sacramento de la penitencia y la reconciliación</vt:lpstr>
      <vt:lpstr>Capítulo Segundo: Los sacramentos de curación. El sacramento de la penitencia y la reconciliación</vt:lpstr>
      <vt:lpstr>Capítulo Segundo: Los sacramentos de curación. El sacramento de la penitencia y la reconciliación</vt:lpstr>
      <vt:lpstr>Capítulo Segundo: Los sacramentos de curación. El sacramento de la penitencia y la reconciliación</vt:lpstr>
      <vt:lpstr>Capítulo Segundo: Los sacramentos de curación. El sacramento de la penitencia y la reconciliación</vt:lpstr>
      <vt:lpstr>Capítulo Segundo: Los sacramentos de curación. El sacramento de la penitencia y la reconciliación</vt:lpstr>
      <vt:lpstr>Capítulo Segundo: Los sacramentos de curación. El sacramento de la penitencia y la reconciliación</vt:lpstr>
      <vt:lpstr>Capítulo Segundo: Los sacramentos de curación. El sacramento de la penitencia y la reconciliación</vt:lpstr>
      <vt:lpstr>Capítulo Segundo: Los sacramentos de curación. El sacramento de la unción de los enfermos</vt:lpstr>
      <vt:lpstr>Capítulo Segundo: Los sacramentos de curación. El sacramento de la unción de los enfermos</vt:lpstr>
      <vt:lpstr>Capítulo Segundo: Los sacramentos de curación. El sacramento de la unción de los enfermos</vt:lpstr>
      <vt:lpstr>Capítulo Segundo: Los sacramentos de curación. El sacramento de la unción de los enfermos</vt:lpstr>
      <vt:lpstr>Capítulo Segundo: Los sacramentos de curación. El sacramento de la unción de los enfermos</vt:lpstr>
      <vt:lpstr>Capítulo Segundo: Los sacramentos de curación. El sacramento de la unción de los enfermos</vt:lpstr>
      <vt:lpstr>Capítulo Segundo: Los sacramentos de curación. El sacramento de la unción de los enfermos</vt:lpstr>
      <vt:lpstr>Capítulo Segundo: Los sacramentos de curación. El sacramento de la unción de los enfermos</vt:lpstr>
      <vt:lpstr>Capítulo Tercero: Los sacramentos al servicio de la comunidad y de la misión</vt:lpstr>
      <vt:lpstr>Capítulo Tercero: Los sacramentos al servicio de la comunidad y de la misión. El sacramento del Orden</vt:lpstr>
      <vt:lpstr>Capítulo Tercero: Los sacramentos al servicio de la comunidad y de la misión. El sacramento del Orden</vt:lpstr>
      <vt:lpstr>Capítulo Tercero: Los sacramentos al servicio de la comunidad y de la misión. El sacramento del Orden</vt:lpstr>
      <vt:lpstr>Capítulo Tercero: Los sacramentos al servicio de la comunidad y de la misión. El sacramento del Orden</vt:lpstr>
      <vt:lpstr>Capítulo Tercero: Los sacramentos al servicio de la comunidad y de la misión. El sacramento del Orden</vt:lpstr>
      <vt:lpstr>Capítulo Tercero: Los sacramentos al servicio de la comunidad y de la misión. El sacramento del Orden</vt:lpstr>
      <vt:lpstr>Capítulo Tercero: Los sacramentos al servicio de la comunidad y de la misión. El sacramento del Orden</vt:lpstr>
      <vt:lpstr>Capítulo Tercero: Los sacramentos al servicio de la comunidad y de la misión. El sacramento del Orden</vt:lpstr>
      <vt:lpstr>Capítulo Tercero: Los sacramentos al servicio de la comunidad y de la misión. El sacramento del Orden</vt:lpstr>
      <vt:lpstr>Capítulo Tercero: Los sacramentos al servicio de la comunidad y de la misión. El sacramento del Orden</vt:lpstr>
      <vt:lpstr>Capítulo Tercero: Los sacramentos al servicio de la comunidad y de la misión. El sacramento del Orden</vt:lpstr>
      <vt:lpstr>Capítulo Tercero: Los sacramentos al servicio de la comunidad y de la misión. El sacramento del matrimonio</vt:lpstr>
      <vt:lpstr>Capítulo Tercero: Los sacramentos al servicio de la comunidad y de la misión. El sacramento del matrimonio</vt:lpstr>
      <vt:lpstr>Capítulo Tercero: Los sacramentos al servicio de la comunidad y de la misión. El sacramento del matrimonio</vt:lpstr>
      <vt:lpstr>Capítulo Tercero: Los sacramentos al servicio de la comunidad y de la misión. El sacramento del matrimonio</vt:lpstr>
      <vt:lpstr>Capítulo Tercero: Los sacramentos al servicio de la comunidad y de la misión. El sacramento del matrimonio</vt:lpstr>
      <vt:lpstr>Capítulo Tercero: Los sacramentos al servicio de la comunidad y de la misión. El sacramento del matrimonio</vt:lpstr>
      <vt:lpstr>Capítulo Tercero: Los sacramentos al servicio de la comunidad y de la misión. El sacramento del matrimonio</vt:lpstr>
      <vt:lpstr>Capítulo Tercero: Los sacramentos al servicio de la comunidad y de la misión. El sacramento del matrimonio</vt:lpstr>
      <vt:lpstr>Capítulo Tercero: Los sacramentos al servicio de la comunidad y de la misión. El sacramento del matrimonio</vt:lpstr>
      <vt:lpstr>Capítulo Tercero: Los sacramentos al servicio de la comunidad y de la misión. El sacramento del matrimonio</vt:lpstr>
      <vt:lpstr>Capítulo Tercero: Los sacramentos al servicio de la comunidad y de la misión. El sacramento del matrimonio</vt:lpstr>
      <vt:lpstr>Capítulo Tercero: Los sacramentos al servicio de la comunidad y de la misión. El sacramento del matrimonio</vt:lpstr>
      <vt:lpstr>Capítulo Cuarto: Otras celebraciones litúrgicas</vt:lpstr>
      <vt:lpstr>Capítulo Cuarto: Otras celebraciones litúrgicas</vt:lpstr>
      <vt:lpstr>Capítulo Cuarto: Otras celebraciones litúrgicas</vt:lpstr>
      <vt:lpstr>Capítulo Cuarto: Otras celebraciones litúrgicas</vt:lpstr>
      <vt:lpstr>Capítulo Cuarto: Otras celebraciones litúrgicas</vt:lpstr>
      <vt:lpstr>Capítulo Cuarto: Otras celebraciones litúrgicas</vt:lpstr>
      <vt:lpstr>Capítulo Cuarto: Otras celebraciones litúrgicas</vt:lpstr>
      <vt:lpstr>Presentación de PowerPoint</vt:lpstr>
      <vt:lpstr>Primera sección: Para qué estamos en la tierra, qué debemos hacer y cómo nos ayuda el Espíritu Santo de Dios</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Primero: La dignidad del hombre</vt:lpstr>
      <vt:lpstr>Capítulo Segundo: La comunidad humana</vt:lpstr>
      <vt:lpstr>Capítulo Segundo: La comunidad humana</vt:lpstr>
      <vt:lpstr>Capítulo Segundo: La comunidad humana</vt:lpstr>
      <vt:lpstr>Capítulo Segundo: La comunidad humana</vt:lpstr>
      <vt:lpstr>Capítulo Segundo: La comunidad humana</vt:lpstr>
      <vt:lpstr>Capítulo Segundo: La comunidad humana</vt:lpstr>
      <vt:lpstr>Capítulo Segundo: La comunidad humana</vt:lpstr>
      <vt:lpstr>Capítulo Segundo: La comunidad humana</vt:lpstr>
      <vt:lpstr>Capítulo Segundo: La comunidad humana</vt:lpstr>
      <vt:lpstr>Capítulo Segundo: La comunidad humana</vt:lpstr>
      <vt:lpstr>Capítulo Segundo: La comunidad humana</vt:lpstr>
      <vt:lpstr>Capítulo Segundo: La comunidad humana</vt:lpstr>
      <vt:lpstr>Capítulo Tercero: La salvación de dios: la ley y la gracia</vt:lpstr>
      <vt:lpstr>Capítulo Tercero: La salvación de dios: la ley y la gracia</vt:lpstr>
      <vt:lpstr>Capítulo Tercero: La salvación de dios: la ley y la gracia</vt:lpstr>
      <vt:lpstr>Capítulo Tercero: La salvación de dios: la ley y la gracia</vt:lpstr>
      <vt:lpstr>Capítulo Tercero: La salvación de dios: la ley y la gracia</vt:lpstr>
      <vt:lpstr>Capítulo Tercero: La salvación de dios: la ley y la gracia</vt:lpstr>
      <vt:lpstr>Capítulo Tercero: La salvación de dios: la ley y la gracia</vt:lpstr>
      <vt:lpstr>Capítulo Tercero: La salvación de dios: la ley y la gracia</vt:lpstr>
      <vt:lpstr>Capítulo Tercero: La salvación de dios: la ley y la gracia</vt:lpstr>
      <vt:lpstr>Capítulo Tercero: La salvación de dios: la ley y la gracia</vt:lpstr>
      <vt:lpstr>Capítulo Tercero: La salvación de dios: la Iglesia</vt:lpstr>
      <vt:lpstr>Capítulo Tercero: La salvación de dios: la Iglesia</vt:lpstr>
      <vt:lpstr>Capítulo Tercero: La salvación de dios: la Iglesia</vt:lpstr>
      <vt:lpstr>Capítulo Tercero: La salvación de dios: la Iglesia</vt:lpstr>
      <vt:lpstr>Capítulo Tercero: La salvación de dios: la Iglesia</vt:lpstr>
      <vt:lpstr>Segunda sección: Los diez mandamientos</vt:lpstr>
      <vt:lpstr>Segunda sección: Los diez mandamientos</vt:lpstr>
      <vt:lpstr>Segunda sección: Los diez mandamientos</vt:lpstr>
      <vt:lpstr>Segunda sección: Los diez mandamientos</vt:lpstr>
      <vt:lpstr>Capítulo primero: «Amarás al Señor, tu Dios, con todo tu corazón, con toda tu alma y con todas tus fuerzas»</vt:lpstr>
      <vt:lpstr>Capítulo primero: «Amarás al Señor, tu Dios, con todo tu corazón, con toda tu alma y con todas tus fuerzas»</vt:lpstr>
      <vt:lpstr>Capítulo primero: «Amarás al Señor, tu Dios, con todo tu corazón, con toda tu alma y con todas tus fuerzas»</vt:lpstr>
      <vt:lpstr>Capítulo primero: «Amarás al Señor, tu Dios, con todo tu corazón, con toda tu alma y con todas tus fuerzas»</vt:lpstr>
      <vt:lpstr>Capítulo primero: «Amarás al Señor, tu Dios, con todo tu corazón, con toda tu alma y con todas tus fuerzas»</vt:lpstr>
      <vt:lpstr>Capítulo primero: «Amarás al Señor, tu Dios, con todo tu corazón, con toda tu alma y con todas tus fuerzas»</vt:lpstr>
      <vt:lpstr>Capítulo primero: «Amarás al Señor, tu Dios, con todo tu corazón, con toda tu alma y con todas tus fuerzas»</vt:lpstr>
      <vt:lpstr>Segundo mandamiento: No tomarás el nombre del Señor en vano</vt:lpstr>
      <vt:lpstr>Segundo mandamiento: No tomarás el nombre del Señor en vano</vt:lpstr>
      <vt:lpstr>Segundo mandamiento: No tomarás el nombre del Señor en vano</vt:lpstr>
      <vt:lpstr>Tercer mandamiento: Santificarás las fiestas</vt:lpstr>
      <vt:lpstr>Tercer mandamiento: Santificarás las fiestas</vt:lpstr>
      <vt:lpstr>Tercer mandamiento: Santificarás las fiestas</vt:lpstr>
      <vt:lpstr>Tercer mandamiento: Santificarás las fiestas</vt:lpstr>
      <vt:lpstr>Tercer mandamiento: Santificarás las fiestas</vt:lpstr>
      <vt:lpstr>El cuarto mandamiento: Honrarás a tu padre y a tu madre</vt:lpstr>
      <vt:lpstr>El cuarto mandamiento: Honrarás a tu padre y a tu madre</vt:lpstr>
      <vt:lpstr>El cuarto mandamiento: Honrarás a tu padre y a tu madre</vt:lpstr>
      <vt:lpstr>El cuarto mandamiento: Honrarás a tu padre y a tu madre</vt:lpstr>
      <vt:lpstr>El cuarto mandamiento: Honrarás a tu padre y a tu madre</vt:lpstr>
      <vt:lpstr>El cuarto mandamiento: Honrarás a tu padre y a tu madre</vt:lpstr>
      <vt:lpstr>El cuarto mandamiento: Honrarás a tu padre y a tu madre</vt:lpstr>
      <vt:lpstr>El cuarto mandamiento: Honrarás a tu padre y a tu madre</vt:lpstr>
      <vt:lpstr>El cuarto mandamiento: Honrarás a tu padre y a tu madre</vt:lpstr>
      <vt:lpstr>El cuarto mandamiento: Honrarás a tu padre y a tu madre</vt:lpstr>
      <vt:lpstr>El cuarto mandamiento: Honrarás a tu padre y a tu madre</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Quinto mandamiento: No matarás</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sexto mandamiento: No cometerás adulterio</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séptimo mandamiento: No Robarás</vt:lpstr>
      <vt:lpstr>El octavo mandamiento: No dirás falso testimonio ni mentirás</vt:lpstr>
      <vt:lpstr>El octavo mandamiento: No dirás falso testimonio ni mentirás</vt:lpstr>
      <vt:lpstr>El octavo mandamiento: No dirás falso testimonio ni mentirás</vt:lpstr>
      <vt:lpstr>El octavo mandamiento: No dirás falso testimonio ni mentirás</vt:lpstr>
      <vt:lpstr>El octavo mandamiento: No dirás falso testimonio ni mentirás</vt:lpstr>
      <vt:lpstr>El octavo mandamiento: No dirás falso testimonio ni mentirás</vt:lpstr>
      <vt:lpstr>El octavo mandamiento: No dirás falso testimonio ni mentirás</vt:lpstr>
      <vt:lpstr>El octavo mandamiento: No dirás falso testimonio ni mentirás</vt:lpstr>
      <vt:lpstr>El octavo mandamiento: No dirás falso testimonio ni mentirás</vt:lpstr>
      <vt:lpstr>El octavo mandamiento: No dirás falso testimonio ni mentirás</vt:lpstr>
      <vt:lpstr>El noveno mandamiento: No consentirás pensamientos ni deseos impuros</vt:lpstr>
      <vt:lpstr>El noveno mandamiento: No consentirás pensamientos ni deseos impuros</vt:lpstr>
      <vt:lpstr>El noveno mandamiento: No consentirás pensamientos ni deseos impuros</vt:lpstr>
      <vt:lpstr>El décimo mandamiento: No codiciarás los bienes ajenos</vt:lpstr>
      <vt:lpstr>El décimo mandamiento: No codiciarás los bienes ajenos</vt:lpstr>
      <vt:lpstr>El décimo mandamiento: No codiciarás los bienes ajenos</vt:lpstr>
      <vt:lpstr>El décimo mandamiento: No codiciarás los bienes ajenos</vt:lpstr>
      <vt:lpstr>Presentación de PowerPoint</vt:lpstr>
      <vt:lpstr>Primera sección : La oración en la vida cristiana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primero: Orar. Cómo Dios nos regala su cercanía</vt:lpstr>
      <vt:lpstr>Capítulo Segundo: Las fuentes de la oración</vt:lpstr>
      <vt:lpstr>Capítulo Segundo: Las fuentes de la oración</vt:lpstr>
      <vt:lpstr>Capítulo Segundo: Las fuentes de la oración</vt:lpstr>
      <vt:lpstr>Capítulo Segundo: Las fuentes de la oración</vt:lpstr>
      <vt:lpstr>Capítulo Segundo: Las fuentes de la oración</vt:lpstr>
      <vt:lpstr>Capítulo Segundo: Las fuentes de la oración</vt:lpstr>
      <vt:lpstr>Capítulo Segundo: Las fuentes de la oración</vt:lpstr>
      <vt:lpstr>Capítulo Segundo: Las fuentes de la oración</vt:lpstr>
      <vt:lpstr>Capítulo Segundo: Las fuentes de la oración</vt:lpstr>
      <vt:lpstr>Capítulo Tercero: El camino de la oración</vt:lpstr>
      <vt:lpstr>Capítulo Tercero: El camino de la oración</vt:lpstr>
      <vt:lpstr>Capítulo Tercero: El camino de la oración</vt:lpstr>
      <vt:lpstr>Capítulo Tercero: El camino de la oración</vt:lpstr>
      <vt:lpstr>Capítulo Tercero: El camino de la oración</vt:lpstr>
      <vt:lpstr>Capítulo Tercero: El camino de la oración</vt:lpstr>
      <vt:lpstr>Capítulo Tercero: El camino de la oración</vt:lpstr>
      <vt:lpstr>Capítulo Tercero: El camino de la oración</vt:lpstr>
      <vt:lpstr>Capítulo Tercero: El camino de la oración</vt:lpstr>
      <vt:lpstr>Capítulo Tercero: El camino de la oración</vt:lpstr>
      <vt:lpstr>Capítulo Tercero: El camino de la oración</vt:lpstr>
      <vt:lpstr>Capítulo Tercero: El camino de la oración</vt:lpstr>
      <vt:lpstr>Segunda sección: La oración del Señor. El Padrenuestro</vt:lpstr>
      <vt:lpstr>Segunda sección: La oración del Señor. El Padrenuestro</vt:lpstr>
      <vt:lpstr>Segunda sección: La oración del Señor. El Padrenuestro</vt:lpstr>
      <vt:lpstr>Segunda sección: La oración del Señor. El Padrenuestro</vt:lpstr>
      <vt:lpstr>Segunda sección: La oración del Señor. El Padrenuestro</vt:lpstr>
      <vt:lpstr>Segunda sección: La oración del Señor. El Padrenuestro</vt:lpstr>
      <vt:lpstr>Segunda sección: La oración del Señor. El Padrenuestro</vt:lpstr>
      <vt:lpstr>Segunda sección: La oración del Señor. El Padrenuestro</vt:lpstr>
      <vt:lpstr>Segunda sección: La oración del Señor. El Padrenuestro</vt:lpstr>
      <vt:lpstr>Segunda sección: La oración del Señor. El Padrenuestro</vt:lpstr>
      <vt:lpstr>Segunda sección: La oración del Señor. El Padrenuestro</vt:lpstr>
      <vt:lpstr>Segunda sección: La oración del Señor. El Padrenuestro</vt:lpstr>
      <vt:lpstr>Segunda sección: La oración del Señor. El Padrenuestro</vt:lpstr>
      <vt:lpstr>Segunda sección: La oración del Señor. El Padrenuestro</vt:lpstr>
      <vt:lpstr>Segunda sección: La oración del Señor. El Padrenuestro</vt:lpstr>
      <vt:lpstr>Segunda sección: La oración del Señor. El Padrenuestro</vt:lpstr>
      <vt:lpstr>Segunda sección: La oración del Señor. El Padrenuestro</vt:lpstr>
      <vt:lpstr>Índice: I) Lo que creemos            [II-III-IV] </vt:lpstr>
      <vt:lpstr>Índice: I) Lo que creemos  [II-III-IV]</vt:lpstr>
      <vt:lpstr>Índice: I) Lo que creemos  [II-III-IV]</vt:lpstr>
      <vt:lpstr>Índice: II) Cómo celebramos los misterios Cristianos                                        [I-III-IV]  </vt:lpstr>
      <vt:lpstr>Índice: II) Cómo celebramos los misterios Cristianos                                        [I-III-IV]  </vt:lpstr>
      <vt:lpstr>Índice: II) Cómo celebramos los misterios Cristianos                                        [I-III-IV]  </vt:lpstr>
      <vt:lpstr>Índice: III) Cómo obtenemos la vida en Cristo       [I, II, IV]</vt:lpstr>
      <vt:lpstr>Índice: III) Cómo obtenemos la vida en Cristo       [I, II, IV]</vt:lpstr>
      <vt:lpstr>Índice: III) Cómo obtenemos la vida en Cristo       [I, II, IV]</vt:lpstr>
      <vt:lpstr>Índice: III) Cómo obtenemos la vida en Cristo       [I, II, IV]</vt:lpstr>
      <vt:lpstr>Índice: IV) Cómo debemos orar                                [I, II, III] </vt:lpstr>
      <vt:lpstr>Índice: IV) Cómo debemos orar                                [I, II, III]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YOUCAT</dc:title>
  <dc:creator>Carlos Aguilar</dc:creator>
  <cp:lastModifiedBy>F J S</cp:lastModifiedBy>
  <cp:revision>419</cp:revision>
  <cp:lastPrinted>2011-11-08T10:33:27Z</cp:lastPrinted>
  <dcterms:created xsi:type="dcterms:W3CDTF">2011-10-26T15:39:17Z</dcterms:created>
  <dcterms:modified xsi:type="dcterms:W3CDTF">2012-12-24T20:37:39Z</dcterms:modified>
</cp:coreProperties>
</file>