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3" r:id="rId5"/>
    <p:sldId id="257" r:id="rId6"/>
    <p:sldId id="260" r:id="rId7"/>
    <p:sldId id="261" r:id="rId8"/>
    <p:sldId id="268" r:id="rId9"/>
    <p:sldId id="265" r:id="rId10"/>
    <p:sldId id="264" r:id="rId11"/>
    <p:sldId id="271" r:id="rId12"/>
    <p:sldId id="262" r:id="rId13"/>
    <p:sldId id="269" r:id="rId14"/>
    <p:sldId id="270" r:id="rId15"/>
    <p:sldId id="266" r:id="rId16"/>
    <p:sldId id="267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BAA83C"/>
    <a:srgbClr val="3D5C00"/>
    <a:srgbClr val="CCBD62"/>
    <a:srgbClr val="C7B651"/>
    <a:srgbClr val="CEBF68"/>
    <a:srgbClr val="456800"/>
    <a:srgbClr val="666633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 varScale="1">
        <p:scale>
          <a:sx n="60" d="100"/>
          <a:sy n="60" d="100"/>
        </p:scale>
        <p:origin x="-66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A4327-819E-4086-85A1-F358BED6F279}" type="datetimeFigureOut">
              <a:rPr lang="es-ES" smtClean="0"/>
              <a:t>29/12/2012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5F48C-16E5-4C49-A47F-5511A624B8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45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F48C-16E5-4C49-A47F-5511A624B8A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71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F48C-16E5-4C49-A47F-5511A624B8A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74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BAB67-B000-437F-8093-878C107F8FCA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50AE8-DF36-4163-A60B-C584C02A7C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38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BA309-7B14-48CD-9108-43A6072BC3FF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A8876-DF9D-4C96-A6DD-5E9A10EDEEB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5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9217-FAA4-4A55-9F4C-57C048F658EE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F557D-2515-4437-B8C7-0D5C563FBC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13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95791-D20E-42AA-95E3-7CF459D4940C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7A278-0DA4-4DEF-B2B7-DCBEF9B0EE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3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2FB03-C335-4FD9-80A6-8527178C2E62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1824-8B5E-4565-999B-5A9D6A4F4E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4A6B2-2238-41BF-83D0-43862FB3AE7B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74751-B413-4EF4-9568-54B69582277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6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23F45-D105-4FF1-85B1-DB322F26ABA3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4A08-539E-439B-9733-8AE39CDC67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4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FB0F1-5BC1-4E69-8384-4F740594A2BD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2A0D4-E3A5-4A6B-B962-B975115A050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0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C5E-9E5B-4EEC-A500-2D6E37AAC223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2887E-7E57-4304-8CCC-63B44344C1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3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E1B88-1141-42BC-B6EF-AE5025B943A4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18FE1-E1F0-4C6F-AB6B-723BA64BC6B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2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7A04C-3DC4-4201-8841-F9D59475B604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53F1F-E1F3-4D0B-8DD9-B4B47EE4CE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2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0CA947-79F3-4F98-BBF3-B272BE7AA78E}" type="datetimeFigureOut">
              <a:rPr lang="es-ES"/>
              <a:pPr>
                <a:defRPr/>
              </a:pPr>
              <a:t>29/12/2012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D799C8-E431-4578-ACBE-6F715A7997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-34925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8054439" y="1228397"/>
            <a:ext cx="612668" cy="440120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000" dirty="0" smtClean="0">
                <a:ln w="11430"/>
                <a:solidFill>
                  <a:srgbClr val="CEBF68"/>
                </a:solidFill>
                <a:latin typeface="Arial Black" pitchFamily="34" charset="0"/>
                <a:cs typeface="+mn-cs"/>
              </a:rPr>
              <a:t>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000" dirty="0" smtClean="0">
                <a:ln w="11430"/>
                <a:solidFill>
                  <a:srgbClr val="CEBF68"/>
                </a:solidFill>
                <a:latin typeface="Arial Black" pitchFamily="34" charset="0"/>
                <a:cs typeface="+mn-c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000" dirty="0" smtClean="0">
                <a:ln w="11430"/>
                <a:solidFill>
                  <a:srgbClr val="CEBF68"/>
                </a:solidFill>
                <a:latin typeface="Arial Black" pitchFamily="34" charset="0"/>
                <a:cs typeface="+mn-cs"/>
              </a:rPr>
              <a:t>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000" dirty="0" smtClean="0">
                <a:ln w="11430"/>
                <a:solidFill>
                  <a:srgbClr val="CEBF68"/>
                </a:solidFill>
                <a:latin typeface="Arial Black" pitchFamily="34" charset="0"/>
                <a:cs typeface="+mn-cs"/>
              </a:rPr>
              <a:t>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000" dirty="0" smtClean="0">
                <a:ln w="11430"/>
                <a:solidFill>
                  <a:srgbClr val="CEBF68"/>
                </a:solidFill>
                <a:latin typeface="Arial Black" pitchFamily="34" charset="0"/>
                <a:cs typeface="+mn-cs"/>
              </a:rPr>
              <a:t>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000" dirty="0" smtClean="0">
                <a:ln w="11430"/>
                <a:solidFill>
                  <a:srgbClr val="CEBF68"/>
                </a:solidFill>
                <a:latin typeface="Arial Black" pitchFamily="34" charset="0"/>
                <a:cs typeface="+mn-cs"/>
              </a:rPr>
              <a:t>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000" dirty="0">
                <a:ln w="11430"/>
                <a:solidFill>
                  <a:srgbClr val="CEBF68"/>
                </a:solidFill>
                <a:latin typeface="Arial Black" pitchFamily="34" charset="0"/>
                <a:cs typeface="+mn-cs"/>
              </a:rPr>
              <a:t>A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497459" y="286219"/>
            <a:ext cx="4057078" cy="3862861"/>
            <a:chOff x="467544" y="116632"/>
            <a:chExt cx="3888432" cy="3888432"/>
          </a:xfrm>
          <a:solidFill>
            <a:srgbClr val="CEBF68"/>
          </a:solidFill>
        </p:grpSpPr>
        <p:sp>
          <p:nvSpPr>
            <p:cNvPr id="2" name="1 Elipse"/>
            <p:cNvSpPr/>
            <p:nvPr/>
          </p:nvSpPr>
          <p:spPr>
            <a:xfrm>
              <a:off x="467544" y="116632"/>
              <a:ext cx="3888432" cy="3888432"/>
            </a:xfrm>
            <a:prstGeom prst="ellipse">
              <a:avLst/>
            </a:prstGeom>
            <a:grpFill/>
            <a:ln w="76200">
              <a:solidFill>
                <a:srgbClr val="3D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CEBF68"/>
                </a:solidFill>
              </a:endParaRPr>
            </a:p>
          </p:txBody>
        </p:sp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54" y="341843"/>
              <a:ext cx="3604011" cy="3438009"/>
            </a:xfrm>
            <a:prstGeom prst="ellipse">
              <a:avLst/>
            </a:prstGeom>
            <a:grpFill/>
            <a:ln>
              <a:solidFill>
                <a:srgbClr val="3D5C00"/>
              </a:solidFill>
            </a:ln>
            <a:effectLst>
              <a:softEdge rad="112500"/>
            </a:effectLst>
          </p:spPr>
        </p:pic>
      </p:grpSp>
      <p:sp>
        <p:nvSpPr>
          <p:cNvPr id="5" name="4 Rectángulo"/>
          <p:cNvSpPr/>
          <p:nvPr/>
        </p:nvSpPr>
        <p:spPr>
          <a:xfrm>
            <a:off x="32945" y="4301614"/>
            <a:ext cx="4034999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200" b="1" dirty="0" smtClean="0">
                <a:latin typeface="Berlin Sans FB" pitchFamily="34" charset="0"/>
                <a:ea typeface="Times New Roman"/>
                <a:cs typeface="Times New Roman"/>
              </a:rPr>
              <a:t>«Como </a:t>
            </a:r>
            <a:r>
              <a:rPr lang="es-ES" sz="2200" b="1" dirty="0">
                <a:latin typeface="Berlin Sans FB" pitchFamily="34" charset="0"/>
                <a:ea typeface="Times New Roman"/>
                <a:cs typeface="Times New Roman"/>
              </a:rPr>
              <a:t>Don Bosco educador,</a:t>
            </a:r>
            <a:r>
              <a:rPr lang="es-ES" sz="2200" dirty="0">
                <a:latin typeface="Berlin Sans FB" pitchFamily="34" charset="0"/>
                <a:ea typeface="Times New Roman"/>
                <a:cs typeface="Times New Roman"/>
              </a:rPr>
              <a:t/>
            </a:r>
            <a:br>
              <a:rPr lang="es-ES" sz="2200" dirty="0">
                <a:latin typeface="Berlin Sans FB" pitchFamily="34" charset="0"/>
                <a:ea typeface="Times New Roman"/>
                <a:cs typeface="Times New Roman"/>
              </a:rPr>
            </a:br>
            <a:r>
              <a:rPr lang="es-ES" sz="2200" b="1" dirty="0">
                <a:latin typeface="Berlin Sans FB" pitchFamily="34" charset="0"/>
                <a:ea typeface="Times New Roman"/>
                <a:cs typeface="Times New Roman"/>
              </a:rPr>
              <a:t>ofrezcamos a los jóvenes el Evangelio de la alegría </a:t>
            </a:r>
            <a:r>
              <a:rPr lang="es-ES" sz="2200" dirty="0">
                <a:latin typeface="Berlin Sans FB" pitchFamily="34" charset="0"/>
                <a:ea typeface="Times New Roman"/>
                <a:cs typeface="Times New Roman"/>
              </a:rPr>
              <a:t/>
            </a:r>
            <a:br>
              <a:rPr lang="es-ES" sz="2200" dirty="0">
                <a:latin typeface="Berlin Sans FB" pitchFamily="34" charset="0"/>
                <a:ea typeface="Times New Roman"/>
                <a:cs typeface="Times New Roman"/>
              </a:rPr>
            </a:br>
            <a:r>
              <a:rPr lang="es-ES" sz="2200" b="1" dirty="0">
                <a:latin typeface="Berlin Sans FB" pitchFamily="34" charset="0"/>
                <a:ea typeface="Times New Roman"/>
                <a:cs typeface="Times New Roman"/>
              </a:rPr>
              <a:t>mediante la pedagogía de la </a:t>
            </a:r>
            <a:r>
              <a:rPr lang="es-ES" sz="2200" b="1" dirty="0" smtClean="0">
                <a:latin typeface="Berlin Sans FB" pitchFamily="34" charset="0"/>
                <a:ea typeface="Times New Roman"/>
                <a:cs typeface="Times New Roman"/>
              </a:rPr>
              <a:t>bondad»</a:t>
            </a:r>
            <a:endParaRPr lang="es-ES" sz="2200" dirty="0"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648913" y="5193318"/>
            <a:ext cx="15953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6000" cap="none" spc="0" dirty="0" smtClean="0">
                <a:ln w="11430"/>
                <a:solidFill>
                  <a:srgbClr val="CEBF68"/>
                </a:solidFill>
                <a:latin typeface="Berlin Sans FB" pitchFamily="34" charset="0"/>
              </a:rPr>
              <a:t>2013</a:t>
            </a:r>
            <a:endParaRPr lang="es-ES" sz="6000" cap="none" spc="0" dirty="0">
              <a:ln w="11430"/>
              <a:solidFill>
                <a:srgbClr val="CEBF68"/>
              </a:solidFill>
              <a:latin typeface="Berlin Sans FB" pitchFamily="34" charset="0"/>
            </a:endParaRPr>
          </a:p>
        </p:txBody>
      </p:sp>
      <p:pic>
        <p:nvPicPr>
          <p:cNvPr id="8" name="artist - 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6395881"/>
            <a:ext cx="422699" cy="422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numSld="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>
            <a:off x="-34926" y="-1588"/>
            <a:ext cx="91789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260647"/>
            <a:ext cx="3942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2.   Volver </a:t>
            </a:r>
            <a:r>
              <a:rPr lang="es-ES" sz="2400" b="1" dirty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a los jóvenes, desde una mayor cualificación</a:t>
            </a:r>
            <a:endParaRPr lang="es-ES" sz="24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1484784"/>
            <a:ext cx="25557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Fue precisamente entre los jóvenes donde Don Bosco diseñó su estilo  de vida, su patrimonio pastoral y pedagógico, su sistema, su espiritualidad</a:t>
            </a:r>
            <a:endParaRPr lang="es-ES" sz="24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5119" b="7953"/>
          <a:stretch/>
        </p:blipFill>
        <p:spPr>
          <a:xfrm>
            <a:off x="5890238" y="469946"/>
            <a:ext cx="3253762" cy="1531429"/>
          </a:xfrm>
          <a:prstGeom prst="rect">
            <a:avLst/>
          </a:prstGeom>
          <a:ln w="28575">
            <a:solidFill>
              <a:srgbClr val="456800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3650" r="4331" b="3124"/>
          <a:stretch/>
        </p:blipFill>
        <p:spPr>
          <a:xfrm>
            <a:off x="3835590" y="2020030"/>
            <a:ext cx="4571866" cy="2318465"/>
          </a:xfrm>
          <a:prstGeom prst="rect">
            <a:avLst/>
          </a:prstGeom>
          <a:ln w="28575">
            <a:solidFill>
              <a:srgbClr val="456800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38495"/>
            <a:ext cx="3537205" cy="1953783"/>
          </a:xfrm>
          <a:prstGeom prst="rect">
            <a:avLst/>
          </a:prstGeom>
          <a:ln w="28575">
            <a:solidFill>
              <a:srgbClr val="456800"/>
            </a:solidFill>
          </a:ln>
        </p:spPr>
      </p:pic>
    </p:spTree>
    <p:extLst>
      <p:ext uri="{BB962C8B-B14F-4D97-AF65-F5344CB8AC3E}">
        <p14:creationId xmlns:p14="http://schemas.microsoft.com/office/powerpoint/2010/main" val="263545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-34926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3" y="2276872"/>
            <a:ext cx="4789662" cy="3592246"/>
          </a:xfrm>
          <a:prstGeom prst="ellipse">
            <a:avLst/>
          </a:prstGeom>
          <a:ln w="63500" cap="rnd">
            <a:solidFill>
              <a:srgbClr val="3D5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1 Rectángulo"/>
          <p:cNvSpPr/>
          <p:nvPr/>
        </p:nvSpPr>
        <p:spPr>
          <a:xfrm>
            <a:off x="35496" y="174270"/>
            <a:ext cx="5184576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400" dirty="0">
                <a:latin typeface="Berlin Sans FB" pitchFamily="34" charset="0"/>
                <a:ea typeface="Times New Roman"/>
                <a:cs typeface="Times New Roman"/>
              </a:rPr>
              <a:t>Limitándonos solo a algunas preguntas:</a:t>
            </a:r>
            <a:endParaRPr lang="es-ES" sz="2400" dirty="0">
              <a:latin typeface="Berlin Sans FB" pitchFamily="34" charset="0"/>
              <a:ea typeface="Calibri"/>
              <a:cs typeface="Times New Roman"/>
            </a:endParaRPr>
          </a:p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s-ES" sz="2400" dirty="0">
                <a:latin typeface="Berlin Sans FB" pitchFamily="34" charset="0"/>
                <a:ea typeface="Times New Roman"/>
                <a:cs typeface="Times New Roman"/>
              </a:rPr>
              <a:t>¿Quiénes son los jóvenes a los que “consagramos” nuestra vida personal y comunitariamente</a:t>
            </a:r>
            <a:r>
              <a:rPr lang="es-ES" sz="2400" dirty="0" smtClean="0">
                <a:latin typeface="Berlin Sans FB" pitchFamily="34" charset="0"/>
                <a:ea typeface="Times New Roman"/>
                <a:cs typeface="Times New Roman"/>
              </a:rPr>
              <a:t>?</a:t>
            </a:r>
            <a:endParaRPr lang="es-ES" sz="2400" dirty="0"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245">
            <a:off x="1476199" y="3752790"/>
            <a:ext cx="1689821" cy="15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19153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/>
          <p:cNvSpPr/>
          <p:nvPr/>
        </p:nvSpPr>
        <p:spPr>
          <a:xfrm>
            <a:off x="251520" y="2132857"/>
            <a:ext cx="3816423" cy="3853968"/>
          </a:xfrm>
          <a:prstGeom prst="ellipse">
            <a:avLst/>
          </a:prstGeom>
          <a:solidFill>
            <a:srgbClr val="808000"/>
          </a:solidFill>
          <a:ln w="381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251520" y="174270"/>
            <a:ext cx="547260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s-ES" sz="2400" dirty="0" smtClean="0">
                <a:latin typeface="Berlin Sans FB" pitchFamily="34" charset="0"/>
                <a:ea typeface="Times New Roman"/>
                <a:cs typeface="Times New Roman"/>
              </a:rPr>
              <a:t>b.  ¿Cuál </a:t>
            </a:r>
            <a:r>
              <a:rPr lang="es-ES" sz="2400" dirty="0">
                <a:latin typeface="Berlin Sans FB" pitchFamily="34" charset="0"/>
                <a:ea typeface="Times New Roman"/>
                <a:cs typeface="Times New Roman"/>
              </a:rPr>
              <a:t>es nuestra profesionalidad pastoral a nivel de reflexión teórica sobre los itinerarios educativos y la praxis pastoral</a:t>
            </a:r>
            <a:r>
              <a:rPr lang="es-ES" sz="2400" dirty="0" smtClean="0">
                <a:latin typeface="Berlin Sans FB" pitchFamily="34" charset="0"/>
                <a:ea typeface="Times New Roman"/>
                <a:cs typeface="Times New Roman"/>
              </a:rPr>
              <a:t>?</a:t>
            </a:r>
            <a:endParaRPr lang="es-ES" sz="2400" dirty="0"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10932"/>
          <a:stretch/>
        </p:blipFill>
        <p:spPr>
          <a:xfrm>
            <a:off x="683568" y="2420887"/>
            <a:ext cx="3870968" cy="3709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Elipse"/>
          <p:cNvSpPr/>
          <p:nvPr/>
        </p:nvSpPr>
        <p:spPr>
          <a:xfrm>
            <a:off x="4535832" y="2708920"/>
            <a:ext cx="3708576" cy="3502711"/>
          </a:xfrm>
          <a:prstGeom prst="ellipse">
            <a:avLst/>
          </a:prstGeom>
          <a:solidFill>
            <a:srgbClr val="C7B651"/>
          </a:solidFill>
          <a:ln w="38100">
            <a:solidFill>
              <a:srgbClr val="45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 t="4564" b="3705"/>
          <a:stretch/>
        </p:blipFill>
        <p:spPr>
          <a:xfrm>
            <a:off x="4067943" y="2708920"/>
            <a:ext cx="3657349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441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-34926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5698916" y="3838108"/>
            <a:ext cx="3337580" cy="2852936"/>
          </a:xfrm>
          <a:prstGeom prst="ellipse">
            <a:avLst/>
          </a:prstGeom>
          <a:solidFill>
            <a:srgbClr val="CEBF68"/>
          </a:solidFill>
          <a:ln w="381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6936" y="174270"/>
            <a:ext cx="521313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s-ES" sz="2400" dirty="0" smtClean="0">
                <a:latin typeface="Berlin Sans FB" pitchFamily="34" charset="0"/>
                <a:ea typeface="Times New Roman"/>
                <a:cs typeface="Times New Roman"/>
              </a:rPr>
              <a:t>c.   Hoy </a:t>
            </a:r>
            <a:r>
              <a:rPr lang="es-ES" sz="2400" dirty="0">
                <a:latin typeface="Berlin Sans FB" pitchFamily="34" charset="0"/>
                <a:ea typeface="Times New Roman"/>
                <a:cs typeface="Times New Roman"/>
              </a:rPr>
              <a:t>la responsabilidad educativa debe ser colectiva, coral, participada. ¿Cuál es nuestro “punto de contacto” con la “red de relaciones” en el territorio y más allá del territorio en el que viven nuestros jóvenes</a:t>
            </a:r>
            <a:r>
              <a:rPr lang="es-ES" sz="2400" dirty="0" smtClean="0">
                <a:latin typeface="Berlin Sans FB" pitchFamily="34" charset="0"/>
                <a:ea typeface="Times New Roman"/>
                <a:cs typeface="Times New Roman"/>
              </a:rPr>
              <a:t>?</a:t>
            </a:r>
            <a:endParaRPr lang="es-ES" sz="2400" dirty="0"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3670" b="3911"/>
          <a:stretch/>
        </p:blipFill>
        <p:spPr>
          <a:xfrm>
            <a:off x="5698916" y="3852258"/>
            <a:ext cx="3338536" cy="2852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96951"/>
            <a:ext cx="3389280" cy="3240359"/>
          </a:xfrm>
          <a:prstGeom prst="ellipse">
            <a:avLst/>
          </a:prstGeom>
          <a:ln w="63500" cap="rnd">
            <a:solidFill>
              <a:srgbClr val="808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550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-34926" y="0"/>
            <a:ext cx="917892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494184" y="1996278"/>
            <a:ext cx="4267200" cy="4102658"/>
          </a:xfrm>
          <a:prstGeom prst="ellipse">
            <a:avLst/>
          </a:prstGeom>
          <a:solidFill>
            <a:srgbClr val="3D5C00"/>
          </a:solidFill>
          <a:ln w="76200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35496" y="174270"/>
            <a:ext cx="518457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s-ES" sz="2400" dirty="0" smtClean="0">
                <a:latin typeface="Berlin Sans FB" pitchFamily="34" charset="0"/>
                <a:ea typeface="Times New Roman"/>
                <a:cs typeface="Times New Roman"/>
              </a:rPr>
              <a:t>d.   Si </a:t>
            </a:r>
            <a:r>
              <a:rPr lang="es-ES" sz="2400" dirty="0">
                <a:latin typeface="Berlin Sans FB" pitchFamily="34" charset="0"/>
                <a:ea typeface="Times New Roman"/>
                <a:cs typeface="Times New Roman"/>
              </a:rPr>
              <a:t>alguna vez la Iglesia se encuentra desarmada frente a los jóvenes ¿no será que lo están también los salesianos o la Familia Salesiana de hoy?</a:t>
            </a:r>
            <a:endParaRPr lang="es-ES" sz="2400" dirty="0"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6" y="2007120"/>
            <a:ext cx="4267200" cy="4091816"/>
          </a:xfrm>
          <a:prstGeom prst="ellipse">
            <a:avLst/>
          </a:prstGeom>
          <a:ln w="57150">
            <a:solidFill>
              <a:srgbClr val="CEBF68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81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 rot="16200000">
            <a:off x="1151088" y="-1159607"/>
            <a:ext cx="6878218" cy="91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Elipse"/>
          <p:cNvSpPr/>
          <p:nvPr/>
        </p:nvSpPr>
        <p:spPr>
          <a:xfrm>
            <a:off x="3515278" y="1896507"/>
            <a:ext cx="3337580" cy="2755803"/>
          </a:xfrm>
          <a:prstGeom prst="ellipse">
            <a:avLst/>
          </a:prstGeom>
          <a:solidFill>
            <a:srgbClr val="808000"/>
          </a:solidFill>
          <a:ln w="381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1897281" y="5517231"/>
            <a:ext cx="4572000" cy="10261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latin typeface="Times New Roman"/>
                <a:ea typeface="Times New Roman"/>
                <a:cs typeface="Times New Roman"/>
              </a:rPr>
              <a:t> </a:t>
            </a:r>
            <a:endParaRPr lang="es-ES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400" b="1" dirty="0">
                <a:solidFill>
                  <a:schemeClr val="bg1"/>
                </a:solidFill>
                <a:latin typeface="Berlin Sans FB" pitchFamily="34" charset="0"/>
                <a:ea typeface="Times New Roman"/>
                <a:cs typeface="Times New Roman"/>
              </a:rPr>
              <a:t>3. </a:t>
            </a:r>
            <a:r>
              <a:rPr lang="es-ES" sz="2800" b="1" dirty="0">
                <a:solidFill>
                  <a:schemeClr val="bg1"/>
                </a:solidFill>
                <a:latin typeface="Berlin Sans FB" pitchFamily="34" charset="0"/>
                <a:ea typeface="Times New Roman"/>
                <a:cs typeface="Times New Roman"/>
              </a:rPr>
              <a:t>Una educación de corazón</a:t>
            </a:r>
            <a:endParaRPr lang="es-ES" sz="2800" dirty="0">
              <a:solidFill>
                <a:schemeClr val="bg1"/>
              </a:solidFill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1520" y="12571"/>
            <a:ext cx="8910677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100" dirty="0">
                <a:latin typeface="Berlin Sans FB" pitchFamily="34" charset="0"/>
                <a:ea typeface="Times New Roman"/>
              </a:rPr>
              <a:t>Podemos preguntarnos: Los jóvenes y los adultos hoy ¿entran o pueden entrar en el corazón del educador salesiano</a:t>
            </a:r>
            <a:r>
              <a:rPr lang="es-ES" sz="2100" dirty="0" smtClean="0">
                <a:latin typeface="Berlin Sans FB" pitchFamily="34" charset="0"/>
                <a:ea typeface="Times New Roman"/>
              </a:rPr>
              <a:t>?</a:t>
            </a:r>
          </a:p>
          <a:p>
            <a:pPr algn="ctr"/>
            <a:r>
              <a:rPr lang="es-ES" sz="2100" dirty="0" smtClean="0">
                <a:latin typeface="Berlin Sans FB" pitchFamily="34" charset="0"/>
                <a:ea typeface="Times New Roman"/>
              </a:rPr>
              <a:t> </a:t>
            </a:r>
            <a:r>
              <a:rPr lang="es-ES" sz="2100" dirty="0">
                <a:latin typeface="Berlin Sans FB" pitchFamily="34" charset="0"/>
                <a:ea typeface="Times New Roman"/>
              </a:rPr>
              <a:t>¿Qué descubren en él? ¿Un tecnócrata, un comunicador hábil pero vacío, o por el contrario encuentran una rica humanidad, completada y animada por la gracia de Jesucristo?</a:t>
            </a:r>
            <a:r>
              <a:rPr lang="es-ES" sz="2400" dirty="0">
                <a:latin typeface="Berlin Sans FB" pitchFamily="34" charset="0"/>
                <a:ea typeface="Times New Roman"/>
              </a:rPr>
              <a:t/>
            </a:r>
            <a:br>
              <a:rPr lang="es-ES" sz="2400" dirty="0">
                <a:latin typeface="Berlin Sans FB" pitchFamily="34" charset="0"/>
                <a:ea typeface="Times New Roman"/>
              </a:rPr>
            </a:br>
            <a:endParaRPr lang="es-ES" sz="2400" dirty="0">
              <a:latin typeface="Berlin Sans FB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0" b="4480"/>
          <a:stretch/>
        </p:blipFill>
        <p:spPr>
          <a:xfrm flipH="1">
            <a:off x="-1" y="1"/>
            <a:ext cx="2827423" cy="6851502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78" y="1896508"/>
            <a:ext cx="3384376" cy="2755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04" y="3068961"/>
            <a:ext cx="875035" cy="1093794"/>
          </a:xfrm>
          <a:prstGeom prst="rect">
            <a:avLst/>
          </a:prstGeom>
        </p:spPr>
      </p:pic>
      <p:sp>
        <p:nvSpPr>
          <p:cNvPr id="5" name="4 Corazón"/>
          <p:cNvSpPr/>
          <p:nvPr/>
        </p:nvSpPr>
        <p:spPr>
          <a:xfrm>
            <a:off x="4905704" y="3737495"/>
            <a:ext cx="796766" cy="737002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9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19811" y="-3"/>
            <a:ext cx="917892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/>
          <p:cNvSpPr/>
          <p:nvPr/>
        </p:nvSpPr>
        <p:spPr>
          <a:xfrm>
            <a:off x="5724126" y="3933056"/>
            <a:ext cx="2905533" cy="2936669"/>
          </a:xfrm>
          <a:prstGeom prst="ellipse">
            <a:avLst/>
          </a:prstGeom>
          <a:solidFill>
            <a:srgbClr val="CEBF68"/>
          </a:solidFill>
          <a:ln w="381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179512" y="404664"/>
            <a:ext cx="4824536" cy="10355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200" dirty="0" smtClean="0">
                <a:latin typeface="Berlin Sans FB" pitchFamily="34" charset="0"/>
                <a:ea typeface="Times New Roman"/>
                <a:cs typeface="Times New Roman"/>
              </a:rPr>
              <a:t>A </a:t>
            </a:r>
            <a:r>
              <a:rPr lang="es-ES" sz="2200" dirty="0">
                <a:latin typeface="Berlin Sans FB" pitchFamily="34" charset="0"/>
                <a:ea typeface="Times New Roman"/>
                <a:cs typeface="Times New Roman"/>
              </a:rPr>
              <a:t>partir del conocimiento de la pedagogía de Don Bosco, los grandes puntos de referencia y los compromisos del Aguinaldo 2013 son los siguientes</a:t>
            </a:r>
            <a:r>
              <a:rPr lang="es-ES" sz="2200" dirty="0" smtClean="0">
                <a:latin typeface="Berlin Sans FB" pitchFamily="34" charset="0"/>
                <a:ea typeface="Times New Roman"/>
                <a:cs typeface="Times New Roman"/>
              </a:rPr>
              <a:t>: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ES" sz="2200" dirty="0">
                <a:latin typeface="Berlin Sans FB" pitchFamily="34" charset="0"/>
                <a:ea typeface="Times New Roman"/>
              </a:rPr>
              <a:t>El evangelio de la alegría </a:t>
            </a:r>
            <a:endParaRPr lang="es-ES" sz="2200" dirty="0" smtClean="0">
              <a:latin typeface="Berlin Sans FB" pitchFamily="34" charset="0"/>
              <a:ea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ES" sz="2200" dirty="0">
                <a:latin typeface="Berlin Sans FB" pitchFamily="34" charset="0"/>
                <a:ea typeface="Times New Roman"/>
              </a:rPr>
              <a:t>La pedagogía de la bondad. </a:t>
            </a:r>
            <a:endParaRPr lang="es-ES" sz="2200" dirty="0" smtClean="0">
              <a:latin typeface="Berlin Sans FB" pitchFamily="34" charset="0"/>
              <a:ea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ES" sz="2200" dirty="0">
                <a:latin typeface="Berlin Sans FB" pitchFamily="34" charset="0"/>
                <a:ea typeface="Times New Roman"/>
              </a:rPr>
              <a:t>El Sistema Preventivo</a:t>
            </a:r>
            <a:r>
              <a:rPr lang="es-ES" sz="2200" dirty="0" smtClean="0">
                <a:latin typeface="Berlin Sans FB" pitchFamily="34" charset="0"/>
                <a:ea typeface="Times New Roman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ES" sz="2200" dirty="0">
                <a:latin typeface="Berlin Sans FB" pitchFamily="34" charset="0"/>
                <a:ea typeface="Times New Roman"/>
              </a:rPr>
              <a:t>La educación es cosa del corazón. </a:t>
            </a:r>
            <a:endParaRPr lang="es-ES" sz="2200" dirty="0" smtClean="0">
              <a:latin typeface="Berlin Sans FB" pitchFamily="34" charset="0"/>
              <a:ea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ES" sz="2200" dirty="0">
                <a:latin typeface="Berlin Sans FB" pitchFamily="34" charset="0"/>
                <a:ea typeface="Times New Roman"/>
              </a:rPr>
              <a:t>La formación del honesto ciudadano y del buen cristiano.</a:t>
            </a:r>
            <a:r>
              <a:rPr lang="es-ES" sz="2400" b="1" dirty="0">
                <a:latin typeface="Times New Roman"/>
                <a:ea typeface="Times New Roman"/>
              </a:rPr>
              <a:t> </a:t>
            </a:r>
            <a:endParaRPr lang="es-ES" sz="2400" b="1" dirty="0" smtClean="0">
              <a:latin typeface="Times New Roman"/>
              <a:ea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ES" sz="2200" dirty="0">
                <a:latin typeface="Berlin Sans FB" pitchFamily="34" charset="0"/>
                <a:ea typeface="Times New Roman"/>
              </a:rPr>
              <a:t>El humanismo salesiano. </a:t>
            </a:r>
            <a:endParaRPr lang="es-ES" sz="2200" dirty="0" smtClean="0">
              <a:latin typeface="Berlin Sans FB" pitchFamily="34" charset="0"/>
              <a:ea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CO" sz="2200" dirty="0" smtClean="0">
                <a:latin typeface="Berlin Sans FB" pitchFamily="34" charset="0"/>
                <a:ea typeface="Times New Roman"/>
                <a:cs typeface="Times New Roman"/>
              </a:rPr>
              <a:t>El Sistema Preventivo y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CO" sz="2200" dirty="0">
                <a:latin typeface="Berlin Sans FB" pitchFamily="34" charset="0"/>
                <a:ea typeface="Times New Roman"/>
                <a:cs typeface="Times New Roman"/>
              </a:rPr>
              <a:t> </a:t>
            </a:r>
            <a:r>
              <a:rPr lang="es-CO" sz="2200" dirty="0" smtClean="0">
                <a:latin typeface="Berlin Sans FB" pitchFamily="34" charset="0"/>
                <a:ea typeface="Times New Roman"/>
                <a:cs typeface="Times New Roman"/>
              </a:rPr>
              <a:t>   Derechos humanos.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endParaRPr lang="es-ES" sz="2200" dirty="0" smtClean="0">
              <a:latin typeface="Berlin Sans FB" pitchFamily="34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CO" sz="2200" dirty="0">
              <a:effectLst/>
              <a:latin typeface="Berlin Sans FB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CO" sz="2200" dirty="0" smtClean="0">
              <a:latin typeface="Berlin Sans FB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CO" sz="2200" dirty="0">
              <a:effectLst/>
              <a:latin typeface="Berlin Sans FB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CO" sz="2200" dirty="0" smtClean="0">
              <a:latin typeface="Berlin Sans FB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CO" sz="2200" dirty="0">
              <a:effectLst/>
              <a:latin typeface="Berlin Sans FB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CO" sz="2200" dirty="0" smtClean="0">
              <a:latin typeface="Berlin Sans FB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ES" sz="2200" dirty="0"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7985" r="9024"/>
          <a:stretch/>
        </p:blipFill>
        <p:spPr>
          <a:xfrm>
            <a:off x="5724128" y="4184264"/>
            <a:ext cx="2905532" cy="2852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46" y="3933056"/>
            <a:ext cx="1790868" cy="289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124"/>
          <a:stretch/>
        </p:blipFill>
        <p:spPr bwMode="auto">
          <a:xfrm>
            <a:off x="-48000" y="-1"/>
            <a:ext cx="9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-108520" y="1320716"/>
            <a:ext cx="2771800" cy="515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s-ES" sz="2200" dirty="0" smtClean="0">
                <a:solidFill>
                  <a:schemeClr val="bg1"/>
                </a:solidFill>
                <a:latin typeface="Berlin Sans FB" pitchFamily="34" charset="0"/>
                <a:ea typeface="Times New Roman"/>
                <a:cs typeface="Times New Roman"/>
              </a:rPr>
              <a:t>Don </a:t>
            </a:r>
            <a:r>
              <a:rPr lang="es-ES" sz="2200" dirty="0">
                <a:solidFill>
                  <a:schemeClr val="bg1"/>
                </a:solidFill>
                <a:latin typeface="Berlin Sans FB" pitchFamily="34" charset="0"/>
                <a:ea typeface="Times New Roman"/>
                <a:cs typeface="Times New Roman"/>
              </a:rPr>
              <a:t>Bosco ha descubierto  el deseo de felicidad presente en los jóvenes y ha articulado su alegría de vivir en los lenguajes de la alegría, del patio y de la fiesta; pero no ha dejado nunca de señalar a Dios como  fuente de la alegría verdadera.</a:t>
            </a:r>
            <a:endParaRPr lang="es-ES" sz="2200" dirty="0">
              <a:solidFill>
                <a:schemeClr val="bg1"/>
              </a:solidFill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2854760" y="1498322"/>
            <a:ext cx="3333476" cy="3470388"/>
          </a:xfrm>
          <a:prstGeom prst="ellipse">
            <a:avLst/>
          </a:prstGeom>
          <a:solidFill>
            <a:srgbClr val="3D5C00"/>
          </a:solidFill>
          <a:ln w="76200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18" y="1603428"/>
            <a:ext cx="3240360" cy="3260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Elipse"/>
          <p:cNvSpPr/>
          <p:nvPr/>
        </p:nvSpPr>
        <p:spPr>
          <a:xfrm>
            <a:off x="5453214" y="3806672"/>
            <a:ext cx="3124549" cy="3049832"/>
          </a:xfrm>
          <a:prstGeom prst="ellipse">
            <a:avLst/>
          </a:prstGeom>
          <a:solidFill>
            <a:srgbClr val="3D5C00"/>
          </a:solidFill>
          <a:ln w="76200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34" y="3806672"/>
            <a:ext cx="3027729" cy="302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15 Elipse"/>
          <p:cNvSpPr/>
          <p:nvPr/>
        </p:nvSpPr>
        <p:spPr>
          <a:xfrm>
            <a:off x="6076903" y="752108"/>
            <a:ext cx="3053265" cy="3132871"/>
          </a:xfrm>
          <a:prstGeom prst="ellipse">
            <a:avLst/>
          </a:prstGeom>
          <a:solidFill>
            <a:srgbClr val="3D5C00"/>
          </a:solidFill>
          <a:ln w="76200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78" y="830413"/>
            <a:ext cx="2955764" cy="2976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Rectángulo"/>
          <p:cNvSpPr/>
          <p:nvPr/>
        </p:nvSpPr>
        <p:spPr>
          <a:xfrm>
            <a:off x="2543488" y="321221"/>
            <a:ext cx="37898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Times New Roman"/>
                <a:cs typeface="Times New Roman"/>
              </a:rPr>
              <a:t>1.  El </a:t>
            </a:r>
            <a:r>
              <a:rPr lang="es-ES" sz="2400" b="1" cap="none" spc="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Times New Roman"/>
                <a:cs typeface="Times New Roman"/>
              </a:rPr>
              <a:t>evangelio de la alegría</a:t>
            </a:r>
            <a:r>
              <a:rPr lang="es-ES" sz="2200" b="1" cap="none" spc="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Times New Roman"/>
                <a:cs typeface="Times New Roman"/>
              </a:rPr>
              <a:t> </a:t>
            </a:r>
            <a:endParaRPr lang="es-ES" sz="2200" b="1" cap="none" spc="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3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 rot="5400000">
            <a:off x="1142999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02412" y="188640"/>
            <a:ext cx="4320481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s-ES" sz="2200" dirty="0" smtClean="0">
                <a:solidFill>
                  <a:schemeClr val="bg1"/>
                </a:solidFill>
                <a:latin typeface="Berlin Sans FB" pitchFamily="34" charset="0"/>
                <a:ea typeface="Times New Roman"/>
                <a:cs typeface="Times New Roman"/>
              </a:rPr>
              <a:t>No </a:t>
            </a:r>
            <a:r>
              <a:rPr lang="es-ES" sz="2200" dirty="0">
                <a:solidFill>
                  <a:schemeClr val="bg1"/>
                </a:solidFill>
                <a:latin typeface="Berlin Sans FB" pitchFamily="34" charset="0"/>
                <a:ea typeface="Times New Roman"/>
                <a:cs typeface="Times New Roman"/>
              </a:rPr>
              <a:t>se puede reducir a un principio pedagógico sino que se ha de reconocer como un elemento esencial de nuestra espiritualidad.</a:t>
            </a:r>
            <a:endParaRPr lang="es-ES" sz="2200" dirty="0">
              <a:solidFill>
                <a:schemeClr val="bg1"/>
              </a:solidFill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3728674" cy="2301020"/>
          </a:xfrm>
          <a:prstGeom prst="ellipse">
            <a:avLst/>
          </a:prstGeom>
          <a:ln w="76200" cap="rnd">
            <a:solidFill>
              <a:srgbClr val="CEBF68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79640"/>
            <a:ext cx="4067749" cy="2520280"/>
          </a:xfrm>
          <a:prstGeom prst="ellipse">
            <a:avLst/>
          </a:prstGeom>
          <a:ln w="76200" cap="rnd">
            <a:solidFill>
              <a:srgbClr val="CEBF68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3" y="4509120"/>
            <a:ext cx="3895962" cy="2224163"/>
          </a:xfrm>
          <a:prstGeom prst="ellipse">
            <a:avLst/>
          </a:prstGeom>
          <a:ln w="76200" cap="rnd">
            <a:solidFill>
              <a:srgbClr val="CEBF68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3 Rectángulo"/>
          <p:cNvSpPr/>
          <p:nvPr/>
        </p:nvSpPr>
        <p:spPr>
          <a:xfrm>
            <a:off x="193766" y="311351"/>
            <a:ext cx="42033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Times New Roman"/>
                <a:cs typeface="Times New Roman"/>
              </a:rPr>
              <a:t>2. La </a:t>
            </a:r>
            <a:r>
              <a:rPr lang="es-ES" sz="2400" b="1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Times New Roman"/>
                <a:cs typeface="Times New Roman"/>
              </a:rPr>
              <a:t>pedagogía de la bondad. </a:t>
            </a:r>
            <a:endParaRPr lang="es-ES" sz="2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04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/>
          <a:stretch/>
        </p:blipFill>
        <p:spPr bwMode="auto">
          <a:xfrm>
            <a:off x="-316592" y="8311"/>
            <a:ext cx="9443233" cy="688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Elipse"/>
          <p:cNvSpPr/>
          <p:nvPr/>
        </p:nvSpPr>
        <p:spPr>
          <a:xfrm>
            <a:off x="680069" y="1052736"/>
            <a:ext cx="3888432" cy="3888432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762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EBF68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467544" y="1224076"/>
            <a:ext cx="3675223" cy="3600400"/>
          </a:xfrm>
          <a:prstGeom prst="ellipse">
            <a:avLst/>
          </a:prstGeom>
          <a:solidFill>
            <a:srgbClr val="CEBF68"/>
          </a:solidFill>
          <a:ln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4612298" y="4941168"/>
            <a:ext cx="45317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 </a:t>
            </a:r>
            <a:r>
              <a:rPr lang="es-ES" sz="2200" dirty="0" smtClean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Representa </a:t>
            </a:r>
            <a:r>
              <a:rPr lang="es-ES" sz="2200" dirty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la </a:t>
            </a:r>
            <a:r>
              <a:rPr lang="es-ES" sz="2200" dirty="0" smtClean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quinta esencia </a:t>
            </a:r>
            <a:r>
              <a:rPr lang="es-ES" sz="2200" dirty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de la sabiduría pedagógica de Don Bosco y es el mensaje profético que dejó a sus herederos </a:t>
            </a:r>
            <a:r>
              <a:rPr lang="es-ES" sz="2200" dirty="0" smtClean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y a </a:t>
            </a:r>
            <a:r>
              <a:rPr lang="es-ES" sz="2200" dirty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toda la Iglesia. </a:t>
            </a:r>
            <a:endParaRPr lang="es-ES" sz="22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24076"/>
            <a:ext cx="3662663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9"/>
          <a:stretch/>
        </p:blipFill>
        <p:spPr>
          <a:xfrm rot="20868040">
            <a:off x="817832" y="1827438"/>
            <a:ext cx="1833755" cy="1642381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5935915" y="3861048"/>
            <a:ext cx="32399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3. </a:t>
            </a:r>
            <a:r>
              <a:rPr lang="es-ES" sz="2400" cap="none" spc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El Sistema Preventivo</a:t>
            </a:r>
            <a:endParaRPr lang="es-ES" sz="2400" cap="none" spc="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>
            <a:off x="-14443" y="-99392"/>
            <a:ext cx="9203383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355976" y="5448480"/>
            <a:ext cx="460851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400" dirty="0">
                <a:latin typeface="Berlin Sans FB" pitchFamily="34" charset="0"/>
                <a:ea typeface="Times New Roman"/>
                <a:cs typeface="Times New Roman"/>
              </a:rPr>
              <a:t>Se trata, pues, de profundizar y de actualizar el Sistema Preventivo.</a:t>
            </a:r>
            <a:endParaRPr lang="es-ES" sz="2400" dirty="0"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8" y="1189633"/>
            <a:ext cx="3588255" cy="3471158"/>
          </a:xfrm>
          <a:prstGeom prst="ellipse">
            <a:avLst/>
          </a:prstGeom>
          <a:ln w="63500" cap="rnd">
            <a:solidFill>
              <a:srgbClr val="4568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" y="120067"/>
            <a:ext cx="1780330" cy="1758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2284"/>
            <a:ext cx="1782947" cy="1827498"/>
          </a:xfrm>
          <a:prstGeom prst="ellipse">
            <a:avLst/>
          </a:prstGeom>
          <a:ln>
            <a:solidFill>
              <a:srgbClr val="CEBF68"/>
            </a:solidFill>
          </a:ln>
          <a:effectLst>
            <a:softEdge rad="112500"/>
          </a:effectLst>
        </p:spPr>
      </p:pic>
      <p:sp>
        <p:nvSpPr>
          <p:cNvPr id="9" name="8 Rectángulo"/>
          <p:cNvSpPr/>
          <p:nvPr/>
        </p:nvSpPr>
        <p:spPr>
          <a:xfrm>
            <a:off x="1882394" y="821903"/>
            <a:ext cx="9060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Amor</a:t>
            </a:r>
            <a:endParaRPr lang="es-ES" sz="2400" b="1" cap="none" spc="0" dirty="0">
              <a:ln w="11430">
                <a:noFill/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06843" y="5688546"/>
            <a:ext cx="11977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Religión</a:t>
            </a:r>
            <a:endParaRPr lang="es-ES" sz="2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"/>
          <a:stretch/>
        </p:blipFill>
        <p:spPr>
          <a:xfrm>
            <a:off x="60055" y="2064638"/>
            <a:ext cx="1631497" cy="1721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Rectángulo"/>
          <p:cNvSpPr/>
          <p:nvPr/>
        </p:nvSpPr>
        <p:spPr>
          <a:xfrm>
            <a:off x="1691552" y="2694379"/>
            <a:ext cx="9877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Razón</a:t>
            </a:r>
            <a:endParaRPr lang="es-ES" sz="2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740" y="156073"/>
            <a:ext cx="1713533" cy="1656183"/>
          </a:xfrm>
          <a:prstGeom prst="ellipse">
            <a:avLst/>
          </a:prstGeom>
          <a:noFill/>
          <a:ln w="28575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53240" y="2064638"/>
            <a:ext cx="1638312" cy="1682203"/>
          </a:xfrm>
          <a:prstGeom prst="ellipse">
            <a:avLst/>
          </a:prstGeom>
          <a:noFill/>
          <a:ln w="28575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41495" y="3951266"/>
            <a:ext cx="1661802" cy="1728192"/>
          </a:xfrm>
          <a:prstGeom prst="ellipse">
            <a:avLst/>
          </a:prstGeom>
          <a:noFill/>
          <a:ln w="28575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124"/>
          <a:stretch/>
        </p:blipFill>
        <p:spPr bwMode="auto">
          <a:xfrm>
            <a:off x="-1652" y="-2"/>
            <a:ext cx="9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Elipse"/>
          <p:cNvSpPr/>
          <p:nvPr/>
        </p:nvSpPr>
        <p:spPr>
          <a:xfrm>
            <a:off x="3059832" y="1201816"/>
            <a:ext cx="2979279" cy="3147222"/>
          </a:xfrm>
          <a:prstGeom prst="ellipse">
            <a:avLst/>
          </a:prstGeom>
          <a:noFill/>
          <a:ln w="76200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5724128" y="3249503"/>
            <a:ext cx="3053265" cy="3132871"/>
          </a:xfrm>
          <a:prstGeom prst="ellipse">
            <a:avLst/>
          </a:prstGeom>
          <a:noFill/>
          <a:ln w="76200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54146" y="3721976"/>
            <a:ext cx="34381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Esta es la grandeza y el secreto de su éxito como educador. </a:t>
            </a:r>
            <a:endParaRPr lang="es-ES" sz="22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959" y="404664"/>
            <a:ext cx="37093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«La educación es cuestión de corazón»</a:t>
            </a:r>
            <a:endParaRPr lang="es-ES" sz="2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83" y="1235661"/>
            <a:ext cx="2907271" cy="307223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30" y="3209450"/>
            <a:ext cx="3053265" cy="3212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16 Elipse"/>
          <p:cNvSpPr/>
          <p:nvPr/>
        </p:nvSpPr>
        <p:spPr>
          <a:xfrm>
            <a:off x="6039111" y="30792"/>
            <a:ext cx="3053265" cy="3132871"/>
          </a:xfrm>
          <a:prstGeom prst="ellipse">
            <a:avLst/>
          </a:prstGeom>
          <a:noFill/>
          <a:ln w="76200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40" y="30791"/>
            <a:ext cx="3077606" cy="3132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 rot="16200000">
            <a:off x="1177974" y="-1181311"/>
            <a:ext cx="6878218" cy="91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Elipse"/>
          <p:cNvSpPr/>
          <p:nvPr/>
        </p:nvSpPr>
        <p:spPr>
          <a:xfrm>
            <a:off x="5086908" y="3441071"/>
            <a:ext cx="3343619" cy="3240360"/>
          </a:xfrm>
          <a:prstGeom prst="ellipse">
            <a:avLst/>
          </a:prstGeom>
          <a:solidFill>
            <a:srgbClr val="808000"/>
          </a:solidFill>
          <a:ln w="381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1707614" y="2996952"/>
            <a:ext cx="3343619" cy="3240360"/>
          </a:xfrm>
          <a:prstGeom prst="ellipse">
            <a:avLst/>
          </a:prstGeom>
          <a:solidFill>
            <a:srgbClr val="BAA83C"/>
          </a:solidFill>
          <a:ln w="381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2803125" y="0"/>
            <a:ext cx="36279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Font typeface="+mj-lt"/>
              <a:buAutoNum type="arabicPeriod" startAt="4"/>
            </a:pPr>
            <a:r>
              <a:rPr lang="es-ES" sz="2400" cap="none" spc="0" dirty="0" smtClean="0">
                <a:ln w="11430">
                  <a:solidFill>
                    <a:schemeClr val="tx1"/>
                  </a:solidFill>
                </a:ln>
                <a:latin typeface="Berlin Sans FB" pitchFamily="34" charset="0"/>
                <a:ea typeface="Times New Roman"/>
              </a:rPr>
              <a:t>Ciudadanos </a:t>
            </a:r>
            <a:r>
              <a:rPr lang="es-ES" sz="2400" cap="none" spc="0" dirty="0">
                <a:ln w="11430">
                  <a:solidFill>
                    <a:schemeClr val="tx1"/>
                  </a:solidFill>
                </a:ln>
                <a:latin typeface="Berlin Sans FB" pitchFamily="34" charset="0"/>
                <a:ea typeface="Times New Roman"/>
              </a:rPr>
              <a:t>honrados </a:t>
            </a:r>
            <a:r>
              <a:rPr lang="es-ES" sz="2400" cap="none" spc="0" dirty="0" smtClean="0">
                <a:ln w="11430">
                  <a:solidFill>
                    <a:schemeClr val="tx1"/>
                  </a:solidFill>
                </a:ln>
                <a:latin typeface="Berlin Sans FB" pitchFamily="34" charset="0"/>
                <a:ea typeface="Times New Roman"/>
              </a:rPr>
              <a:t>y</a:t>
            </a:r>
          </a:p>
          <a:p>
            <a:pPr algn="ctr"/>
            <a:r>
              <a:rPr lang="es-ES" sz="2400" cap="none" spc="0" dirty="0" smtClean="0">
                <a:ln w="11430">
                  <a:solidFill>
                    <a:schemeClr val="tx1"/>
                  </a:solidFill>
                </a:ln>
                <a:latin typeface="Berlin Sans FB" pitchFamily="34" charset="0"/>
                <a:ea typeface="Times New Roman"/>
              </a:rPr>
              <a:t> </a:t>
            </a:r>
            <a:r>
              <a:rPr lang="es-ES" sz="2400" cap="none" spc="0" dirty="0">
                <a:ln w="11430">
                  <a:solidFill>
                    <a:schemeClr val="tx1"/>
                  </a:solidFill>
                </a:ln>
                <a:latin typeface="Berlin Sans FB" pitchFamily="34" charset="0"/>
                <a:ea typeface="Times New Roman"/>
              </a:rPr>
              <a:t>buenos cristianos </a:t>
            </a:r>
            <a:endParaRPr lang="es-ES" sz="2400" cap="none" spc="0" dirty="0">
              <a:ln w="11430">
                <a:solidFill>
                  <a:schemeClr val="tx1"/>
                </a:solidFill>
              </a:ln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425352" y="764704"/>
            <a:ext cx="695487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Intencionalidad expresada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a menudo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Don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Bosco para indicar todo lo que los jóvenes necesitan para vivir plenamente su propia existencia humana y cristiana.</a:t>
            </a:r>
            <a:endParaRPr lang="es-ES" sz="2200" dirty="0" smtClean="0">
              <a:solidFill>
                <a:srgbClr val="323232"/>
              </a:solidFill>
              <a:latin typeface="Berlin Sans FB" pitchFamily="34" charset="0"/>
              <a:ea typeface="Times New Roman"/>
              <a:cs typeface="Times New Roman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La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presencia educativa en la vida social comprende esta realidad: la educación de la sensibilidad, las políticas educativas, la calidad de la educación de la vida social y la cultura.</a:t>
            </a:r>
            <a:endParaRPr lang="es-ES" sz="2200" dirty="0"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8465" r="20485" b="2520"/>
          <a:stretch/>
        </p:blipFill>
        <p:spPr>
          <a:xfrm>
            <a:off x="1673742" y="2924944"/>
            <a:ext cx="3411361" cy="3395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71" y="3441071"/>
            <a:ext cx="3400091" cy="3290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98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-37595" y="-1"/>
            <a:ext cx="9181595" cy="685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27584" y="231431"/>
            <a:ext cx="34563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cap="none" spc="0" dirty="0" smtClean="0">
                <a:ln w="11430"/>
                <a:latin typeface="Berlin Sans FB" pitchFamily="34" charset="0"/>
                <a:ea typeface="Times New Roman"/>
              </a:rPr>
              <a:t>5.   Humanismo </a:t>
            </a:r>
            <a:r>
              <a:rPr lang="es-ES" sz="2400" cap="none" spc="0" dirty="0">
                <a:ln w="11430"/>
                <a:latin typeface="Berlin Sans FB" pitchFamily="34" charset="0"/>
                <a:ea typeface="Times New Roman"/>
              </a:rPr>
              <a:t>salesiano </a:t>
            </a:r>
            <a:endParaRPr lang="es-ES" sz="2400" cap="none" spc="0" dirty="0">
              <a:ln w="1143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7504" y="693096"/>
            <a:ext cx="58326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Don Bosco sabía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resaltar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todo lo positivo enraizada en la vida de las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personas y en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los acontecimientos de la historia. Esto lo llevó a comprender los verdaderos valores en el mundo, especialmente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apreciados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por los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jóvenes,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para entrar en el flujo de la cultura y el desarrollo humano de su propio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</a:rPr>
              <a:t>tiempo.</a:t>
            </a:r>
            <a:endParaRPr lang="es-ES" sz="2200" dirty="0">
              <a:latin typeface="Berlin Sans FB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133524" y="4005064"/>
            <a:ext cx="2667795" cy="2577364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762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EBF68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3189957" y="3332404"/>
            <a:ext cx="2667795" cy="2577364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762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EBF68"/>
              </a:solidFill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5937501" y="1914522"/>
            <a:ext cx="2667795" cy="2577364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762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EBF68"/>
              </a:solidFill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82" y="3361140"/>
            <a:ext cx="2747544" cy="2519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50" y="1926241"/>
            <a:ext cx="2664295" cy="263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5065"/>
            <a:ext cx="2782172" cy="2577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88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" r="12869"/>
          <a:stretch/>
        </p:blipFill>
        <p:spPr bwMode="auto">
          <a:xfrm rot="16200000">
            <a:off x="1098752" y="-1117946"/>
            <a:ext cx="6946494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6237970" y="198516"/>
            <a:ext cx="2654510" cy="2512996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762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ts val="1350"/>
              </a:lnSpc>
              <a:spcAft>
                <a:spcPts val="0"/>
              </a:spcAft>
              <a:tabLst>
                <a:tab pos="457200" algn="l"/>
              </a:tabLst>
            </a:pPr>
            <a:endParaRPr lang="es-ES" dirty="0">
              <a:ea typeface="Calibri"/>
              <a:cs typeface="Times New Roman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60681" y="3728913"/>
            <a:ext cx="82951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La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Congregación no tiene razón de existir, excepto para la salvación integral de los jóvenes. 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Esta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misión, el evangelio y el carisma hoy nos está pidiendo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tomar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también la forma de los derechos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humanos. El Sistema Preventivo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ofrece educación en derechos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humanos,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un enfoque único e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innovador.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 Del mismo modo, los derechos humanos ofrecen a las fronteras del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Sistema, prevención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y oportunidades para el impacto social y cultural como una respuesta eficaz al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«drama </a:t>
            </a:r>
            <a:r>
              <a:rPr lang="es-ES" sz="2200" dirty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de la humanidad moderna, la brecha entre la educación y la sociedad, la brecha entre la escuela y la </a:t>
            </a:r>
            <a:r>
              <a:rPr lang="es-ES" sz="2200" dirty="0" smtClean="0">
                <a:solidFill>
                  <a:srgbClr val="323232"/>
                </a:solidFill>
                <a:latin typeface="Berlin Sans FB" pitchFamily="34" charset="0"/>
                <a:ea typeface="Times New Roman"/>
                <a:cs typeface="Times New Roman"/>
              </a:rPr>
              <a:t>ciudadanía»</a:t>
            </a:r>
            <a:endParaRPr lang="es-ES" sz="2200" dirty="0"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165272" y="710764"/>
            <a:ext cx="2678536" cy="2686388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762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EBF68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476048" y="2174286"/>
            <a:ext cx="2016224" cy="10744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1"/>
          <a:stretch/>
        </p:blipFill>
        <p:spPr>
          <a:xfrm>
            <a:off x="251972" y="710764"/>
            <a:ext cx="2505135" cy="2036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12 CuadroTexto"/>
          <p:cNvSpPr txBox="1"/>
          <p:nvPr/>
        </p:nvSpPr>
        <p:spPr>
          <a:xfrm>
            <a:off x="338467" y="2539395"/>
            <a:ext cx="23321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700" dirty="0" smtClean="0">
                <a:latin typeface="Berlin Sans FB" pitchFamily="34" charset="0"/>
              </a:rPr>
              <a:t>Amo mis derechos y cumplo mis deberes</a:t>
            </a:r>
            <a:endParaRPr lang="es-ES" sz="1700" dirty="0">
              <a:latin typeface="Berlin Sans FB" pitchFamily="34" charset="0"/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48" y="211715"/>
            <a:ext cx="2731153" cy="2553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18 Elipse"/>
          <p:cNvSpPr/>
          <p:nvPr/>
        </p:nvSpPr>
        <p:spPr>
          <a:xfrm>
            <a:off x="3275856" y="1135448"/>
            <a:ext cx="2654510" cy="2512996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762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ts val="1350"/>
              </a:lnSpc>
              <a:spcAft>
                <a:spcPts val="0"/>
              </a:spcAft>
              <a:tabLst>
                <a:tab pos="457200" algn="l"/>
              </a:tabLst>
            </a:pPr>
            <a:endParaRPr lang="es-ES" dirty="0">
              <a:ea typeface="Calibri"/>
              <a:cs typeface="Times New Roman"/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3419873" y="1329835"/>
            <a:ext cx="2376263" cy="2124221"/>
          </a:xfrm>
          <a:prstGeom prst="ellipse">
            <a:avLst/>
          </a:prstGeom>
          <a:solidFill>
            <a:srgbClr val="808000"/>
          </a:solidFill>
          <a:ln>
            <a:solidFill>
              <a:srgbClr val="BAA8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3569412" y="1853337"/>
            <a:ext cx="20771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cap="none" spc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latin typeface="AR CENA" pitchFamily="2" charset="0"/>
              </a:rPr>
              <a:t>5.  Derechos Humanos</a:t>
            </a:r>
          </a:p>
        </p:txBody>
      </p:sp>
    </p:spTree>
    <p:extLst>
      <p:ext uri="{BB962C8B-B14F-4D97-AF65-F5344CB8AC3E}">
        <p14:creationId xmlns:p14="http://schemas.microsoft.com/office/powerpoint/2010/main" val="70985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-37595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25760" y="3789040"/>
            <a:ext cx="49502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dirty="0" smtClean="0">
                <a:latin typeface="Berlin Sans FB" pitchFamily="34" charset="0"/>
              </a:rPr>
              <a:t>Para comprender más profundamente el </a:t>
            </a:r>
            <a:r>
              <a:rPr lang="es-ES" sz="2000" dirty="0">
                <a:latin typeface="Berlin Sans FB" pitchFamily="34" charset="0"/>
              </a:rPr>
              <a:t>Sistema Preventivo </a:t>
            </a:r>
            <a:r>
              <a:rPr lang="es-ES" sz="2000" dirty="0" smtClean="0">
                <a:latin typeface="Berlin Sans FB" pitchFamily="34" charset="0"/>
              </a:rPr>
              <a:t>es bueno leer la</a:t>
            </a:r>
            <a:r>
              <a:rPr lang="es-ES" sz="2000" dirty="0">
                <a:latin typeface="Berlin Sans FB" pitchFamily="34" charset="0"/>
              </a:rPr>
              <a:t> Carta de Roma , la biografía de Domingo Savio, Miguel Magone, Francesco </a:t>
            </a:r>
            <a:r>
              <a:rPr lang="es-ES" sz="2000" dirty="0" err="1">
                <a:latin typeface="Berlin Sans FB" pitchFamily="34" charset="0"/>
              </a:rPr>
              <a:t>Besucco</a:t>
            </a:r>
            <a:r>
              <a:rPr lang="es-ES" sz="2000" dirty="0">
                <a:latin typeface="Berlin Sans FB" pitchFamily="34" charset="0"/>
              </a:rPr>
              <a:t>, todas escritas por Don Bosco mostrando </a:t>
            </a:r>
            <a:r>
              <a:rPr lang="es-ES" sz="2000" dirty="0" smtClean="0">
                <a:latin typeface="Berlin Sans FB" pitchFamily="34" charset="0"/>
              </a:rPr>
              <a:t>tanto </a:t>
            </a:r>
            <a:r>
              <a:rPr lang="es-ES" sz="2000" dirty="0">
                <a:latin typeface="Berlin Sans FB" pitchFamily="34" charset="0"/>
              </a:rPr>
              <a:t>su experiencia educativa </a:t>
            </a:r>
            <a:r>
              <a:rPr lang="es-ES" sz="2000" dirty="0" smtClean="0">
                <a:latin typeface="Berlin Sans FB" pitchFamily="34" charset="0"/>
              </a:rPr>
              <a:t>como sus </a:t>
            </a:r>
            <a:r>
              <a:rPr lang="es-ES" sz="2000" dirty="0">
                <a:latin typeface="Berlin Sans FB" pitchFamily="34" charset="0"/>
              </a:rPr>
              <a:t>opciones pedagógicas</a:t>
            </a:r>
            <a:r>
              <a:rPr lang="es-ES" dirty="0"/>
              <a:t>.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1042"/>
            <a:ext cx="3292235" cy="3269518"/>
          </a:xfrm>
          <a:prstGeom prst="ellipse">
            <a:avLst/>
          </a:prstGeom>
          <a:ln w="63500" cap="rnd">
            <a:solidFill>
              <a:srgbClr val="4568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513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 rot="16200000">
            <a:off x="1142279" y="-1162498"/>
            <a:ext cx="6878218" cy="916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6204" y="5657671"/>
            <a:ext cx="898914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300" dirty="0">
                <a:solidFill>
                  <a:schemeClr val="bg1"/>
                </a:solidFill>
                <a:latin typeface="Berlin Sans FB" pitchFamily="34" charset="0"/>
                <a:ea typeface="Times New Roman"/>
              </a:rPr>
              <a:t>Se han de actualizar los principios, los conceptos, las orientaciones originarias, reinterpretando teórica y prácticamente las grandes ideas de fondo y las grandes orientaciones del método. </a:t>
            </a:r>
            <a:endParaRPr lang="es-ES" sz="23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3995936" y="116632"/>
            <a:ext cx="4752528" cy="4113643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762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EBF68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43" y="260648"/>
            <a:ext cx="4562513" cy="3904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Rectángulo"/>
          <p:cNvSpPr/>
          <p:nvPr/>
        </p:nvSpPr>
        <p:spPr>
          <a:xfrm>
            <a:off x="502424" y="420853"/>
            <a:ext cx="347266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Times New Roman"/>
                <a:cs typeface="Times New Roman"/>
              </a:rPr>
              <a:t>HACIA </a:t>
            </a:r>
            <a:endParaRPr lang="es-ES" sz="2800" b="1" cap="none" spc="0" dirty="0" smtClean="0">
              <a:ln w="11430">
                <a:noFill/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  <a:ea typeface="Times New Roman"/>
              <a:cs typeface="Times New Roman"/>
            </a:endParaRPr>
          </a:p>
          <a:p>
            <a:pPr algn="ctr"/>
            <a:r>
              <a:rPr lang="es-ES" sz="2800" b="1" cap="none" spc="0" dirty="0" smtClean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Times New Roman"/>
                <a:cs typeface="Times New Roman"/>
              </a:rPr>
              <a:t>EL REDESCUBRIMIENTO</a:t>
            </a:r>
          </a:p>
          <a:p>
            <a:pPr algn="ctr"/>
            <a:r>
              <a:rPr lang="es-ES" sz="2800" b="1" cap="none" spc="0" dirty="0" smtClean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Times New Roman"/>
                <a:cs typeface="Times New Roman"/>
              </a:rPr>
              <a:t> </a:t>
            </a:r>
            <a:r>
              <a:rPr lang="es-ES" sz="2800" b="1" cap="none" spc="0" dirty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Times New Roman"/>
                <a:cs typeface="Times New Roman"/>
              </a:rPr>
              <a:t>DEL SISTEMA PREVENTIVO</a:t>
            </a:r>
            <a:endParaRPr lang="es-ES" sz="2800" b="1" cap="none" spc="0" dirty="0">
              <a:ln w="11430">
                <a:noFill/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>
            <a:off x="0" y="-30793"/>
            <a:ext cx="9178925" cy="68580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932039" y="836712"/>
            <a:ext cx="42484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Font typeface="+mj-lt"/>
              <a:buAutoNum type="arabicPeriod"/>
            </a:pPr>
            <a:r>
              <a:rPr lang="es-ES" sz="2400" cap="none" spc="0" dirty="0">
                <a:ln w="11430">
                  <a:noFill/>
                </a:ln>
                <a:latin typeface="Berlin Sans FB" pitchFamily="34" charset="0"/>
                <a:ea typeface="Times New Roman"/>
                <a:cs typeface="Times New Roman"/>
              </a:rPr>
              <a:t>El relanzamiento del “honesto ciudadano” y </a:t>
            </a:r>
            <a:endParaRPr lang="es-ES" sz="2400" cap="none" spc="0" dirty="0" smtClean="0">
              <a:ln w="11430">
                <a:noFill/>
              </a:ln>
              <a:latin typeface="Berlin Sans FB" pitchFamily="34" charset="0"/>
              <a:ea typeface="Times New Roman"/>
              <a:cs typeface="Times New Roman"/>
            </a:endParaRPr>
          </a:p>
          <a:p>
            <a:pPr algn="ctr"/>
            <a:r>
              <a:rPr lang="es-ES" sz="2400" cap="none" spc="0" dirty="0" smtClean="0">
                <a:ln w="11430">
                  <a:noFill/>
                </a:ln>
                <a:latin typeface="Berlin Sans FB" pitchFamily="34" charset="0"/>
                <a:ea typeface="Times New Roman"/>
                <a:cs typeface="Times New Roman"/>
              </a:rPr>
              <a:t>del </a:t>
            </a:r>
            <a:r>
              <a:rPr lang="es-ES" sz="2400" cap="none" spc="0" dirty="0">
                <a:ln w="11430">
                  <a:noFill/>
                </a:ln>
                <a:latin typeface="Berlin Sans FB" pitchFamily="34" charset="0"/>
                <a:ea typeface="Times New Roman"/>
                <a:cs typeface="Times New Roman"/>
              </a:rPr>
              <a:t>“buen cristiano”</a:t>
            </a:r>
            <a:endParaRPr lang="es-ES" sz="2400" cap="none" spc="0" dirty="0">
              <a:ln w="11430">
                <a:noFill/>
              </a:ln>
              <a:latin typeface="Berlin Sans FB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840679" y="2492896"/>
            <a:ext cx="5040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Berlin Sans FB" pitchFamily="34" charset="0"/>
                <a:ea typeface="Times New Roman"/>
              </a:rPr>
              <a:t>En un mundo que ha cambiado radicalmente respecto al del siglo XIX, realizar la caridad según criterios estrechos, locales, pragmáticos, olvidando las amplias dimensiones del bien común a nivel nacional y mundial sería una grave laguna desde el punto de vista sociológico y también teológico. </a:t>
            </a:r>
            <a:endParaRPr lang="es-ES" sz="2400" dirty="0">
              <a:latin typeface="Berlin Sans FB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251520" y="188640"/>
            <a:ext cx="2808312" cy="2878519"/>
          </a:xfrm>
          <a:prstGeom prst="ellipse">
            <a:avLst/>
          </a:prstGeom>
          <a:solidFill>
            <a:srgbClr val="808000"/>
          </a:solidFill>
          <a:ln w="76200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0" y="253223"/>
            <a:ext cx="2831392" cy="2749352"/>
          </a:xfrm>
          <a:prstGeom prst="ellipse">
            <a:avLst/>
          </a:prstGeom>
          <a:ln w="28575">
            <a:solidFill>
              <a:srgbClr val="CEBF68"/>
            </a:solidFill>
          </a:ln>
          <a:effectLst>
            <a:softEdge rad="112500"/>
          </a:effectLst>
        </p:spPr>
      </p:pic>
      <p:sp>
        <p:nvSpPr>
          <p:cNvPr id="5" name="4 Elipse"/>
          <p:cNvSpPr/>
          <p:nvPr/>
        </p:nvSpPr>
        <p:spPr>
          <a:xfrm>
            <a:off x="147840" y="3381306"/>
            <a:ext cx="3168283" cy="3214959"/>
          </a:xfrm>
          <a:prstGeom prst="ellipse">
            <a:avLst/>
          </a:prstGeom>
          <a:solidFill>
            <a:srgbClr val="808000"/>
          </a:solidFill>
          <a:ln w="57150">
            <a:solidFill>
              <a:srgbClr val="CEB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7" y="3488523"/>
            <a:ext cx="3179406" cy="3000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89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-2572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116632"/>
            <a:ext cx="500404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400" dirty="0">
                <a:latin typeface="Berlin Sans FB" pitchFamily="34" charset="0"/>
                <a:ea typeface="Times New Roman"/>
                <a:cs typeface="Times New Roman"/>
              </a:rPr>
              <a:t>Concebir la caridad solo como limosna o ayuda de emergencia significa moverse arriesgadamente en el ámbito de un “falso </a:t>
            </a:r>
            <a:r>
              <a:rPr lang="es-ES" sz="2400" dirty="0" err="1">
                <a:latin typeface="Berlin Sans FB" pitchFamily="34" charset="0"/>
                <a:ea typeface="Times New Roman"/>
                <a:cs typeface="Times New Roman"/>
              </a:rPr>
              <a:t>samaritanismo</a:t>
            </a:r>
            <a:r>
              <a:rPr lang="es-ES" sz="2400" dirty="0">
                <a:latin typeface="Berlin Sans FB" pitchFamily="34" charset="0"/>
                <a:ea typeface="Times New Roman"/>
                <a:cs typeface="Times New Roman"/>
              </a:rPr>
              <a:t>”.</a:t>
            </a:r>
            <a:endParaRPr lang="es-ES" sz="2400" dirty="0"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666064" y="2049438"/>
            <a:ext cx="3888432" cy="3888432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1016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EBF68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4" y="2101682"/>
            <a:ext cx="3888472" cy="3836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97" y="1772816"/>
            <a:ext cx="1695291" cy="1704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38" y="3212976"/>
            <a:ext cx="1962518" cy="1885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25" y="4725144"/>
            <a:ext cx="1776847" cy="16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26399"/>
            <a:ext cx="1570577" cy="1571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54" y="5805264"/>
            <a:ext cx="1859115" cy="1518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 rot="16200000">
            <a:off x="1071640" y="-1231917"/>
            <a:ext cx="6840445" cy="930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/>
          <p:cNvSpPr/>
          <p:nvPr/>
        </p:nvSpPr>
        <p:spPr>
          <a:xfrm>
            <a:off x="5923756" y="9127"/>
            <a:ext cx="2729036" cy="2699794"/>
          </a:xfrm>
          <a:prstGeom prst="ellipse">
            <a:avLst/>
          </a:prstGeom>
          <a:solidFill>
            <a:srgbClr val="CEBF68"/>
          </a:solidFill>
          <a:ln w="28575">
            <a:solidFill>
              <a:srgbClr val="45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1691680" y="2564904"/>
            <a:ext cx="2258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latin typeface="Berlin Sans FB" pitchFamily="34" charset="0"/>
                <a:ea typeface="Times New Roman"/>
              </a:rPr>
              <a:t>Preguntémonos:</a:t>
            </a:r>
            <a:endParaRPr lang="es-ES" sz="2400" dirty="0">
              <a:latin typeface="Berlin Sans FB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1520" y="3244287"/>
            <a:ext cx="4456306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200" dirty="0" smtClean="0">
                <a:latin typeface="Berlin Sans FB" pitchFamily="34" charset="0"/>
                <a:ea typeface="Times New Roman"/>
                <a:cs typeface="Times New Roman"/>
              </a:rPr>
              <a:t>¿La </a:t>
            </a:r>
            <a:r>
              <a:rPr lang="es-ES" sz="2200" dirty="0">
                <a:latin typeface="Berlin Sans FB" pitchFamily="34" charset="0"/>
                <a:ea typeface="Times New Roman"/>
                <a:cs typeface="Times New Roman"/>
              </a:rPr>
              <a:t>solidaridad con la juventud es solo un acto de afecto, un gesto de donación o es también una aportación desde la competencia y el análisis  racional, adecuada y pertinente a las necesidades de los jóvenes y de las clases sociales más débiles?</a:t>
            </a:r>
            <a:endParaRPr lang="es-ES" sz="2200" dirty="0"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5004048" y="3420221"/>
            <a:ext cx="3201144" cy="3172675"/>
          </a:xfrm>
          <a:prstGeom prst="ellipse">
            <a:avLst/>
          </a:prstGeom>
          <a:solidFill>
            <a:srgbClr val="CEBF68"/>
          </a:solidFill>
          <a:ln w="28575">
            <a:solidFill>
              <a:srgbClr val="45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20220"/>
            <a:ext cx="3201144" cy="3172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8377"/>
            <a:ext cx="2591610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53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-21664" y="-7394"/>
            <a:ext cx="92049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6084168" y="3394728"/>
            <a:ext cx="3010912" cy="3096344"/>
          </a:xfrm>
          <a:prstGeom prst="ellipse">
            <a:avLst/>
          </a:prstGeom>
          <a:solidFill>
            <a:srgbClr val="CEBF68"/>
          </a:solidFill>
          <a:ln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179512" y="1124744"/>
            <a:ext cx="51125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dirty="0" smtClean="0">
                <a:latin typeface="Berlin Sans FB" pitchFamily="34" charset="0"/>
                <a:ea typeface="Times New Roman"/>
              </a:rPr>
              <a:t>¿</a:t>
            </a:r>
            <a:r>
              <a:rPr lang="es-ES" sz="2200" dirty="0">
                <a:latin typeface="Berlin Sans FB" pitchFamily="34" charset="0"/>
                <a:ea typeface="Times New Roman"/>
              </a:rPr>
              <a:t>Cómo transformar la educación tradicional, nacida en un contexto de religiosidad homogénea, en una educación abierta y al mismo tiempo crítica frente al pluralismo contemporáneo? ¿Cómo educar para vivir de forma autónoma y al mismo tiempo para saber participar en los procesos de un mundo multiétnico, multicultural e interreligioso? </a:t>
            </a:r>
            <a:endParaRPr lang="es-ES" sz="2200" dirty="0">
              <a:latin typeface="Berlin Sans FB" pitchFamily="34" charset="0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6159611" y="3430734"/>
            <a:ext cx="2755738" cy="2970569"/>
          </a:xfrm>
          <a:prstGeom prst="ellipse">
            <a:avLst/>
          </a:prstGeom>
          <a:noFill/>
          <a:ln w="28575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24" y="3409576"/>
            <a:ext cx="3010912" cy="3096344"/>
          </a:xfrm>
          <a:prstGeom prst="ellipse">
            <a:avLst/>
          </a:prstGeom>
          <a:ln w="28575">
            <a:solidFill>
              <a:srgbClr val="CEBF68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8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>
            <a:off x="-60934" y="-26010"/>
            <a:ext cx="9204934" cy="688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Elipse"/>
          <p:cNvSpPr/>
          <p:nvPr/>
        </p:nvSpPr>
        <p:spPr>
          <a:xfrm>
            <a:off x="288930" y="2420888"/>
            <a:ext cx="3888432" cy="3888432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808000"/>
              </a:gs>
              <a:gs pos="100000">
                <a:srgbClr val="666633"/>
              </a:gs>
            </a:gsLst>
            <a:lin ang="5400000" scaled="0"/>
          </a:gradFill>
          <a:ln w="762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EBF68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395536" y="2564904"/>
            <a:ext cx="3675223" cy="3600400"/>
          </a:xfrm>
          <a:prstGeom prst="ellipse">
            <a:avLst/>
          </a:prstGeom>
          <a:solidFill>
            <a:srgbClr val="CEBF68"/>
          </a:solidFill>
          <a:ln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9" y="2669962"/>
            <a:ext cx="3475775" cy="3390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Rectángulo"/>
          <p:cNvSpPr/>
          <p:nvPr/>
        </p:nvSpPr>
        <p:spPr>
          <a:xfrm>
            <a:off x="-34926" y="188640"/>
            <a:ext cx="51125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dirty="0" smtClean="0">
                <a:latin typeface="Berlin Sans FB" pitchFamily="34" charset="0"/>
                <a:ea typeface="Times New Roman"/>
              </a:rPr>
              <a:t>¿Cómo </a:t>
            </a:r>
            <a:r>
              <a:rPr lang="es-ES" sz="2200" dirty="0">
                <a:latin typeface="Berlin Sans FB" pitchFamily="34" charset="0"/>
                <a:ea typeface="Times New Roman"/>
              </a:rPr>
              <a:t>actualizar el </a:t>
            </a:r>
            <a:r>
              <a:rPr lang="es-ES" sz="2200" dirty="0" smtClean="0">
                <a:latin typeface="Berlin Sans FB" pitchFamily="34" charset="0"/>
                <a:ea typeface="Times New Roman"/>
              </a:rPr>
              <a:t>“Buen Cristiano</a:t>
            </a:r>
            <a:r>
              <a:rPr lang="es-ES" sz="2200" dirty="0">
                <a:latin typeface="Berlin Sans FB" pitchFamily="34" charset="0"/>
                <a:ea typeface="Times New Roman"/>
              </a:rPr>
              <a:t>” de Don Bosco? ¿Cómo salvaguardar hoy la totalidad humano-cristiana del proyecto en iniciativas prevalentemente religiosas y pastorales ante los peligros de los antiguos y nuevos integrismos y exclusivismos? </a:t>
            </a:r>
            <a:endParaRPr lang="es-ES" sz="22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>
            <a:fillRect/>
          </a:stretch>
        </p:blipFill>
        <p:spPr bwMode="auto">
          <a:xfrm rot="16200000">
            <a:off x="1108841" y="-1264804"/>
            <a:ext cx="6941328" cy="930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Elipse"/>
          <p:cNvSpPr/>
          <p:nvPr/>
        </p:nvSpPr>
        <p:spPr>
          <a:xfrm>
            <a:off x="6516216" y="4068407"/>
            <a:ext cx="2376264" cy="2448272"/>
          </a:xfrm>
          <a:prstGeom prst="ellipse">
            <a:avLst/>
          </a:prstGeom>
          <a:solidFill>
            <a:srgbClr val="808000"/>
          </a:solidFill>
          <a:ln w="38100">
            <a:solidFill>
              <a:srgbClr val="C7B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827584" y="3110338"/>
            <a:ext cx="5400599" cy="3172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200" dirty="0">
                <a:latin typeface="Berlin Sans FB" pitchFamily="34" charset="0"/>
                <a:ea typeface="Times New Roman"/>
                <a:cs typeface="Times New Roman"/>
              </a:rPr>
              <a:t>¿cómo promover una pedagogía de la libertad y de la responsabilidad que aliente la creación de personas responsables, capaces de decisiones libres y maduras, abiertas a la comunicación interpersonal, insertas en las estructuras sociales, sin complacencias, en una actitud crítica y constructiva?</a:t>
            </a:r>
            <a:endParaRPr lang="es-ES" sz="2200" dirty="0">
              <a:effectLst/>
              <a:latin typeface="Berlin Sans FB" pitchFamily="34" charset="0"/>
              <a:ea typeface="Calibri"/>
              <a:cs typeface="Times New Roman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64" y="4279214"/>
            <a:ext cx="2022700" cy="2026658"/>
          </a:xfrm>
          <a:prstGeom prst="rect">
            <a:avLst/>
          </a:prstGeom>
          <a:ln w="28575">
            <a:noFill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884">
            <a:off x="419959" y="-163201"/>
            <a:ext cx="3750643" cy="148937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115">
            <a:off x="2922421" y="469297"/>
            <a:ext cx="3750643" cy="148937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900">
            <a:off x="6212712" y="1351276"/>
            <a:ext cx="2875674" cy="179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693</Words>
  <Application>Microsoft Office PowerPoint</Application>
  <PresentationFormat>Presentación en pantalla (4:3)</PresentationFormat>
  <Paragraphs>72</Paragraphs>
  <Slides>24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Luffi</cp:lastModifiedBy>
  <cp:revision>83</cp:revision>
  <dcterms:created xsi:type="dcterms:W3CDTF">2012-12-17T14:55:40Z</dcterms:created>
  <dcterms:modified xsi:type="dcterms:W3CDTF">2012-12-29T16:56:35Z</dcterms:modified>
</cp:coreProperties>
</file>