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2" r:id="rId8"/>
    <p:sldId id="262" r:id="rId9"/>
    <p:sldId id="269" r:id="rId10"/>
    <p:sldId id="270" r:id="rId11"/>
    <p:sldId id="271" r:id="rId12"/>
    <p:sldId id="273" r:id="rId13"/>
    <p:sldId id="274" r:id="rId14"/>
    <p:sldId id="275" r:id="rId15"/>
    <p:sldId id="276" r:id="rId16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5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5A133-E24A-4588-B934-42E7F91622F9}" type="datetimeFigureOut">
              <a:rPr lang="es-CO" smtClean="0"/>
              <a:pPr/>
              <a:t>16/02/2012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1E185-ED4D-4952-9DB0-4F61C86D9274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/>
          <a:lstStyle/>
          <a:p>
            <a:r>
              <a:rPr lang="es-CO" dirty="0" smtClean="0"/>
              <a:t>CUARESMA 2012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1026" name="Picture 2" descr="http://api.ning.com/files/PHOUgYb622aQi-Kyn5lOw-jmaYUy-Gztq9BQFETnAJ1mcFj-lBE2V0LfTm4t87hJAgRJuo*1UDaZyC9Avk7OuHdfnRl0Qefu/dibu12febrero2012color.jpg?width=737&amp;height=54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00240"/>
            <a:ext cx="6072230" cy="4498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>
                <a:latin typeface="Candara" pitchFamily="34" charset="0"/>
              </a:rPr>
              <a:t> Una sociedad como la actual puede llegar a ser sorda, tanto ante los sufrimientos físicos, como ante las exigencias espirituales y morales de la vida. En la comunidad cristiana no debe ser así. El apóstol Pablo invita a buscar lo que «fomente la paz y la mutua edificación» (</a:t>
            </a:r>
            <a:r>
              <a:rPr lang="es-CO" i="1" dirty="0" err="1" smtClean="0">
                <a:latin typeface="Candara" pitchFamily="34" charset="0"/>
              </a:rPr>
              <a:t>Rm</a:t>
            </a:r>
            <a:r>
              <a:rPr lang="es-CO" dirty="0" smtClean="0">
                <a:latin typeface="Candara" pitchFamily="34" charset="0"/>
              </a:rPr>
              <a:t> 14,19), tratando de «agradar a su prójimo para el bien, buscando su edificación» (</a:t>
            </a:r>
            <a:r>
              <a:rPr lang="es-CO" i="1" dirty="0" smtClean="0">
                <a:latin typeface="Candara" pitchFamily="34" charset="0"/>
              </a:rPr>
              <a:t>ib</a:t>
            </a:r>
            <a:r>
              <a:rPr lang="es-CO" dirty="0" smtClean="0">
                <a:latin typeface="Candara" pitchFamily="34" charset="0"/>
              </a:rPr>
              <a:t>. 15,2), sin buscar el propio beneficio «sino el de la mayoría, para que se salven» (</a:t>
            </a:r>
            <a:r>
              <a:rPr lang="es-CO" i="1" dirty="0" smtClean="0">
                <a:latin typeface="Candara" pitchFamily="34" charset="0"/>
              </a:rPr>
              <a:t>1 Co </a:t>
            </a:r>
            <a:r>
              <a:rPr lang="es-CO" dirty="0" smtClean="0">
                <a:latin typeface="Candara" pitchFamily="34" charset="0"/>
              </a:rPr>
              <a:t>10,33). Esta corrección y exhortación mutua, con espíritu de humildad y de caridad, debe formar parte de la vida de la comunidad cristiana.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929354"/>
          </a:xfrm>
        </p:spPr>
        <p:txBody>
          <a:bodyPr>
            <a:normAutofit fontScale="62500" lnSpcReduction="20000"/>
          </a:bodyPr>
          <a:lstStyle/>
          <a:p>
            <a:r>
              <a:rPr lang="es-CO" dirty="0" smtClean="0">
                <a:latin typeface="Candara" pitchFamily="34" charset="0"/>
              </a:rPr>
              <a:t>Los discípulos del Señor, unidos a Cristo mediante la Eucaristía, viven en una comunión que los vincula los unos a los otros como miembros de un solo cuerpo. Esto significa que </a:t>
            </a:r>
            <a:r>
              <a:rPr lang="es-CO" b="1" dirty="0" smtClean="0">
                <a:latin typeface="Candara" pitchFamily="34" charset="0"/>
              </a:rPr>
              <a:t>el otro me pertenece, su vida, su salvación, tienen que ver con mi vida y mi salvación</a:t>
            </a:r>
            <a:r>
              <a:rPr lang="es-CO" dirty="0" smtClean="0">
                <a:latin typeface="Candara" pitchFamily="34" charset="0"/>
              </a:rPr>
              <a:t>. Aquí tocamos un elemento muy profundo de la comunión: nuestra existencia está relacionada con la de los demás, tanto en el bien como en el mal; tanto el pecado como las obras de caridad tienen también una dimensión social. En la Iglesia, cuerpo místico de Cristo, se verifica esta reciprocidad: la comunidad no cesa de hacer penitencia y de invocar perdón por los pecados de sus hijos, pero al mismo tiempo se alegra, y continuamente se llena de júbilo por los testimonios de virtud y de caridad, que se multiplican. «Que todos los miembros se preocupen los unos de los otros» (</a:t>
            </a:r>
            <a:r>
              <a:rPr lang="es-CO" i="1" dirty="0" smtClean="0">
                <a:latin typeface="Candara" pitchFamily="34" charset="0"/>
              </a:rPr>
              <a:t>1 Co </a:t>
            </a:r>
            <a:r>
              <a:rPr lang="es-CO" dirty="0" smtClean="0">
                <a:latin typeface="Candara" pitchFamily="34" charset="0"/>
              </a:rPr>
              <a:t>12,25), afirma san Pablo, porque formamos un solo cuerpo. </a:t>
            </a:r>
            <a:r>
              <a:rPr lang="es-CO" b="1" dirty="0" smtClean="0">
                <a:latin typeface="Candara" pitchFamily="34" charset="0"/>
              </a:rPr>
              <a:t>La caridad para con los hermanos, una de cuyas expresiones es la limosna —una típica práctica cuaresmal junto con la oración y el ayuno—, radica en esta pertenencia común</a:t>
            </a:r>
            <a:r>
              <a:rPr lang="es-CO" dirty="0" smtClean="0">
                <a:latin typeface="Candara" pitchFamily="34" charset="0"/>
              </a:rPr>
              <a:t>.</a:t>
            </a:r>
          </a:p>
          <a:p>
            <a:endParaRPr lang="es-CO" dirty="0" smtClean="0">
              <a:latin typeface="Candara" pitchFamily="34" charset="0"/>
            </a:endParaRPr>
          </a:p>
          <a:p>
            <a:r>
              <a:rPr lang="es-CO" dirty="0" smtClean="0">
                <a:latin typeface="Candara" pitchFamily="34" charset="0"/>
              </a:rPr>
              <a:t> Cuando un cristiano se percata de la acción del Espíritu Santo en el otro, no puede por menos que alegrarse y glorificar al Padre que está en los cielos (cf. </a:t>
            </a:r>
            <a:r>
              <a:rPr lang="es-CO" i="1" dirty="0" smtClean="0">
                <a:latin typeface="Candara" pitchFamily="34" charset="0"/>
              </a:rPr>
              <a:t>Mt</a:t>
            </a:r>
            <a:r>
              <a:rPr lang="es-CO" dirty="0" smtClean="0">
                <a:latin typeface="Candara" pitchFamily="34" charset="0"/>
              </a:rPr>
              <a:t> 5,16).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85720" y="321468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3. "</a:t>
            </a:r>
            <a:r>
              <a:rPr lang="es-CO" b="1" i="1" dirty="0" smtClean="0"/>
              <a:t>Para estímulo de la caridad y las buenas obras</a:t>
            </a:r>
            <a:r>
              <a:rPr lang="es-CO" b="1" dirty="0" smtClean="0"/>
              <a:t>": caminar juntos en la santidad.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Esta nos lleva a considerar la llamada universal a la santidad, el camino constante en la vida espiritual, a aspirar a los carismas superiores y a una caridad cada vez más alta y fecunda (cf. </a:t>
            </a:r>
            <a:r>
              <a:rPr lang="es-CO" i="1" dirty="0" smtClean="0"/>
              <a:t>1 Co </a:t>
            </a:r>
            <a:r>
              <a:rPr lang="es-CO" dirty="0" smtClean="0"/>
              <a:t>12,31-13,13). La atención recíproca tiene como finalidad animarse mutuamente a un amor efectivo cada vez mayor, «como la luz del alba, que va en aumento hasta llegar a pleno día» (</a:t>
            </a:r>
            <a:r>
              <a:rPr lang="es-CO" i="1" dirty="0" smtClean="0"/>
              <a:t>Pr</a:t>
            </a:r>
            <a:r>
              <a:rPr lang="es-CO" dirty="0" smtClean="0"/>
              <a:t> 4,18), en espera de vivir el día sin ocaso en Dios. El tiempo que se nos ha dado en nuestra vida es precioso para descubrir y realizar buenas obras en el amor de Dios. Así la Iglesia misma crece y se desarrolla para llegar a la madurez de la plenitud de Cristo (cf. </a:t>
            </a:r>
            <a:r>
              <a:rPr lang="es-CO" i="1" dirty="0" err="1" smtClean="0"/>
              <a:t>Ef</a:t>
            </a:r>
            <a:r>
              <a:rPr lang="es-CO" dirty="0" smtClean="0"/>
              <a:t> 4,13). En esta perspectiva dinámica de crecimiento se sitúa nuestra exhortación a animarnos recíprocamente para alcanzar la plenitud del amor y de las buenas obras.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Queridos hermanos y hermanas, aceptemos la invitación, siempre actual, de aspirar a un «alto grado de la vida cristiana» (Juan Pablo II, Carta ap. </a:t>
            </a:r>
            <a:r>
              <a:rPr lang="es-CO" i="1" dirty="0" smtClean="0"/>
              <a:t>Novo </a:t>
            </a:r>
            <a:r>
              <a:rPr lang="es-CO" i="1" dirty="0" err="1" smtClean="0"/>
              <a:t>millennio</a:t>
            </a:r>
            <a:r>
              <a:rPr lang="es-CO" i="1" dirty="0" smtClean="0"/>
              <a:t> </a:t>
            </a:r>
            <a:r>
              <a:rPr lang="es-CO" i="1" dirty="0" err="1" smtClean="0"/>
              <a:t>ineunte</a:t>
            </a:r>
            <a:r>
              <a:rPr lang="es-CO" i="1" dirty="0" smtClean="0"/>
              <a:t> </a:t>
            </a:r>
            <a:r>
              <a:rPr lang="es-CO" dirty="0" smtClean="0"/>
              <a:t>[6 de enero de 2001], n. 31). Al reconocer y proclamar beatos y santos a algunos cristianos ejemplares, la sabiduría de la Iglesia tiene también por objeto suscitar el deseo de imitar sus virtudes. San Pablo exhorta: «Que cada cual estime a los otros más que a sí mismo» (</a:t>
            </a:r>
            <a:r>
              <a:rPr lang="es-CO" i="1" dirty="0" err="1" smtClean="0"/>
              <a:t>Rm</a:t>
            </a:r>
            <a:r>
              <a:rPr lang="es-CO" dirty="0" smtClean="0"/>
              <a:t> 12,10).</a:t>
            </a:r>
          </a:p>
          <a:p>
            <a:r>
              <a:rPr lang="es-CO" dirty="0" smtClean="0"/>
              <a:t>Ante un mundo que exige de los cristianos un testimonio renovado de amor y fidelidad al Señor, todos han de sentir la urgencia de ponerse a competir en la caridad, en el servicio y en las buenas obras (cf. </a:t>
            </a:r>
            <a:r>
              <a:rPr lang="es-CO" i="1" dirty="0" err="1" smtClean="0"/>
              <a:t>Hb</a:t>
            </a:r>
            <a:r>
              <a:rPr lang="es-CO" dirty="0" smtClean="0"/>
              <a:t> 6,10). Esta llamada es especialmente intensa en el tiempo santo de preparación a la Pascua. Con mis mejores deseos de una santa y fecunda Cuaresma, os encomiendo a la intercesión de la Santísima Virgen María y de corazón imparto a todos la Bendición Apostólica.</a:t>
            </a:r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IDEAS PARA LA CATEQUESIS DE LA CUARESMA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Presentar de manera sencilla el mensaje del Papa</a:t>
            </a:r>
          </a:p>
          <a:p>
            <a:r>
              <a:rPr lang="es-ES" dirty="0" smtClean="0"/>
              <a:t>Realizar un trabajo para tomar opciones de formación en valores cristianos, para mejorar las relaciones al interno(</a:t>
            </a:r>
            <a:r>
              <a:rPr lang="es-ES" dirty="0" err="1" smtClean="0"/>
              <a:t>cdad</a:t>
            </a:r>
            <a:r>
              <a:rPr lang="es-ES" dirty="0" smtClean="0"/>
              <a:t>), en los cursos y las escuadras.</a:t>
            </a:r>
          </a:p>
          <a:p>
            <a:r>
              <a:rPr lang="es-ES" dirty="0" smtClean="0"/>
              <a:t>Invitar a la corrección fraterna</a:t>
            </a:r>
          </a:p>
          <a:p>
            <a:r>
              <a:rPr lang="es-ES" dirty="0" smtClean="0"/>
              <a:t>Simplificar la ficha</a:t>
            </a:r>
          </a:p>
          <a:p>
            <a:r>
              <a:rPr lang="es-ES" dirty="0" smtClean="0"/>
              <a:t>Menú(de acuerdo al trabajo semanal)</a:t>
            </a:r>
          </a:p>
          <a:p>
            <a:r>
              <a:rPr lang="es-ES" dirty="0" smtClean="0"/>
              <a:t>Comunión cristiana de bienes</a:t>
            </a:r>
          </a:p>
          <a:p>
            <a:r>
              <a:rPr lang="es-ES" dirty="0" smtClean="0"/>
              <a:t>Para </a:t>
            </a:r>
            <a:r>
              <a:rPr lang="es-ES" smtClean="0"/>
              <a:t>la comunicación </a:t>
            </a:r>
            <a:r>
              <a:rPr lang="es-ES" dirty="0" smtClean="0"/>
              <a:t>cristiana de bienes: limosna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AÑO LITURGICO</a:t>
            </a:r>
            <a:endParaRPr lang="es-CO" dirty="0"/>
          </a:p>
        </p:txBody>
      </p:sp>
      <p:pic>
        <p:nvPicPr>
          <p:cNvPr id="4" name="8 Imagen" descr="CALENDARIO_LITURGICO_COLOR_TEXTO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0100" y="1571613"/>
            <a:ext cx="7643865" cy="47149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b="1" i="1" dirty="0" smtClean="0"/>
              <a:t>Fijémonos los unos en los otros para estímulo de la caridad y las buenas obras</a:t>
            </a:r>
            <a:endParaRPr lang="es-CO" dirty="0"/>
          </a:p>
        </p:txBody>
      </p:sp>
      <p:pic>
        <p:nvPicPr>
          <p:cNvPr id="4098" name="Picture 2" descr="http://t2.gstatic.com/images?q=tbn:ANd9GcRN679fUChixGE0yUOjqnp2n1tLO14iPUYC03X-37xTXRCX1tU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1785926"/>
            <a:ext cx="2085975" cy="2190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102" name="Picture 6" descr="http://1.bp.blogspot.com/_X4x-KouQ_dA/SaUyJywWW-I/AAAAAAAACgk/yLYZC067IRY/s400/cuaresm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714620"/>
            <a:ext cx="2381250" cy="364807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104" name="Picture 8" descr="http://www.consejos-e.com/Imagenes/Original/72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488" y="2571744"/>
            <a:ext cx="4114800" cy="3200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O" b="1" dirty="0" smtClean="0">
                <a:latin typeface="Informal Roman" pitchFamily="66" charset="0"/>
              </a:rPr>
              <a:t>Queridos hermanos y hermanas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357298"/>
            <a:ext cx="5214974" cy="4911741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>
                <a:latin typeface="Informal Roman" pitchFamily="66" charset="0"/>
              </a:rPr>
              <a:t>La Cuaresma nos ofrece una vez más la oportunidad de reflexionar sobre el corazón de la vida cristiana: </a:t>
            </a:r>
            <a:r>
              <a:rPr lang="es-CO" dirty="0" smtClean="0">
                <a:solidFill>
                  <a:srgbClr val="FF0000"/>
                </a:solidFill>
                <a:latin typeface="Informal Roman" pitchFamily="66" charset="0"/>
              </a:rPr>
              <a:t>la caridad</a:t>
            </a:r>
            <a:r>
              <a:rPr lang="es-CO" dirty="0" smtClean="0">
                <a:latin typeface="Informal Roman" pitchFamily="66" charset="0"/>
              </a:rPr>
              <a:t>. En efecto, este es un tiempo propicio para que, con la ayuda de la Palabra de Dios y de los Sacramentos, renovemos nuestro camino de fe, tanto personal como comunitario. Se trata de un itinerario marcado por la oración y el compartir, por el silencio y el ayuno, en espera de vivir la alegría pascual.</a:t>
            </a:r>
          </a:p>
          <a:p>
            <a:endParaRPr lang="es-CO" dirty="0"/>
          </a:p>
        </p:txBody>
      </p:sp>
      <p:pic>
        <p:nvPicPr>
          <p:cNvPr id="3074" name="Picture 2" descr="http://www.blogys.net/UserFiles/image/salud/2009/corazon/10/coraz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19750" y="2285992"/>
            <a:ext cx="3524250" cy="3238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6286520"/>
          </a:xfrm>
        </p:spPr>
        <p:txBody>
          <a:bodyPr>
            <a:noAutofit/>
          </a:bodyPr>
          <a:lstStyle/>
          <a:p>
            <a:r>
              <a:rPr lang="es-CO" sz="2200" dirty="0" smtClean="0"/>
              <a:t>Este año deseo proponer algunas reflexiones a la luz de un breve texto bíblico tomado de la </a:t>
            </a:r>
            <a:r>
              <a:rPr lang="es-CO" sz="2200" i="1" dirty="0" smtClean="0"/>
              <a:t>Carta a los Hebreos</a:t>
            </a:r>
            <a:r>
              <a:rPr lang="es-CO" sz="2200" dirty="0" smtClean="0"/>
              <a:t>: «</a:t>
            </a:r>
            <a:r>
              <a:rPr lang="es-CO" sz="2200" i="1" dirty="0" smtClean="0"/>
              <a:t>Fijémonos los unos en los otros para estímulo de la caridad y las buenas obras</a:t>
            </a:r>
            <a:r>
              <a:rPr lang="es-CO" sz="2200" dirty="0" smtClean="0"/>
              <a:t>» (10,24). Esta frase forma parte de una </a:t>
            </a:r>
            <a:r>
              <a:rPr lang="es-CO" sz="2200" dirty="0" err="1" smtClean="0"/>
              <a:t>perícopa</a:t>
            </a:r>
            <a:r>
              <a:rPr lang="es-CO" sz="2200" dirty="0" smtClean="0"/>
              <a:t> en la que el escritor sagrado exhorta a confiar en Jesucristo como sumo sacerdote, que nos obtuvo el perdón y el acceso a Dios. El fruto de acoger a Cristo es una vida que se despliega según las tres virtudes teologales: se trata de acercarse al Señor «con corazón sincero y llenos de </a:t>
            </a:r>
            <a:r>
              <a:rPr lang="es-CO" sz="2200" i="1" dirty="0" smtClean="0"/>
              <a:t>fe» </a:t>
            </a:r>
            <a:r>
              <a:rPr lang="es-CO" sz="2200" dirty="0" smtClean="0"/>
              <a:t>(v. 22), de mantenernos firmes «en la </a:t>
            </a:r>
            <a:r>
              <a:rPr lang="es-CO" sz="2200" i="1" dirty="0" smtClean="0"/>
              <a:t>esperanza </a:t>
            </a:r>
            <a:r>
              <a:rPr lang="es-CO" sz="2200" dirty="0" smtClean="0"/>
              <a:t>que profesamos» (v. 23), con una atención constante para realizar junto con los hermanos «la </a:t>
            </a:r>
            <a:r>
              <a:rPr lang="es-CO" sz="2200" i="1" dirty="0" smtClean="0"/>
              <a:t>caridad</a:t>
            </a:r>
            <a:r>
              <a:rPr lang="es-CO" sz="2200" dirty="0" smtClean="0"/>
              <a:t> y las buenas obras» (v. 24). Asimismo, se afirma que para sostener esta conducta evangélica es importante participar en los encuentros litúrgicos y de oración de la comunidad, mirando a la meta escatológica: la comunión plena en Dios (v. 25). Me detengo en el versículo 24, que, en pocas palabras, ofrece una enseñanza valiosa y siempre actual sobre tres aspectos de la vida cristiana: la atención al otro, la reciprocidad y la santidad personal.</a:t>
            </a:r>
          </a:p>
          <a:p>
            <a:endParaRPr lang="es-CO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b="1" dirty="0" smtClean="0"/>
              <a:t>1. "</a:t>
            </a:r>
            <a:r>
              <a:rPr lang="es-CO" b="1" i="1" dirty="0" smtClean="0"/>
              <a:t>Fijémonos</a:t>
            </a:r>
            <a:r>
              <a:rPr lang="es-CO" b="1" dirty="0" smtClean="0"/>
              <a:t>": la responsabilidad para con el hermano.</a:t>
            </a:r>
            <a:endParaRPr lang="es-CO" dirty="0" smtClean="0"/>
          </a:p>
          <a:p>
            <a:r>
              <a:rPr lang="es-CO" b="1" dirty="0" smtClean="0"/>
              <a:t>2. "</a:t>
            </a:r>
            <a:r>
              <a:rPr lang="es-CO" b="1" i="1" dirty="0" smtClean="0"/>
              <a:t>Los unos en los otros</a:t>
            </a:r>
            <a:r>
              <a:rPr lang="es-CO" b="1" dirty="0" smtClean="0"/>
              <a:t>": el don de la reciprocidad.</a:t>
            </a:r>
            <a:endParaRPr lang="es-CO" dirty="0" smtClean="0"/>
          </a:p>
          <a:p>
            <a:r>
              <a:rPr lang="es-CO" b="1" dirty="0" smtClean="0"/>
              <a:t>3. "</a:t>
            </a:r>
            <a:r>
              <a:rPr lang="es-CO" b="1" i="1" dirty="0" smtClean="0"/>
              <a:t>Para estímulo de la caridad y las buenas obras</a:t>
            </a:r>
            <a:r>
              <a:rPr lang="es-CO" b="1" dirty="0" smtClean="0"/>
              <a:t>": caminar juntos en la santidad.</a:t>
            </a: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33575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1. "</a:t>
            </a:r>
            <a:r>
              <a:rPr lang="es-CO" b="1" i="1" dirty="0" smtClean="0"/>
              <a:t>Fijémonos</a:t>
            </a:r>
            <a:r>
              <a:rPr lang="es-CO" b="1" dirty="0" smtClean="0"/>
              <a:t>": la responsabilidad para con el hermano.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CO" sz="3100" b="1" dirty="0" smtClean="0"/>
              <a:t>1. "</a:t>
            </a:r>
            <a:r>
              <a:rPr lang="es-CO" sz="3100" b="1" i="1" dirty="0" smtClean="0"/>
              <a:t>Fijémonos</a:t>
            </a:r>
            <a:r>
              <a:rPr lang="es-CO" sz="3100" b="1" dirty="0" smtClean="0"/>
              <a:t>": la responsabilidad para con el hermano.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3786214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¿Qué significa “Fijémonos”?</a:t>
            </a:r>
          </a:p>
          <a:p>
            <a:pPr>
              <a:buNone/>
            </a:pPr>
            <a:r>
              <a:rPr lang="es-CO" dirty="0" smtClean="0">
                <a:latin typeface="Candara" pitchFamily="34" charset="0"/>
                <a:cs typeface="FrankRuehl" pitchFamily="34" charset="-79"/>
              </a:rPr>
              <a:t>Significa observar bien, estar atentos, mirar conscientemente, darse cuenta de una realidad  </a:t>
            </a:r>
            <a:r>
              <a:rPr lang="es-CO" i="1" dirty="0" smtClean="0">
                <a:latin typeface="Candara" pitchFamily="34" charset="0"/>
                <a:cs typeface="FrankRuehl" pitchFamily="34" charset="-79"/>
              </a:rPr>
              <a:t>fijar la mirada en el otro, ante todo en Jesús, y a estar atentos los unos a los otros, a no mostrarse ajenos, indiferentes a la suerte de los hermanos, contrario al egoísmo,</a:t>
            </a:r>
            <a:r>
              <a:rPr lang="es-CO" dirty="0" smtClean="0">
                <a:latin typeface="Candara" pitchFamily="34" charset="0"/>
                <a:cs typeface="FrankRuehl" pitchFamily="34" charset="-79"/>
              </a:rPr>
              <a:t> bajo la apariencia del respeto por la “esfera privada”</a:t>
            </a:r>
            <a:endParaRPr lang="es-CO" dirty="0" smtClean="0"/>
          </a:p>
          <a:p>
            <a:r>
              <a:rPr lang="es-CO" dirty="0" smtClean="0">
                <a:latin typeface="Candara" pitchFamily="34" charset="0"/>
              </a:rPr>
              <a:t>Tenemos una responsabilidad respecto a quien, como yo, es criatura e hijo de Dios: desear y obrar el bien para él o para ella en todos los aspectos: físico, moral y espiritual.</a:t>
            </a:r>
          </a:p>
          <a:p>
            <a:r>
              <a:rPr lang="es-CO" b="1" dirty="0" smtClean="0">
                <a:latin typeface="Candara" pitchFamily="34" charset="0"/>
              </a:rPr>
              <a:t>BIEN ESPIRITUAL=CORRECCIÓN FRATERNA</a:t>
            </a:r>
          </a:p>
          <a:p>
            <a:endParaRPr lang="es-CO" b="1" dirty="0" smtClean="0">
              <a:latin typeface="Candara" pitchFamily="34" charset="0"/>
            </a:endParaRPr>
          </a:p>
          <a:p>
            <a:endParaRPr lang="es-CO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214414" y="4749800"/>
          <a:ext cx="6500858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452858"/>
              </a:tblGrid>
              <a:tr h="370840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CO" dirty="0" smtClean="0">
                          <a:latin typeface="Candara" pitchFamily="34" charset="0"/>
                        </a:rPr>
                        <a:t>Endurecer el corazón “anestesia espiritual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b="1" dirty="0" smtClean="0">
                          <a:latin typeface="Candara" pitchFamily="34" charset="0"/>
                        </a:rPr>
                        <a:t>la humildad de corazón y la experiencia personal del sufrimiento pueden ser la fuente de un despertar interior a la compasión y a la empatía</a:t>
                      </a:r>
                      <a:endParaRPr lang="es-CO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335756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b="1" dirty="0" smtClean="0"/>
              <a:t>2. "</a:t>
            </a:r>
            <a:r>
              <a:rPr lang="es-CO" b="1" i="1" dirty="0" smtClean="0"/>
              <a:t>Los unos en los otros</a:t>
            </a:r>
            <a:r>
              <a:rPr lang="es-CO" b="1" dirty="0" smtClean="0"/>
              <a:t>": el don de la reciprocidad.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131</TotalTime>
  <Words>828</Words>
  <Application>Microsoft Office PowerPoint</Application>
  <PresentationFormat>Presentación en pantalla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 de Office</vt:lpstr>
      <vt:lpstr>CUARESMA 2012</vt:lpstr>
      <vt:lpstr>AÑO LITURGICO</vt:lpstr>
      <vt:lpstr>Fijémonos los unos en los otros para estímulo de la caridad y las buenas obras</vt:lpstr>
      <vt:lpstr>Queridos hermanos y hermanas </vt:lpstr>
      <vt:lpstr>Diapositiva 5</vt:lpstr>
      <vt:lpstr>Diapositiva 6</vt:lpstr>
      <vt:lpstr>1. "Fijémonos": la responsabilidad para con el hermano.  </vt:lpstr>
      <vt:lpstr>1. "Fijémonos": la responsabilidad para con el hermano. </vt:lpstr>
      <vt:lpstr>2. "Los unos en los otros": el don de la reciprocidad. </vt:lpstr>
      <vt:lpstr>Diapositiva 10</vt:lpstr>
      <vt:lpstr>Diapositiva 11</vt:lpstr>
      <vt:lpstr>3. "Para estímulo de la caridad y las buenas obras": caminar juntos en la santidad. </vt:lpstr>
      <vt:lpstr>Diapositiva 13</vt:lpstr>
      <vt:lpstr>Diapositiva 14</vt:lpstr>
      <vt:lpstr>IDEAS PARA LA CATEQUESIS DE LA CUARESMA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 MAZZARELLO</dc:creator>
  <cp:lastModifiedBy>USER</cp:lastModifiedBy>
  <cp:revision>12</cp:revision>
  <dcterms:created xsi:type="dcterms:W3CDTF">2012-02-08T17:53:40Z</dcterms:created>
  <dcterms:modified xsi:type="dcterms:W3CDTF">2012-02-16T12:57:30Z</dcterms:modified>
</cp:coreProperties>
</file>