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5" r:id="rId2"/>
    <p:sldMasterId id="2147483697" r:id="rId3"/>
    <p:sldMasterId id="2147483709" r:id="rId4"/>
  </p:sldMasterIdLst>
  <p:notesMasterIdLst>
    <p:notesMasterId r:id="rId30"/>
  </p:notesMasterIdLst>
  <p:sldIdLst>
    <p:sldId id="257" r:id="rId5"/>
    <p:sldId id="260" r:id="rId6"/>
    <p:sldId id="261" r:id="rId7"/>
    <p:sldId id="262" r:id="rId8"/>
    <p:sldId id="267" r:id="rId9"/>
    <p:sldId id="268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99" r:id="rId23"/>
    <p:sldId id="339" r:id="rId24"/>
    <p:sldId id="340" r:id="rId25"/>
    <p:sldId id="341" r:id="rId26"/>
    <p:sldId id="342" r:id="rId27"/>
    <p:sldId id="343" r:id="rId28"/>
    <p:sldId id="344" r:id="rId2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00"/>
    <a:srgbClr val="FFCCCC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2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0"/>
            <a:r>
              <a:rPr lang="es-ES_tradnl" noProof="0" smtClean="0"/>
              <a:t>Segundo nivel</a:t>
            </a:r>
          </a:p>
          <a:p>
            <a:pPr lvl="0"/>
            <a:r>
              <a:rPr lang="es-ES_tradnl" noProof="0" smtClean="0"/>
              <a:t>Tercer nivel</a:t>
            </a:r>
          </a:p>
          <a:p>
            <a:pPr lvl="0"/>
            <a:r>
              <a:rPr lang="es-ES_tradnl" noProof="0" smtClean="0"/>
              <a:t>Cuarto nivel</a:t>
            </a:r>
          </a:p>
          <a:p>
            <a:pPr lvl="0"/>
            <a:r>
              <a:rPr lang="es-ES_tradnl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EC9814-0232-4B8F-B405-51C67FA279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50686-80C4-4E01-973E-F5B088142661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3C067-007B-4747-B0A1-4C42FC13FEBC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ABAD8-6D13-4C60-9B49-D541B4526E70}" type="slidenum">
              <a:rPr lang="es-ES_tradnl" smtClean="0"/>
              <a:pPr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18FB4-3B4A-469C-8220-27CFECA9FC56}" type="slidenum">
              <a:rPr lang="es-ES_tradnl" smtClean="0"/>
              <a:pPr/>
              <a:t>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D0EA2-7701-46D3-947F-0D836751F784}" type="slidenum">
              <a:rPr lang="es-ES_tradnl" smtClean="0"/>
              <a:pPr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58B2A-4017-4BC7-B95F-849FEF9D790D}" type="slidenum">
              <a:rPr lang="es-ES_tradnl" smtClean="0"/>
              <a:pPr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E0161-AEEF-48DB-9EDB-D65896790425}" type="slidenum">
              <a:rPr lang="es-ES_tradnl" smtClean="0"/>
              <a:pPr/>
              <a:t>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56191-998C-446F-84DC-AA88A2074CE5}" type="slidenum">
              <a:rPr lang="es-ES_tradnl" smtClean="0"/>
              <a:pPr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BC5EE-6E7E-467D-BDD1-54570E097102}" type="slidenum">
              <a:rPr lang="es-ES_tradnl" smtClean="0"/>
              <a:pPr/>
              <a:t>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604FC-407C-447F-A716-07465AB801EE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26CF7-6C48-4221-B364-1D765D09B474}" type="slidenum">
              <a:rPr lang="es-ES_tradnl" smtClean="0"/>
              <a:pPr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1103A-63D7-4701-86FE-0668C34FD2F4}" type="slidenum">
              <a:rPr lang="es-ES_tradnl" smtClean="0"/>
              <a:pPr/>
              <a:t>2</a:t>
            </a:fld>
            <a:endParaRPr lang="es-ES_tradnl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C7A34-E43C-4FB5-9C04-2120101982BB}" type="slidenum">
              <a:rPr lang="es-ES_tradnl" smtClean="0">
                <a:solidFill>
                  <a:srgbClr val="000000"/>
                </a:solidFill>
              </a:rPr>
              <a:pPr/>
              <a:t>20</a:t>
            </a:fld>
            <a:endParaRPr lang="es-ES_trad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4DAC7-1589-4D96-BC0A-FFEE1032841D}" type="slidenum">
              <a:rPr lang="es-ES_tradnl" smtClean="0">
                <a:solidFill>
                  <a:srgbClr val="000000"/>
                </a:solidFill>
              </a:rPr>
              <a:pPr/>
              <a:t>21</a:t>
            </a:fld>
            <a:endParaRPr lang="es-ES_trad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83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E9D35-D0F4-4E40-A694-F614FE35323B}" type="slidenum">
              <a:rPr lang="es-ES_tradnl" smtClean="0">
                <a:solidFill>
                  <a:srgbClr val="000000"/>
                </a:solidFill>
              </a:rPr>
              <a:pPr/>
              <a:t>22</a:t>
            </a:fld>
            <a:endParaRPr lang="es-ES_trad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C9DD0-CE32-48EA-B540-632574D1C054}" type="slidenum">
              <a:rPr lang="es-ES_tradnl" smtClean="0">
                <a:solidFill>
                  <a:srgbClr val="000000"/>
                </a:solidFill>
              </a:rPr>
              <a:pPr/>
              <a:t>23</a:t>
            </a:fld>
            <a:endParaRPr lang="es-ES_trad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1239A-6673-4F2C-BB99-7F40DE5C10D0}" type="slidenum">
              <a:rPr lang="es-ES_tradnl" smtClean="0">
                <a:solidFill>
                  <a:srgbClr val="000000"/>
                </a:solidFill>
              </a:rPr>
              <a:pPr/>
              <a:t>24</a:t>
            </a:fld>
            <a:endParaRPr lang="es-ES_trad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F44B0-FF55-451B-A3E2-8E3D2F6D6A22}" type="slidenum">
              <a:rPr lang="es-ES_tradnl" smtClean="0">
                <a:solidFill>
                  <a:srgbClr val="000000"/>
                </a:solidFill>
              </a:rPr>
              <a:pPr/>
              <a:t>25</a:t>
            </a:fld>
            <a:endParaRPr lang="es-ES_trad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F069E-DE9E-46DC-9EF2-357C191ACC61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DC283-C694-4598-A6D6-686E06601C03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05229-4449-454C-8B4A-37C8B1ECEAFE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74B64-CD70-4CCD-B6FE-1B83B8A80C81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B664C-E2F7-4EAE-BB1B-FA26F42FC59E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62B9F-2146-4B32-BC6F-34A431FD097E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5E902-2F0F-462E-95D2-A681EFC66BAE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160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9CDD-3C47-4773-9AF4-A11E04C6E3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8625-71FA-41FB-941C-B54A7DDBE9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E29D-7B68-4097-9D06-A053D8CB11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160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31ED-364C-4C4B-BBF0-E59CF5E5AE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A415-5EA6-4C15-A8E8-4432F33AC4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A93C-BECB-43DE-B8F9-389FC9E1DB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6DDE-2B56-46BB-8533-14AD8009D2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E1FE-0A48-43FA-AF0B-3461AEDE1C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EF64-1432-43A5-BFA2-6C72E60713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6781-404E-4643-9AF7-55912124B3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3F89-962D-4654-B979-AF30884E72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07FE-B6BA-47AE-9E37-C1A05F92E6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F40A-C54E-4ABF-92A3-8E2795471E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AB41-11E0-4ECC-AE23-147A24A1B1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E879-0606-4B27-831C-4F5F600DB4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160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62DA-9E37-435D-A47A-B1DCE41396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CEE6-A1D9-49BE-9DEF-A338C6F3EE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3056-1D30-4263-9E4C-305D448CF4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0E2D-EEE0-463A-9493-E12047E6A2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F9B1-604C-45A5-A9A2-E6FEE25BFC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13D1-A76B-4CB5-9FA1-35536BD48E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C503-B286-46E3-9D2C-74A727A39D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8F83-AE32-4AD7-95CB-DE0465F12B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DD79-0AE6-451E-8F93-87473506ED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E564-7E68-49F1-A870-51E101586E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A3B3-556E-4D78-AE47-1EA85EDC3C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13A8-00E2-43FE-8604-8BBB037C3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160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EB3F-EE2C-4152-97EA-E44F80834D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D800-5AD1-4588-AD67-BF5D6BD4A3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9982-2B9F-4668-A578-9586F635F4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F9C0-A78E-4EDC-958C-6EA82CFCE4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8C44-62F8-44F8-803F-E48D93C7DB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AACC-6A85-4162-9CD3-28DFB345D0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2BCA-2047-4B3E-B9C4-95FA12D199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81B6-4463-49B5-B1CB-4B7561120D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1B2B-B144-437E-B773-58ED264D0B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5ADC-8BD2-42A6-84C0-38E3CBCC16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D878-26C2-4717-81C4-5551E9D0A0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E0B0-DC9F-4E27-B4DD-FECE80F541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DFAC-F8B9-455B-A1E2-3A9FD9292E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BB81-6147-42FF-8020-C373E2B83F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71A4-54AA-4731-9CFF-47F30ED8EC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B80B-480D-4ADE-95F5-86BC648C4D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47EA-7C51-4277-83F3-9559C694DC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597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597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597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597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597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597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597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597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046B578F-17DC-44E3-8E04-CAEC16D23A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08E04F-BF3D-4DAB-A318-77DB04E2D5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19E744-7DC2-4CB7-B78A-3D2FEE3BBD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5DFA80-7DC3-4661-ABC6-860FBBF013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4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0180" name="5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CO"/>
            </a:p>
          </p:txBody>
        </p:sp>
        <p:pic>
          <p:nvPicPr>
            <p:cNvPr id="51202" name="Picture 2" descr="http://nuke.acquigiovani.org/Portals/0/Madre%20Mazzarello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7620" y="285728"/>
              <a:ext cx="5029204" cy="6017851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357188" y="2143125"/>
            <a:ext cx="65722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O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¿Cuánto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CO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sabes de </a:t>
            </a:r>
            <a:r>
              <a:rPr lang="es-CO" sz="6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Maín</a:t>
            </a:r>
            <a:r>
              <a:rPr lang="es-CO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C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C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5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0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357188"/>
            <a:ext cx="8074025" cy="2170112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¿Quién era Don </a:t>
            </a:r>
            <a:r>
              <a:rPr lang="es-ES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Pestarino</a:t>
            </a:r>
            <a:r>
              <a:rPr lang="es-E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1731" name="AutoShape 3"/>
          <p:cNvSpPr>
            <a:spLocks noChangeArrowheads="1"/>
          </p:cNvSpPr>
          <p:nvPr/>
        </p:nvSpPr>
        <p:spPr bwMode="auto">
          <a:xfrm>
            <a:off x="357158" y="3000372"/>
            <a:ext cx="3962400" cy="1196974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A) Un salesiano enviado</a:t>
            </a:r>
            <a:b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por Don Bosco a cuidarla</a:t>
            </a:r>
          </a:p>
          <a:p>
            <a:pPr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1732" name="AutoShape 4"/>
          <p:cNvSpPr>
            <a:spLocks noChangeArrowheads="1"/>
          </p:cNvSpPr>
          <p:nvPr/>
        </p:nvSpPr>
        <p:spPr bwMode="auto">
          <a:xfrm>
            <a:off x="4786314" y="3143248"/>
            <a:ext cx="3927504" cy="998546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  <a:t>B) Un Padre muy </a:t>
            </a:r>
            <a:b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  <a:t>cercano a la familia</a:t>
            </a:r>
          </a:p>
        </p:txBody>
      </p:sp>
      <p:sp>
        <p:nvSpPr>
          <p:cNvPr id="201733" name="AutoShape 5"/>
          <p:cNvSpPr>
            <a:spLocks noChangeArrowheads="1"/>
          </p:cNvSpPr>
          <p:nvPr/>
        </p:nvSpPr>
        <p:spPr bwMode="auto">
          <a:xfrm>
            <a:off x="500034" y="5105400"/>
            <a:ext cx="3971924" cy="1323996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) El párroco de Mornés</a:t>
            </a:r>
            <a:b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su director espiritual</a:t>
            </a:r>
            <a:b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y confesor</a:t>
            </a:r>
            <a:endParaRPr lang="es-ES_tradn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1734" name="AutoShape 6">
            <a:hlinkHover r:id="" action="ppaction://noaction" highlightClick="1">
              <a:snd r:embed="rId3" name="TECLA.WAV"/>
            </a:hlinkHover>
          </p:cNvPr>
          <p:cNvSpPr>
            <a:spLocks noChangeArrowheads="1"/>
          </p:cNvSpPr>
          <p:nvPr/>
        </p:nvSpPr>
        <p:spPr bwMode="auto">
          <a:xfrm>
            <a:off x="4724400" y="5167330"/>
            <a:ext cx="3962400" cy="140494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  <a:t>D) Su amigo y guía</a:t>
            </a:r>
          </a:p>
        </p:txBody>
      </p:sp>
      <p:pic>
        <p:nvPicPr>
          <p:cNvPr id="32776" name="Picture 8" descr="[MariaAusiliatriceTorino-1[4]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286250"/>
            <a:ext cx="4572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7400" y="642938"/>
            <a:ext cx="7713663" cy="2403475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 ¿Cómo se llamaba la </a:t>
            </a:r>
            <a:b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mejor amiga de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Maín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357158" y="3214686"/>
            <a:ext cx="4000528" cy="1214446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A) Petra</a:t>
            </a:r>
          </a:p>
          <a:p>
            <a:pPr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4857751" y="3071810"/>
            <a:ext cx="3821111" cy="135732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  <a:t>B) Petronila</a:t>
            </a:r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214282" y="5072074"/>
            <a:ext cx="4357718" cy="1285884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  <a:t>C) Felicitas</a:t>
            </a:r>
            <a:b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</a:br>
            <a:endParaRPr lang="es-ES_tradn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786282" y="5214950"/>
            <a:ext cx="4357718" cy="1285884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D) Teresa </a:t>
            </a:r>
            <a:r>
              <a:rPr lang="es-ES_tradnl" sz="2800" b="1" dirty="0" err="1">
                <a:solidFill>
                  <a:schemeClr val="tx2">
                    <a:lumMod val="75000"/>
                  </a:schemeClr>
                </a:solidFill>
              </a:rPr>
              <a:t>Pampuro</a:t>
            </a: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2" name="Picture 2" descr="santa maria mazzarello.............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643188"/>
            <a:ext cx="4214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11188" y="571500"/>
            <a:ext cx="7921625" cy="297815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 ¿Qué características distinguían la amistad de María Y Petronila?</a:t>
            </a:r>
            <a:endParaRPr lang="es-E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79" name="AutoShape 1027"/>
          <p:cNvSpPr>
            <a:spLocks noChangeArrowheads="1"/>
          </p:cNvSpPr>
          <p:nvPr/>
        </p:nvSpPr>
        <p:spPr bwMode="auto">
          <a:xfrm>
            <a:off x="428596" y="3643314"/>
            <a:ext cx="3962400" cy="928694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A)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Buenos modales, compartir</a:t>
            </a:r>
            <a:br>
              <a:rPr lang="es-E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pasar bueno.</a:t>
            </a:r>
            <a:endParaRPr lang="es-ES_tradn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3780" name="AutoShape 1028">
            <a:hlinkHover r:id="" action="ppaction://noaction" highlightClick="1">
              <a:snd r:embed="rId4" name="TECLA.WAV"/>
            </a:hlinkHover>
          </p:cNvPr>
          <p:cNvSpPr>
            <a:spLocks noChangeArrowheads="1"/>
          </p:cNvSpPr>
          <p:nvPr/>
        </p:nvSpPr>
        <p:spPr bwMode="auto">
          <a:xfrm>
            <a:off x="5000628" y="3643314"/>
            <a:ext cx="3962400" cy="105409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 Estaban todo el día juntas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eran inseparables</a:t>
            </a:r>
          </a:p>
        </p:txBody>
      </p:sp>
      <p:sp>
        <p:nvSpPr>
          <p:cNvPr id="203781" name="AutoShape 1029"/>
          <p:cNvSpPr>
            <a:spLocks noChangeArrowheads="1"/>
          </p:cNvSpPr>
          <p:nvPr/>
        </p:nvSpPr>
        <p:spPr bwMode="auto">
          <a:xfrm>
            <a:off x="571472" y="5500702"/>
            <a:ext cx="3962400" cy="976314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C) Confianza, respeto,</a:t>
            </a:r>
          </a:p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Aceptación, ayuda,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sacrificio</a:t>
            </a:r>
          </a:p>
        </p:txBody>
      </p:sp>
      <p:sp>
        <p:nvSpPr>
          <p:cNvPr id="203782" name="AutoShape 1030"/>
          <p:cNvSpPr>
            <a:spLocks noChangeArrowheads="1"/>
          </p:cNvSpPr>
          <p:nvPr/>
        </p:nvSpPr>
        <p:spPr bwMode="auto">
          <a:xfrm>
            <a:off x="4895848" y="5286388"/>
            <a:ext cx="4248152" cy="125728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D) </a:t>
            </a: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Celos, envidia, egoísmo,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exclusividad.</a:t>
            </a:r>
            <a:endParaRPr lang="es-ES_tradn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4" name="Picture 2" descr="[_1_10_26_12_14_.jpg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500563"/>
            <a:ext cx="4572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428625"/>
            <a:ext cx="8064500" cy="242570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_tradnl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 ¿En 1854 qué acontecimiento deja huella en su vida?</a:t>
            </a:r>
            <a:endParaRPr lang="es-E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827" name="AutoShape 3"/>
          <p:cNvSpPr>
            <a:spLocks noChangeArrowheads="1"/>
          </p:cNvSpPr>
          <p:nvPr/>
        </p:nvSpPr>
        <p:spPr bwMode="auto">
          <a:xfrm>
            <a:off x="357158" y="3357562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Hace delante de la Virgen voto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de virginidad.</a:t>
            </a:r>
          </a:p>
          <a:p>
            <a:pPr marL="457200" indent="-457200" algn="ctr" eaLnBrk="0" hangingPunct="0">
              <a:defRPr/>
            </a:pPr>
            <a:endParaRPr lang="es-ES_tradn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828" name="AutoShape 4"/>
          <p:cNvSpPr>
            <a:spLocks noChangeArrowheads="1"/>
          </p:cNvSpPr>
          <p:nvPr/>
        </p:nvSpPr>
        <p:spPr bwMode="auto">
          <a:xfrm>
            <a:off x="4714876" y="3357562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B) Muere su Padre, quien fue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gran ejemplo para su vida</a:t>
            </a:r>
          </a:p>
        </p:txBody>
      </p:sp>
      <p:sp>
        <p:nvSpPr>
          <p:cNvPr id="205829" name="AutoShape 5"/>
          <p:cNvSpPr>
            <a:spLocks noChangeArrowheads="1"/>
          </p:cNvSpPr>
          <p:nvPr/>
        </p:nvSpPr>
        <p:spPr bwMode="auto">
          <a:xfrm>
            <a:off x="357158" y="5143512"/>
            <a:ext cx="3962400" cy="89536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 Empieza a ser parte del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Instituto de las Hija de María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Auxiliadora y enseña a las niñas</a:t>
            </a:r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4643438" y="5000636"/>
            <a:ext cx="4124324" cy="1104896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D) Empieza a formar parte del grupo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de las hijas de la Inmaculada, trabaja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apostólicamente entre las niñas</a:t>
            </a:r>
          </a:p>
        </p:txBody>
      </p:sp>
      <p:pic>
        <p:nvPicPr>
          <p:cNvPr id="26626" name="Picture 2" descr="http://www.vallemme.info/images_limitrofi/Scan0016-morn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357694"/>
            <a:ext cx="4572000" cy="2214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71500" y="428625"/>
            <a:ext cx="7772400" cy="1800225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 ¿En qué ocasión pronuncia Madre Mazzarello la siguiente frase 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“Si usted quiere, yo voy”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875" name="AutoShape 1027"/>
          <p:cNvSpPr>
            <a:spLocks noChangeArrowheads="1"/>
          </p:cNvSpPr>
          <p:nvPr/>
        </p:nvSpPr>
        <p:spPr bwMode="auto">
          <a:xfrm>
            <a:off x="428596" y="2786058"/>
            <a:ext cx="3962400" cy="1050925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El día en que debía </a:t>
            </a:r>
          </a:p>
          <a:p>
            <a:pPr marL="457200" indent="-457200"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Partir como misionera </a:t>
            </a:r>
          </a:p>
          <a:p>
            <a:pPr marL="457200" indent="-457200"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para Argentina</a:t>
            </a:r>
          </a:p>
          <a:p>
            <a:pPr algn="ctr" eaLnBrk="0" hangingPunct="0">
              <a:defRPr/>
            </a:pPr>
            <a:endParaRPr lang="es-ES_tradn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7876" name="AutoShape 1028"/>
          <p:cNvSpPr>
            <a:spLocks noChangeArrowheads="1"/>
          </p:cNvSpPr>
          <p:nvPr/>
        </p:nvSpPr>
        <p:spPr bwMode="auto">
          <a:xfrm>
            <a:off x="4857752" y="2643182"/>
            <a:ext cx="3962400" cy="1196974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Cuando Don </a:t>
            </a:r>
            <a:r>
              <a:rPr lang="es-ES_tradnl" sz="2000" b="1" dirty="0" err="1">
                <a:solidFill>
                  <a:schemeClr val="tx2">
                    <a:lumMod val="75000"/>
                  </a:schemeClr>
                </a:solidFill>
              </a:rPr>
              <a:t>Pestarino</a:t>
            </a: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 le pide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trasladarse al Colegio de </a:t>
            </a:r>
            <a:r>
              <a:rPr lang="es-ES_tradnl" sz="2000" b="1" dirty="0" err="1">
                <a:solidFill>
                  <a:schemeClr val="tx2">
                    <a:lumMod val="75000"/>
                  </a:schemeClr>
                </a:solidFill>
              </a:rPr>
              <a:t>Mornés</a:t>
            </a:r>
            <a:endParaRPr lang="es-ES_tradn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7877" name="AutoShape 1029">
            <a:hlinkHover r:id="" action="ppaction://noaction" highlightClick="1">
              <a:snd r:embed="rId3" name="LASER.WAV"/>
            </a:hlinkHover>
          </p:cNvPr>
          <p:cNvSpPr>
            <a:spLocks noChangeArrowheads="1"/>
          </p:cNvSpPr>
          <p:nvPr/>
        </p:nvSpPr>
        <p:spPr bwMode="auto">
          <a:xfrm>
            <a:off x="357158" y="5000636"/>
            <a:ext cx="4457760" cy="1114404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</a:t>
            </a:r>
            <a:r>
              <a:rPr lang="es-ES_tradnl" sz="2000" dirty="0">
                <a:solidFill>
                  <a:schemeClr val="tx2">
                    <a:lumMod val="75000"/>
                  </a:schemeClr>
                </a:solidFill>
              </a:rPr>
              <a:t>Con ocasión de la epidemia de </a:t>
            </a:r>
            <a:br>
              <a:rPr lang="es-ES_tradnl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dirty="0">
                <a:solidFill>
                  <a:schemeClr val="tx2">
                    <a:lumMod val="75000"/>
                  </a:schemeClr>
                </a:solidFill>
              </a:rPr>
              <a:t>“Tifus” que azotó a </a:t>
            </a:r>
            <a:r>
              <a:rPr lang="es-ES_tradnl" sz="2000" dirty="0" err="1">
                <a:solidFill>
                  <a:schemeClr val="tx2">
                    <a:lumMod val="75000"/>
                  </a:schemeClr>
                </a:solidFill>
              </a:rPr>
              <a:t>Mornés</a:t>
            </a:r>
            <a:r>
              <a:rPr lang="es-ES_tradnl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es-ES_tradnl" sz="2000" dirty="0">
                <a:solidFill>
                  <a:schemeClr val="tx2">
                    <a:lumMod val="75000"/>
                  </a:schemeClr>
                </a:solidFill>
              </a:rPr>
              <a:t>en el año 1860.</a:t>
            </a:r>
            <a:endParaRPr lang="es-CO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es-ES_tradn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7878" name="AutoShape 1030"/>
          <p:cNvSpPr>
            <a:spLocks noChangeArrowheads="1"/>
          </p:cNvSpPr>
          <p:nvPr/>
        </p:nvSpPr>
        <p:spPr bwMode="auto">
          <a:xfrm>
            <a:off x="5000628" y="4929198"/>
            <a:ext cx="3962400" cy="125728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D) Cuando Don Bosco le pide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hacer un apostolado en un pueblo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cercano.</a:t>
            </a:r>
          </a:p>
        </p:txBody>
      </p:sp>
      <p:pic>
        <p:nvPicPr>
          <p:cNvPr id="24578" name="Picture 2" descr="http://www.vallemme.info/images_limitrofi/Scan0016-mornes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286250"/>
            <a:ext cx="4572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4213" y="500063"/>
            <a:ext cx="7772400" cy="2424112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16. A los 23 años María toma la siguiente decisión al perder las fuerzas físicas cuando se enferma de Tifus: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923" name="AutoShape 1027"/>
          <p:cNvSpPr>
            <a:spLocks noChangeArrowheads="1"/>
          </p:cNvSpPr>
          <p:nvPr/>
        </p:nvSpPr>
        <p:spPr bwMode="auto">
          <a:xfrm>
            <a:off x="285720" y="3571876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A) Se consagra totalmente a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la vida del campo</a:t>
            </a: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9924" name="AutoShape 1028">
            <a:hlinkHover r:id="" action="ppaction://noaction" highlightClick="1">
              <a:snd r:embed="rId3" name="LATIGO.WAV"/>
            </a:hlinkHover>
          </p:cNvPr>
          <p:cNvSpPr>
            <a:spLocks noChangeArrowheads="1"/>
          </p:cNvSpPr>
          <p:nvPr/>
        </p:nvSpPr>
        <p:spPr bwMode="auto">
          <a:xfrm>
            <a:off x="4714876" y="3429000"/>
            <a:ext cx="4286280" cy="123191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B) Se consagra por entero  las jóvenes  </a:t>
            </a:r>
          </a:p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del pueblo y aprende modistería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para enseñarles a coser</a:t>
            </a:r>
          </a:p>
        </p:txBody>
      </p:sp>
      <p:sp>
        <p:nvSpPr>
          <p:cNvPr id="209925" name="AutoShape 1029"/>
          <p:cNvSpPr>
            <a:spLocks noChangeArrowheads="1"/>
          </p:cNvSpPr>
          <p:nvPr/>
        </p:nvSpPr>
        <p:spPr bwMode="auto">
          <a:xfrm>
            <a:off x="500034" y="5643578"/>
            <a:ext cx="3962400" cy="89536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Se consagra totalmente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a ayudar a Don </a:t>
            </a:r>
            <a:r>
              <a:rPr lang="es-ES_tradnl" sz="2000" b="1" dirty="0" err="1">
                <a:solidFill>
                  <a:schemeClr val="tx2">
                    <a:lumMod val="75000"/>
                  </a:schemeClr>
                </a:solidFill>
              </a:rPr>
              <a:t>Pestarino</a:t>
            </a: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 en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la Parroquia</a:t>
            </a:r>
          </a:p>
        </p:txBody>
      </p:sp>
      <p:sp>
        <p:nvSpPr>
          <p:cNvPr id="209926" name="AutoShape 1030"/>
          <p:cNvSpPr>
            <a:spLocks noChangeArrowheads="1"/>
          </p:cNvSpPr>
          <p:nvPr/>
        </p:nvSpPr>
        <p:spPr bwMode="auto">
          <a:xfrm>
            <a:off x="4857752" y="5500702"/>
            <a:ext cx="3962400" cy="104775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D) Decide consagrarse al </a:t>
            </a:r>
          </a:p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Señor Y para siempre</a:t>
            </a:r>
          </a:p>
        </p:txBody>
      </p:sp>
      <p:pic>
        <p:nvPicPr>
          <p:cNvPr id="22530" name="Picture 2" descr="[Santa_Maria_ni_os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786313"/>
            <a:ext cx="4143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357188"/>
            <a:ext cx="7772400" cy="2357437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17. ¿Cuál es la frase que </a:t>
            </a:r>
            <a:r>
              <a:rPr lang="es-ES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Maín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escucha de la Virgen en una visión que tuvo después de su enfermedad?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1971" name="AutoShape 3">
            <a:hlinkHover r:id="" action="ppaction://noaction" highlightClick="1">
              <a:snd r:embed="rId3" name="LASER.WAV"/>
            </a:hlinkHover>
          </p:cNvPr>
          <p:cNvSpPr>
            <a:spLocks noChangeArrowheads="1"/>
          </p:cNvSpPr>
          <p:nvPr/>
        </p:nvSpPr>
        <p:spPr bwMode="auto">
          <a:xfrm>
            <a:off x="571472" y="3571876"/>
            <a:ext cx="3962400" cy="64294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A) A ti te las confío</a:t>
            </a:r>
          </a:p>
          <a:p>
            <a:pPr algn="ctr" eaLnBrk="0" hangingPunct="0">
              <a:defRPr/>
            </a:pPr>
            <a:endParaRPr lang="es-ES_tradnl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es-ES_tradn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4857752" y="3357562"/>
            <a:ext cx="4114800" cy="100013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B) Cuida de ellas, son </a:t>
            </a:r>
            <a:b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mis hijas</a:t>
            </a: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428596" y="5572140"/>
            <a:ext cx="3962400" cy="857256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C) ¿No estoy yo aquí que soy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tu madre?</a:t>
            </a:r>
          </a:p>
        </p:txBody>
      </p:sp>
      <p:sp>
        <p:nvSpPr>
          <p:cNvPr id="211974" name="AutoShape 6"/>
          <p:cNvSpPr>
            <a:spLocks noChangeArrowheads="1"/>
          </p:cNvSpPr>
          <p:nvPr/>
        </p:nvSpPr>
        <p:spPr bwMode="auto">
          <a:xfrm>
            <a:off x="4857752" y="5429264"/>
            <a:ext cx="3962400" cy="110968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D) Ve a trabajar</a:t>
            </a:r>
            <a:b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</a:rPr>
              <a:t>a la Viña del Señor</a:t>
            </a:r>
          </a:p>
        </p:txBody>
      </p:sp>
      <p:pic>
        <p:nvPicPr>
          <p:cNvPr id="20482" name="Picture 2" descr="http://www.diocesiacqui.piemonte.it/mazzarello_file/pare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928938"/>
            <a:ext cx="4572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85750" y="357188"/>
            <a:ext cx="8280400" cy="1800225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18. ¿Cuál fue el lema que María y Petronila tenían al iniciar el taller de modistería?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6067" name="AutoShape 2051"/>
          <p:cNvSpPr>
            <a:spLocks noChangeArrowheads="1"/>
          </p:cNvSpPr>
          <p:nvPr/>
        </p:nvSpPr>
        <p:spPr bwMode="auto">
          <a:xfrm>
            <a:off x="428596" y="3000372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Que todo sea para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mayor gloria de Dios</a:t>
            </a:r>
          </a:p>
          <a:p>
            <a:pPr marL="457200" indent="-457200" algn="ctr" eaLnBrk="0" hangingPunct="0">
              <a:defRPr/>
            </a:pPr>
            <a:endParaRPr lang="es-ES_tradnl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6068" name="AutoShape 2052"/>
          <p:cNvSpPr>
            <a:spLocks noChangeArrowheads="1"/>
          </p:cNvSpPr>
          <p:nvPr/>
        </p:nvSpPr>
        <p:spPr bwMode="auto">
          <a:xfrm>
            <a:off x="4714876" y="2928934"/>
            <a:ext cx="41148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 Que cada puntada sea 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un acto de alabanza al Creador</a:t>
            </a:r>
            <a:endParaRPr lang="es-ES_tradn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6069" name="AutoShape 2053"/>
          <p:cNvSpPr>
            <a:spLocks noChangeArrowheads="1"/>
          </p:cNvSpPr>
          <p:nvPr/>
        </p:nvSpPr>
        <p:spPr bwMode="auto">
          <a:xfrm>
            <a:off x="357158" y="5357826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C) Que nuestros trajes 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estén siempre bien hechos</a:t>
            </a:r>
          </a:p>
        </p:txBody>
      </p:sp>
      <p:sp>
        <p:nvSpPr>
          <p:cNvPr id="216070" name="AutoShape 2054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6314" y="5357826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D) Que cada puntada sea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un acto de amor a Dios</a:t>
            </a:r>
          </a:p>
        </p:txBody>
      </p:sp>
      <p:pic>
        <p:nvPicPr>
          <p:cNvPr id="18434" name="Picture 2" descr="http://www.stfma.es/misgalerias/Pagina/mmazarel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2428875"/>
            <a:ext cx="450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55650" y="571500"/>
            <a:ext cx="7772400" cy="219075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19. ¿Qué hecho importante sucede en la vida de María en el año 1852? 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5" name="AutoShape 1027"/>
          <p:cNvSpPr>
            <a:spLocks noChangeArrowheads="1"/>
          </p:cNvSpPr>
          <p:nvPr/>
        </p:nvSpPr>
        <p:spPr bwMode="auto">
          <a:xfrm>
            <a:off x="538164" y="3429000"/>
            <a:ext cx="3890960" cy="112077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Conoce a Don Bosco y </a:t>
            </a:r>
          </a:p>
          <a:p>
            <a:pPr marL="457200" indent="-457200"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pronuncia la frase: </a:t>
            </a:r>
          </a:p>
          <a:p>
            <a:pPr marL="457200" indent="-457200" algn="ctr" eaLnBrk="0" hangingPunct="0">
              <a:defRPr/>
            </a:pPr>
            <a:r>
              <a:rPr lang="es-ES_tradnl" sz="2000" b="1" i="1" dirty="0">
                <a:solidFill>
                  <a:schemeClr val="tx2">
                    <a:lumMod val="75000"/>
                  </a:schemeClr>
                </a:solidFill>
              </a:rPr>
              <a:t>Don Bosco es un Santo</a:t>
            </a: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6" name="AutoShape 1028"/>
          <p:cNvSpPr>
            <a:spLocks noChangeArrowheads="1"/>
          </p:cNvSpPr>
          <p:nvPr/>
        </p:nvSpPr>
        <p:spPr bwMode="auto">
          <a:xfrm>
            <a:off x="4716463" y="3357563"/>
            <a:ext cx="4114800" cy="9779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 Se proclama el Dogma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de la Inmaculada Concepción</a:t>
            </a:r>
          </a:p>
        </p:txBody>
      </p:sp>
      <p:sp>
        <p:nvSpPr>
          <p:cNvPr id="218117" name="AutoShape 1029"/>
          <p:cNvSpPr>
            <a:spLocks noChangeArrowheads="1"/>
          </p:cNvSpPr>
          <p:nvPr/>
        </p:nvSpPr>
        <p:spPr bwMode="auto">
          <a:xfrm>
            <a:off x="533400" y="4983144"/>
            <a:ext cx="3962400" cy="11605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Se consagra a Dios con el voto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de Virginidad y entra a formar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parte de las hijas de la Inmaculada</a:t>
            </a:r>
          </a:p>
        </p:txBody>
      </p:sp>
      <p:sp>
        <p:nvSpPr>
          <p:cNvPr id="218118" name="AutoShape 1030"/>
          <p:cNvSpPr>
            <a:spLocks noChangeArrowheads="1"/>
          </p:cNvSpPr>
          <p:nvPr/>
        </p:nvSpPr>
        <p:spPr bwMode="auto">
          <a:xfrm>
            <a:off x="4724400" y="5105400"/>
            <a:ext cx="3962400" cy="91598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D) Su papá vende la </a:t>
            </a:r>
            <a:r>
              <a:rPr lang="es-ES_tradnl" b="1" dirty="0" err="1">
                <a:solidFill>
                  <a:schemeClr val="tx2">
                    <a:lumMod val="75000"/>
                  </a:schemeClr>
                </a:solidFill>
              </a:rPr>
              <a:t>Valponasca</a:t>
            </a: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y se quedan sin trabajo</a:t>
            </a:r>
          </a:p>
        </p:txBody>
      </p:sp>
      <p:pic>
        <p:nvPicPr>
          <p:cNvPr id="16386" name="Picture 2" descr="http://www.pjs.es/misgalerias/Acompa%C3%B1amiento/mornese%20marcha%20hacia%20la%20valponasca%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643188"/>
            <a:ext cx="4095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93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693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107" accel="100000" fill="hold">
                                          <p:stCondLst>
                                            <p:cond delay="693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693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107" accel="100000" fill="hold">
                                          <p:stCondLst>
                                            <p:cond delay="693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693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107" accel="100000" fill="hold">
                                          <p:stCondLst>
                                            <p:cond delay="693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137160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¡Qué </a:t>
            </a:r>
            <a:r>
              <a:rPr lang="es-ES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 sorpresa!</a:t>
            </a:r>
          </a:p>
        </p:txBody>
      </p:sp>
      <p:sp>
        <p:nvSpPr>
          <p:cNvPr id="250883" name="AutoShape 3"/>
          <p:cNvSpPr>
            <a:spLocks noChangeArrowheads="1"/>
          </p:cNvSpPr>
          <p:nvPr/>
        </p:nvSpPr>
        <p:spPr bwMode="auto">
          <a:xfrm>
            <a:off x="539750" y="3789363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just" eaLnBrk="0" hangingPunct="0">
              <a:defRPr/>
            </a:pPr>
            <a:endParaRPr lang="es-ES_tradnl" sz="200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es-ES_tradnl" sz="2000">
                <a:solidFill>
                  <a:schemeClr val="tx2">
                    <a:lumMod val="75000"/>
                  </a:schemeClr>
                </a:solidFill>
              </a:rPr>
              <a:t>A) !Sorpresa..................!</a:t>
            </a:r>
          </a:p>
          <a:p>
            <a:pPr algn="just" eaLnBrk="0" hangingPunct="0">
              <a:defRPr/>
            </a:pPr>
            <a:endParaRPr lang="es-ES_tradnl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0884" name="AutoShape 4"/>
          <p:cNvSpPr>
            <a:spLocks noChangeArrowheads="1"/>
          </p:cNvSpPr>
          <p:nvPr/>
        </p:nvSpPr>
        <p:spPr bwMode="auto">
          <a:xfrm>
            <a:off x="4787900" y="3789363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s-ES_tradnl" sz="2000">
                <a:solidFill>
                  <a:schemeClr val="tx2">
                    <a:lumMod val="75000"/>
                  </a:schemeClr>
                </a:solidFill>
              </a:rPr>
              <a:t>B) !Sorpresa..................!</a:t>
            </a:r>
          </a:p>
        </p:txBody>
      </p:sp>
      <p:sp>
        <p:nvSpPr>
          <p:cNvPr id="250885" name="AutoShape 5"/>
          <p:cNvSpPr>
            <a:spLocks noChangeArrowheads="1"/>
          </p:cNvSpPr>
          <p:nvPr/>
        </p:nvSpPr>
        <p:spPr bwMode="auto">
          <a:xfrm>
            <a:off x="533400" y="5105400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s-ES_tradnl" sz="2000">
                <a:solidFill>
                  <a:schemeClr val="tx2">
                    <a:lumMod val="75000"/>
                  </a:schemeClr>
                </a:solidFill>
              </a:rPr>
              <a:t>C) !Sorpresa..................!</a:t>
            </a:r>
          </a:p>
        </p:txBody>
      </p:sp>
      <p:sp>
        <p:nvSpPr>
          <p:cNvPr id="250886" name="AutoShape 6"/>
          <p:cNvSpPr>
            <a:spLocks noChangeArrowheads="1"/>
          </p:cNvSpPr>
          <p:nvPr/>
        </p:nvSpPr>
        <p:spPr bwMode="auto">
          <a:xfrm>
            <a:off x="4724400" y="5105400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s-ES_tradnl" sz="2000">
                <a:solidFill>
                  <a:schemeClr val="tx2">
                    <a:lumMod val="75000"/>
                  </a:schemeClr>
                </a:solidFill>
              </a:rPr>
              <a:t>D) !Sorpresa..................!</a:t>
            </a:r>
          </a:p>
        </p:txBody>
      </p:sp>
      <p:sp>
        <p:nvSpPr>
          <p:cNvPr id="250888" name="AutoShape 8"/>
          <p:cNvSpPr>
            <a:spLocks noChangeArrowheads="1"/>
          </p:cNvSpPr>
          <p:nvPr/>
        </p:nvSpPr>
        <p:spPr bwMode="auto">
          <a:xfrm>
            <a:off x="323850" y="3429000"/>
            <a:ext cx="8820150" cy="3095625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s-ES_tradn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grupo, canta en coro</a:t>
            </a:r>
          </a:p>
          <a:p>
            <a:pPr algn="ctr" eaLnBrk="0" hangingPunct="0">
              <a:defRPr/>
            </a:pPr>
            <a:r>
              <a:rPr lang="es-ES_tradn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algo relacionado con Madre Mazzarello</a:t>
            </a:r>
          </a:p>
          <a:p>
            <a:pPr algn="ctr" eaLnBrk="0" hangingPunct="0">
              <a:defRPr/>
            </a:pPr>
            <a:endParaRPr lang="es-ES_tradn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214313"/>
            <a:ext cx="8429625" cy="2500312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¿</a:t>
            </a:r>
            <a:r>
              <a:rPr lang="es-CO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Dónde y cuando nació María Mazzarello?</a:t>
            </a:r>
            <a:endParaRPr lang="es-ES_tradnl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>
            <a:off x="250825" y="3213100"/>
            <a:ext cx="4191000" cy="1073156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lnSpc>
                <a:spcPct val="120000"/>
              </a:lnSpc>
              <a:buFontTx/>
              <a:buAutoNum type="alphaUcParenR"/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En Mornés, el 13 de </a:t>
            </a:r>
          </a:p>
          <a:p>
            <a:pPr marL="457200" indent="-457200"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Mayo de 1837</a:t>
            </a: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auto">
          <a:xfrm>
            <a:off x="214282" y="5072074"/>
            <a:ext cx="4191000" cy="838200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B) En I </a:t>
            </a:r>
            <a:r>
              <a:rPr lang="es-ES_tradnl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Becchi</a:t>
            </a: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, el 9 de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Mayo de 1847</a:t>
            </a: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4716463" y="3213100"/>
            <a:ext cx="4191000" cy="838200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C) En Mornés el 9 de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mayo de 1837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643438" y="5143512"/>
            <a:ext cx="4191000" cy="838200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D) En </a:t>
            </a:r>
            <a:r>
              <a:rPr lang="es-ES_tradnl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Morense</a:t>
            </a: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, el 9 de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Mayo de 1873</a:t>
            </a:r>
          </a:p>
        </p:txBody>
      </p:sp>
      <p:pic>
        <p:nvPicPr>
          <p:cNvPr id="51202" name="Picture 2" descr="http://www.cemain.org/imagenes/4-D.%20Bosco%20e%20Maria%20Mazzarel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500"/>
            <a:ext cx="4286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1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426450" cy="228600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21. ¿ Con qué gesto  María Mazzarello mostraba que la virgen era la verdadera superiora </a:t>
            </a:r>
            <a:b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casa?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5" name="AutoShape 1027"/>
          <p:cNvSpPr>
            <a:spLocks noChangeArrowheads="1"/>
          </p:cNvSpPr>
          <p:nvPr/>
        </p:nvSpPr>
        <p:spPr bwMode="auto">
          <a:xfrm>
            <a:off x="538164" y="3429000"/>
            <a:ext cx="3890960" cy="112077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Reza todas las mañanas la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consagración a María</a:t>
            </a: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6" name="AutoShape 1028"/>
          <p:cNvSpPr>
            <a:spLocks noChangeArrowheads="1"/>
          </p:cNvSpPr>
          <p:nvPr/>
        </p:nvSpPr>
        <p:spPr bwMode="auto">
          <a:xfrm>
            <a:off x="4716463" y="3357563"/>
            <a:ext cx="4114800" cy="9779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A sus pies depositaba todas </a:t>
            </a:r>
            <a:br>
              <a:rPr lang="es-CO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las noches las llaves de la casa</a:t>
            </a:r>
            <a:endParaRPr lang="es-ES_tradn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7" name="AutoShape 1029"/>
          <p:cNvSpPr>
            <a:spLocks noChangeArrowheads="1"/>
          </p:cNvSpPr>
          <p:nvPr/>
        </p:nvSpPr>
        <p:spPr bwMode="auto">
          <a:xfrm>
            <a:off x="500034" y="5357826"/>
            <a:ext cx="3962400" cy="11605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Rezaba el rosario todas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las noches con las hermanas</a:t>
            </a:r>
          </a:p>
        </p:txBody>
      </p:sp>
      <p:sp>
        <p:nvSpPr>
          <p:cNvPr id="218118" name="AutoShape 1030"/>
          <p:cNvSpPr>
            <a:spLocks noChangeArrowheads="1"/>
          </p:cNvSpPr>
          <p:nvPr/>
        </p:nvSpPr>
        <p:spPr bwMode="auto">
          <a:xfrm>
            <a:off x="4929190" y="5500702"/>
            <a:ext cx="3962400" cy="91598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D) Se ponía una medallita de la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Virgen en su cuello</a:t>
            </a:r>
          </a:p>
        </p:txBody>
      </p:sp>
      <p:pic>
        <p:nvPicPr>
          <p:cNvPr id="12290" name="Picture 2" descr="http://www.salesianos-sevilla.com/misgalerias/rec_santos/vicuna_savio.jpg  413 x 3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496"/>
            <a:ext cx="4286280" cy="24574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426450" cy="219075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22. ¿ Qué frase pronuncia María en su momento de agonía?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5" name="AutoShape 1027"/>
          <p:cNvSpPr>
            <a:spLocks noChangeArrowheads="1"/>
          </p:cNvSpPr>
          <p:nvPr/>
        </p:nvSpPr>
        <p:spPr bwMode="auto">
          <a:xfrm>
            <a:off x="538164" y="3429000"/>
            <a:ext cx="3890960" cy="112077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sz="2000" b="1" i="1" dirty="0">
                <a:solidFill>
                  <a:schemeClr val="tx2">
                    <a:lumMod val="75000"/>
                  </a:schemeClr>
                </a:solidFill>
              </a:rPr>
              <a:t>“Quien ama a María contento</a:t>
            </a:r>
            <a:br>
              <a:rPr lang="es-ES_tradnl" sz="20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i="1" dirty="0">
                <a:solidFill>
                  <a:schemeClr val="tx2">
                    <a:lumMod val="75000"/>
                  </a:schemeClr>
                </a:solidFill>
              </a:rPr>
              <a:t>estará”</a:t>
            </a:r>
            <a:endParaRPr lang="es-ES_tradnl" i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6" name="AutoShape 1028"/>
          <p:cNvSpPr>
            <a:spLocks noChangeArrowheads="1"/>
          </p:cNvSpPr>
          <p:nvPr/>
        </p:nvSpPr>
        <p:spPr bwMode="auto">
          <a:xfrm>
            <a:off x="4716463" y="3357563"/>
            <a:ext cx="4114800" cy="9779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es-CO" b="1" i="1" dirty="0">
                <a:solidFill>
                  <a:schemeClr val="tx2">
                    <a:lumMod val="75000"/>
                  </a:schemeClr>
                </a:solidFill>
              </a:rPr>
              <a:t>“Ahí tienes a </a:t>
            </a:r>
            <a:br>
              <a:rPr lang="es-CO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b="1" i="1" dirty="0">
                <a:solidFill>
                  <a:schemeClr val="tx2">
                    <a:lumMod val="75000"/>
                  </a:schemeClr>
                </a:solidFill>
              </a:rPr>
              <a:t>tu Madre”</a:t>
            </a:r>
            <a:endParaRPr lang="es-ES_tradnl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7" name="AutoShape 1029"/>
          <p:cNvSpPr>
            <a:spLocks noChangeArrowheads="1"/>
          </p:cNvSpPr>
          <p:nvPr/>
        </p:nvSpPr>
        <p:spPr bwMode="auto">
          <a:xfrm>
            <a:off x="500034" y="5286388"/>
            <a:ext cx="3962400" cy="11605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</a:t>
            </a:r>
            <a:r>
              <a:rPr lang="es-ES_tradnl" sz="2000" b="1" i="1" dirty="0">
                <a:solidFill>
                  <a:schemeClr val="tx2">
                    <a:lumMod val="75000"/>
                  </a:schemeClr>
                </a:solidFill>
              </a:rPr>
              <a:t>“La Virgen se pasea por </a:t>
            </a:r>
            <a:br>
              <a:rPr lang="es-ES_tradnl" sz="20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i="1" dirty="0">
                <a:solidFill>
                  <a:schemeClr val="tx2">
                    <a:lumMod val="75000"/>
                  </a:schemeClr>
                </a:solidFill>
              </a:rPr>
              <a:t>esta casa”</a:t>
            </a:r>
          </a:p>
        </p:txBody>
      </p:sp>
      <p:sp>
        <p:nvSpPr>
          <p:cNvPr id="218118" name="AutoShape 1030"/>
          <p:cNvSpPr>
            <a:spLocks noChangeArrowheads="1"/>
          </p:cNvSpPr>
          <p:nvPr/>
        </p:nvSpPr>
        <p:spPr bwMode="auto">
          <a:xfrm>
            <a:off x="4857752" y="5429264"/>
            <a:ext cx="3962400" cy="91598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D) </a:t>
            </a:r>
            <a:r>
              <a:rPr lang="es-ES_tradnl" b="1" i="1" dirty="0">
                <a:solidFill>
                  <a:schemeClr val="tx2">
                    <a:lumMod val="75000"/>
                  </a:schemeClr>
                </a:solidFill>
              </a:rPr>
              <a:t>“María es nuestra Madre, </a:t>
            </a:r>
            <a:br>
              <a:rPr lang="es-ES_tradnl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i="1" dirty="0">
                <a:solidFill>
                  <a:schemeClr val="tx2">
                    <a:lumMod val="75000"/>
                  </a:schemeClr>
                </a:solidFill>
              </a:rPr>
              <a:t>yo lo siento”</a:t>
            </a:r>
          </a:p>
        </p:txBody>
      </p:sp>
      <p:pic>
        <p:nvPicPr>
          <p:cNvPr id="10242" name="Picture 2" descr="http://chinca.org.co/files/2009/05/madremazzarello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71744"/>
            <a:ext cx="4429156" cy="25241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426450" cy="219075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23. ¿De qué manera conoce </a:t>
            </a:r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María Mazzarello a Don Bosco?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5" name="AutoShape 1027"/>
          <p:cNvSpPr>
            <a:spLocks noChangeArrowheads="1"/>
          </p:cNvSpPr>
          <p:nvPr/>
        </p:nvSpPr>
        <p:spPr bwMode="auto">
          <a:xfrm>
            <a:off x="285720" y="3214686"/>
            <a:ext cx="3890960" cy="112077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En la Vigilia Pascual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del año 1864</a:t>
            </a: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6" name="AutoShape 1028"/>
          <p:cNvSpPr>
            <a:spLocks noChangeArrowheads="1"/>
          </p:cNvSpPr>
          <p:nvPr/>
        </p:nvSpPr>
        <p:spPr bwMode="auto">
          <a:xfrm>
            <a:off x="4716463" y="3357563"/>
            <a:ext cx="4114800" cy="9779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En una fiesta en </a:t>
            </a:r>
            <a:r>
              <a:rPr lang="es-CO" b="1" dirty="0" err="1">
                <a:solidFill>
                  <a:schemeClr val="tx2">
                    <a:lumMod val="75000"/>
                  </a:schemeClr>
                </a:solidFill>
              </a:rPr>
              <a:t>Valdocco</a:t>
            </a:r>
            <a:endParaRPr lang="es-ES_tradn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7" name="AutoShape 1029"/>
          <p:cNvSpPr>
            <a:spLocks noChangeArrowheads="1"/>
          </p:cNvSpPr>
          <p:nvPr/>
        </p:nvSpPr>
        <p:spPr bwMode="auto">
          <a:xfrm>
            <a:off x="142844" y="5286388"/>
            <a:ext cx="3962400" cy="11605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En la Inauguración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del Colegio de </a:t>
            </a:r>
            <a:r>
              <a:rPr lang="es-ES_tradnl" sz="2000" b="1" dirty="0" err="1">
                <a:solidFill>
                  <a:schemeClr val="tx2">
                    <a:lumMod val="75000"/>
                  </a:schemeClr>
                </a:solidFill>
              </a:rPr>
              <a:t>Mornés</a:t>
            </a:r>
            <a:endParaRPr lang="es-ES_tradnl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8" name="AutoShape 1030"/>
          <p:cNvSpPr>
            <a:spLocks noChangeArrowheads="1"/>
          </p:cNvSpPr>
          <p:nvPr/>
        </p:nvSpPr>
        <p:spPr bwMode="auto">
          <a:xfrm>
            <a:off x="4929190" y="5143512"/>
            <a:ext cx="3962400" cy="126839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D) </a:t>
            </a:r>
            <a:r>
              <a:rPr lang="es-CO" sz="2000" b="1" dirty="0">
                <a:solidFill>
                  <a:schemeClr val="tx2">
                    <a:lumMod val="75000"/>
                  </a:schemeClr>
                </a:solidFill>
              </a:rPr>
              <a:t>En 1864 cuando Don Bosco, </a:t>
            </a:r>
            <a:br>
              <a:rPr lang="es-CO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sz="2000" b="1" dirty="0">
                <a:solidFill>
                  <a:schemeClr val="tx2">
                    <a:lumMod val="75000"/>
                  </a:schemeClr>
                </a:solidFill>
              </a:rPr>
              <a:t>invitado por Don </a:t>
            </a:r>
            <a:r>
              <a:rPr lang="es-CO" sz="2000" b="1" dirty="0" err="1">
                <a:solidFill>
                  <a:schemeClr val="tx2">
                    <a:lumMod val="75000"/>
                  </a:schemeClr>
                </a:solidFill>
              </a:rPr>
              <a:t>Pestarino</a:t>
            </a:r>
            <a:r>
              <a:rPr lang="es-CO" sz="2000" b="1" dirty="0">
                <a:solidFill>
                  <a:schemeClr val="tx2">
                    <a:lumMod val="75000"/>
                  </a:schemeClr>
                </a:solidFill>
              </a:rPr>
              <a:t> visitó </a:t>
            </a:r>
            <a:br>
              <a:rPr lang="es-CO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sz="2000" b="1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s-CO" sz="2000" b="1" dirty="0" err="1">
                <a:solidFill>
                  <a:schemeClr val="tx2">
                    <a:lumMod val="75000"/>
                  </a:schemeClr>
                </a:solidFill>
              </a:rPr>
              <a:t>Mornés</a:t>
            </a:r>
            <a:endParaRPr lang="es-ES_tradn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[003.jpg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500570"/>
            <a:ext cx="4619609" cy="21907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426450" cy="219075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24. ¿ </a:t>
            </a:r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Qué exclamó María Mazzarello al conocer a don Bosco?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5" name="AutoShape 1027"/>
          <p:cNvSpPr>
            <a:spLocks noChangeArrowheads="1"/>
          </p:cNvSpPr>
          <p:nvPr/>
        </p:nvSpPr>
        <p:spPr bwMode="auto">
          <a:xfrm>
            <a:off x="538164" y="3429000"/>
            <a:ext cx="3890960" cy="112077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dirty="0">
              <a:solidFill>
                <a:srgbClr val="FFFFFF"/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600" dirty="0">
              <a:solidFill>
                <a:srgbClr val="FFFFFF"/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Don Bosco me ayudará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a ser santa</a:t>
            </a:r>
          </a:p>
          <a:p>
            <a:pPr marL="457200" indent="-457200" algn="ctr" eaLnBrk="0" hangingPunct="0">
              <a:buFontTx/>
              <a:buAutoNum type="alphaUcParenR"/>
              <a:defRPr/>
            </a:pP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218116" name="AutoShape 1028"/>
          <p:cNvSpPr>
            <a:spLocks noChangeArrowheads="1"/>
          </p:cNvSpPr>
          <p:nvPr/>
        </p:nvSpPr>
        <p:spPr bwMode="auto">
          <a:xfrm>
            <a:off x="4716463" y="3357563"/>
            <a:ext cx="4114800" cy="9779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Don Bosco es un Santo</a:t>
            </a:r>
            <a:br>
              <a:rPr lang="es-CO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y yo lo siento</a:t>
            </a:r>
            <a:endParaRPr lang="es-ES_tradn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7" name="AutoShape 1029"/>
          <p:cNvSpPr>
            <a:spLocks noChangeArrowheads="1"/>
          </p:cNvSpPr>
          <p:nvPr/>
        </p:nvSpPr>
        <p:spPr bwMode="auto">
          <a:xfrm>
            <a:off x="533400" y="4983144"/>
            <a:ext cx="3962400" cy="11605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Con Don Bosco podré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mejorar mi taller de costura </a:t>
            </a:r>
            <a:endParaRPr lang="es-ES_tradnl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8" name="AutoShape 1030"/>
          <p:cNvSpPr>
            <a:spLocks noChangeArrowheads="1"/>
          </p:cNvSpPr>
          <p:nvPr/>
        </p:nvSpPr>
        <p:spPr bwMode="auto">
          <a:xfrm>
            <a:off x="4724400" y="4929198"/>
            <a:ext cx="3962400" cy="126839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D) </a:t>
            </a:r>
            <a:r>
              <a:rPr lang="es-CO" sz="2000" b="1" dirty="0">
                <a:solidFill>
                  <a:schemeClr val="tx2">
                    <a:lumMod val="75000"/>
                  </a:schemeClr>
                </a:solidFill>
              </a:rPr>
              <a:t>Don Bosco es muy bueno</a:t>
            </a:r>
            <a:br>
              <a:rPr lang="es-CO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sz="2000" b="1" dirty="0">
                <a:solidFill>
                  <a:schemeClr val="tx2">
                    <a:lumMod val="75000"/>
                  </a:schemeClr>
                </a:solidFill>
              </a:rPr>
              <a:t>será padre de los jóvenes</a:t>
            </a:r>
            <a:endParaRPr lang="es-ES_tradn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9" name="Rectangle 1031" descr="photo149"/>
          <p:cNvSpPr>
            <a:spLocks noChangeArrowheads="1"/>
          </p:cNvSpPr>
          <p:nvPr/>
        </p:nvSpPr>
        <p:spPr bwMode="auto">
          <a:xfrm>
            <a:off x="4643438" y="2928938"/>
            <a:ext cx="4286250" cy="17859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A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18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  <p:bldP spid="218119" grpId="0" animBg="1"/>
      <p:bldP spid="2181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426450" cy="219075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25. ¿ </a:t>
            </a:r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Qué sucede el 5 de Agosto de 1872?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5" name="AutoShape 1027"/>
          <p:cNvSpPr>
            <a:spLocks noChangeArrowheads="1"/>
          </p:cNvSpPr>
          <p:nvPr/>
        </p:nvSpPr>
        <p:spPr bwMode="auto">
          <a:xfrm>
            <a:off x="538164" y="3429000"/>
            <a:ext cx="3890960" cy="112077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Nace el Instituto de las Hijas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de la Inmaculada.</a:t>
            </a:r>
          </a:p>
          <a:p>
            <a:pPr marL="457200" indent="-457200" algn="ctr" eaLnBrk="0" hangingPunct="0">
              <a:buFontTx/>
              <a:buAutoNum type="alphaUcParenR"/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6" name="AutoShape 1028"/>
          <p:cNvSpPr>
            <a:spLocks noChangeArrowheads="1"/>
          </p:cNvSpPr>
          <p:nvPr/>
        </p:nvSpPr>
        <p:spPr bwMode="auto">
          <a:xfrm>
            <a:off x="4716463" y="3357563"/>
            <a:ext cx="4114800" cy="9779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B)Las hermanas deciden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trasladarse a </a:t>
            </a:r>
            <a:r>
              <a:rPr lang="es-ES_tradnl" b="1" dirty="0" err="1">
                <a:solidFill>
                  <a:schemeClr val="tx2">
                    <a:lumMod val="75000"/>
                  </a:schemeClr>
                </a:solidFill>
              </a:rPr>
              <a:t>Valdocco</a:t>
            </a:r>
            <a:endParaRPr lang="es-ES_tradn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7" name="AutoShape 1029"/>
          <p:cNvSpPr>
            <a:spLocks noChangeArrowheads="1"/>
          </p:cNvSpPr>
          <p:nvPr/>
        </p:nvSpPr>
        <p:spPr bwMode="auto">
          <a:xfrm>
            <a:off x="428596" y="4983144"/>
            <a:ext cx="4067204" cy="123193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Nace el Instituto de las H.M.A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Madre Mazzarello y 11 hermanas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hacen votos en manos de Don Bosco</a:t>
            </a:r>
            <a:endParaRPr lang="es-ES_tradnl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8" name="AutoShape 1030"/>
          <p:cNvSpPr>
            <a:spLocks noChangeArrowheads="1"/>
          </p:cNvSpPr>
          <p:nvPr/>
        </p:nvSpPr>
        <p:spPr bwMode="auto">
          <a:xfrm>
            <a:off x="4724400" y="4929198"/>
            <a:ext cx="3962400" cy="126839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D) 5 jóvenes entran al Instituto</a:t>
            </a:r>
          </a:p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De las H.M.A y se consagran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al Señor</a:t>
            </a:r>
          </a:p>
        </p:txBody>
      </p:sp>
      <p:pic>
        <p:nvPicPr>
          <p:cNvPr id="4098" name="Picture 2" descr="http://www.cope.es/file_upload/imagen/283x167/12252833831920310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714875"/>
            <a:ext cx="4429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426450" cy="219075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 ¿ </a:t>
            </a:r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Cuándo murió Madre Mazzarello y de qué enfermedad murió?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5" name="AutoShape 1027"/>
          <p:cNvSpPr>
            <a:spLocks noChangeArrowheads="1"/>
          </p:cNvSpPr>
          <p:nvPr/>
        </p:nvSpPr>
        <p:spPr bwMode="auto">
          <a:xfrm>
            <a:off x="538164" y="3429000"/>
            <a:ext cx="3890960" cy="112077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defRPr/>
            </a:pPr>
            <a:endParaRPr lang="es-ES_tradn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El 13 de Mayo de 1881; de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PLEURESÍA a los 44 años</a:t>
            </a:r>
          </a:p>
          <a:p>
            <a:pPr marL="457200" indent="-457200" algn="ctr" eaLnBrk="0" hangingPunct="0">
              <a:buFontTx/>
              <a:buAutoNum type="alphaUcParenR"/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116" name="AutoShape 1028"/>
          <p:cNvSpPr>
            <a:spLocks noChangeArrowheads="1"/>
          </p:cNvSpPr>
          <p:nvPr/>
        </p:nvSpPr>
        <p:spPr bwMode="auto">
          <a:xfrm>
            <a:off x="4716463" y="3357563"/>
            <a:ext cx="4114800" cy="9779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B) El 9 de Mayo de 1881; de 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PLEURESÍA a los 44 años</a:t>
            </a:r>
          </a:p>
        </p:txBody>
      </p:sp>
      <p:sp>
        <p:nvSpPr>
          <p:cNvPr id="218117" name="AutoShape 1029"/>
          <p:cNvSpPr>
            <a:spLocks noChangeArrowheads="1"/>
          </p:cNvSpPr>
          <p:nvPr/>
        </p:nvSpPr>
        <p:spPr bwMode="auto">
          <a:xfrm>
            <a:off x="428596" y="5286388"/>
            <a:ext cx="4067204" cy="123193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C) El 13 de Mayo de 1872 ,</a:t>
            </a:r>
          </a:p>
          <a:p>
            <a:pPr algn="ctr" eaLnBrk="0" hangingPunct="0">
              <a:defRPr/>
            </a:pPr>
            <a:r>
              <a:rPr lang="es-ES_tradnl" sz="2000" b="1" i="1" dirty="0">
                <a:solidFill>
                  <a:schemeClr val="tx2">
                    <a:lumMod val="75000"/>
                  </a:schemeClr>
                </a:solidFill>
              </a:rPr>
              <a:t>De Pulmonía a los 44 años</a:t>
            </a:r>
          </a:p>
        </p:txBody>
      </p:sp>
      <p:sp>
        <p:nvSpPr>
          <p:cNvPr id="218118" name="AutoShape 1030"/>
          <p:cNvSpPr>
            <a:spLocks noChangeArrowheads="1"/>
          </p:cNvSpPr>
          <p:nvPr/>
        </p:nvSpPr>
        <p:spPr bwMode="auto">
          <a:xfrm>
            <a:off x="4786314" y="5143512"/>
            <a:ext cx="3962400" cy="126839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D) El 9 de Mayo de 1871 de </a:t>
            </a:r>
            <a:b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tx2">
                    <a:lumMod val="75000"/>
                  </a:schemeClr>
                </a:solidFill>
              </a:rPr>
              <a:t>un Infarto a los 43 años</a:t>
            </a:r>
          </a:p>
        </p:txBody>
      </p:sp>
      <p:pic>
        <p:nvPicPr>
          <p:cNvPr id="2050" name="Picture 2" descr="madre_mazzarel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143248"/>
            <a:ext cx="4214842" cy="16430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hlinkClick r:id="" action="ppaction://noaction">
              <a:snd r:embed="rId3" name="TECLA.WAV"/>
            </a:hlinkClick>
            <a:hlinkHover r:id="" action="ppaction://noaction" highlightClick="1">
              <a:snd r:embed="rId4" name="LATIGO.WAV"/>
            </a:hlinkHover>
          </p:cNvPr>
          <p:cNvSpPr>
            <a:spLocks noChangeArrowheads="1"/>
          </p:cNvSpPr>
          <p:nvPr/>
        </p:nvSpPr>
        <p:spPr bwMode="auto">
          <a:xfrm>
            <a:off x="4786314" y="5143512"/>
            <a:ext cx="4191000" cy="1214446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D) Porque así se llamaba su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tía mayor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57250"/>
            <a:ext cx="7772400" cy="1482725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¿Por qué fue llamada María Dominga?</a:t>
            </a:r>
            <a:endParaRPr lang="es-ES_tradnl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304800" y="3429000"/>
            <a:ext cx="4191000" cy="838200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A) Porque nació un Domingo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día del Señor</a:t>
            </a:r>
          </a:p>
        </p:txBody>
      </p:sp>
      <p:sp>
        <p:nvSpPr>
          <p:cNvPr id="183301" name="AutoShape 5"/>
          <p:cNvSpPr>
            <a:spLocks noChangeArrowheads="1"/>
          </p:cNvSpPr>
          <p:nvPr/>
        </p:nvSpPr>
        <p:spPr bwMode="auto">
          <a:xfrm>
            <a:off x="214282" y="5214950"/>
            <a:ext cx="4500594" cy="1214446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B ) En honor de la Virgen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y en recuerdo de sus abuelos 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paternos</a:t>
            </a:r>
          </a:p>
        </p:txBody>
      </p:sp>
      <p:sp>
        <p:nvSpPr>
          <p:cNvPr id="183302" name="AutoShape 6">
            <a:hlinkClick r:id="" action="ppaction://noaction">
              <a:snd r:embed="rId3" name="TECLA.WAV"/>
            </a:hlinkClick>
            <a:hlinkHover r:id="" action="ppaction://noaction" highlightClick="1">
              <a:snd r:embed="rId4" name="LATIGO.WAV"/>
            </a:hlinkHover>
          </p:cNvPr>
          <p:cNvSpPr>
            <a:spLocks noChangeArrowheads="1"/>
          </p:cNvSpPr>
          <p:nvPr/>
        </p:nvSpPr>
        <p:spPr bwMode="auto">
          <a:xfrm>
            <a:off x="4572000" y="3071810"/>
            <a:ext cx="4572000" cy="1571636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C) Porque su mamá quería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Mucho a La Virgen e iba a misa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Los domingos </a:t>
            </a:r>
          </a:p>
        </p:txBody>
      </p:sp>
      <p:pic>
        <p:nvPicPr>
          <p:cNvPr id="49154" name="Picture 2" descr="http://www.salesianasleon.org/misgalerias/FMA/a%20ti%20te%20las%20conf%C3%ADo..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4429125"/>
            <a:ext cx="4786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143000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¿Cómo se llamaban sus Padres?</a:t>
            </a:r>
            <a:endParaRPr lang="es-ES_tradnl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7" name="AutoShape 3"/>
          <p:cNvSpPr>
            <a:spLocks noChangeArrowheads="1"/>
          </p:cNvSpPr>
          <p:nvPr/>
        </p:nvSpPr>
        <p:spPr bwMode="auto">
          <a:xfrm>
            <a:off x="300038" y="3143248"/>
            <a:ext cx="4200524" cy="1409704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A) </a:t>
            </a: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José </a:t>
            </a:r>
            <a:r>
              <a:rPr lang="es-ES_tradnl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Calcagno</a:t>
            </a: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y 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Magdalena Mazzarello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214282" y="5143512"/>
            <a:ext cx="4405314" cy="1409704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B) José Mazzarello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y Magdalena </a:t>
            </a:r>
            <a:r>
              <a:rPr lang="es-ES_tradnl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Calcagno</a:t>
            </a:r>
            <a:endParaRPr lang="es-ES_tradn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4786314" y="2928934"/>
            <a:ext cx="4429156" cy="1714512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C) </a:t>
            </a: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José Mazzarello y </a:t>
            </a:r>
            <a:br>
              <a:rPr lang="es-ES_tradnl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s-ES_tradnl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María </a:t>
            </a:r>
            <a:r>
              <a:rPr lang="es-ES_tradnl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Calcagno</a:t>
            </a:r>
            <a:endParaRPr lang="es-ES_tradnl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786314" y="5214950"/>
            <a:ext cx="4310058" cy="1409704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D) José Mazzarello</a:t>
            </a:r>
            <a:b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s-ES_tradn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y Magdalena </a:t>
            </a:r>
            <a:r>
              <a:rPr lang="es-ES_tradnl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Occhiena</a:t>
            </a:r>
            <a:endParaRPr lang="es-ES_tradn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7106" name="Picture 2" descr="madre_mazzare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643438"/>
            <a:ext cx="45005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214438"/>
            <a:ext cx="8432800" cy="175260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5. María Mazzarello heredó de sus padres…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395288" y="3573462"/>
            <a:ext cx="3962398" cy="927107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eaLnBrk="0" hangingPunct="0">
              <a:buFontTx/>
              <a:buAutoNum type="alphaUcParenR"/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Espíritu Batallero, </a:t>
            </a:r>
          </a:p>
          <a:p>
            <a:pPr marL="457200" indent="-457200" algn="ctr" eaLnBrk="0" hangingPunct="0"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Justicia, templanza</a:t>
            </a: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>
            <a:off x="4787900" y="3573463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B) Fe, esperanza y caridad</a:t>
            </a:r>
          </a:p>
        </p:txBody>
      </p:sp>
      <p:sp>
        <p:nvSpPr>
          <p:cNvPr id="193541" name="AutoShape 5">
            <a:hlinkHover r:id="" action="ppaction://noaction" highlightClick="1">
              <a:snd r:embed="rId3" name="CLIC.WAV"/>
            </a:hlinkHover>
          </p:cNvPr>
          <p:cNvSpPr>
            <a:spLocks noChangeArrowheads="1"/>
          </p:cNvSpPr>
          <p:nvPr/>
        </p:nvSpPr>
        <p:spPr bwMode="auto">
          <a:xfrm>
            <a:off x="428596" y="5357826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C) Fe sólida, sabiduría y </a:t>
            </a:r>
            <a:b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agudeza mental</a:t>
            </a:r>
          </a:p>
        </p:txBody>
      </p:sp>
      <p:sp>
        <p:nvSpPr>
          <p:cNvPr id="7" name="AutoShape 5">
            <a:hlinkHover r:id="" action="ppaction://noaction" highlightClick="1">
              <a:snd r:embed="rId3" name="CLIC.WAV"/>
            </a:hlinkHover>
          </p:cNvPr>
          <p:cNvSpPr>
            <a:spLocks noChangeArrowheads="1"/>
          </p:cNvSpPr>
          <p:nvPr/>
        </p:nvSpPr>
        <p:spPr bwMode="auto">
          <a:xfrm>
            <a:off x="5000628" y="5357826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D) Amor a la familia</a:t>
            </a:r>
            <a:b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y a la catequesis</a:t>
            </a:r>
          </a:p>
        </p:txBody>
      </p:sp>
      <p:pic>
        <p:nvPicPr>
          <p:cNvPr id="43010" name="Picture 2" descr="http://chinca.org.co/files/2009/05/mazzarello2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714875"/>
            <a:ext cx="46434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01663"/>
            <a:ext cx="7772400" cy="161290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¿Cómo era el carácter de María Mazzarello?</a:t>
            </a:r>
            <a:endParaRPr lang="es-E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63" name="AutoShape 3">
            <a:hlinkHover r:id="" action="ppaction://noaction" highlightClick="1">
              <a:snd r:embed="rId3" name="TECLA.WAV"/>
            </a:hlinkHover>
          </p:cNvPr>
          <p:cNvSpPr>
            <a:spLocks noChangeArrowheads="1"/>
          </p:cNvSpPr>
          <p:nvPr/>
        </p:nvSpPr>
        <p:spPr bwMode="auto">
          <a:xfrm>
            <a:off x="395288" y="3213100"/>
            <a:ext cx="3962400" cy="1152525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) Franca, ardiente y </a:t>
            </a:r>
            <a:b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entusiasta, activa y de </a:t>
            </a:r>
            <a:b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gran voluntad</a:t>
            </a:r>
          </a:p>
          <a:p>
            <a:pPr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4932363" y="3213100"/>
            <a:ext cx="3962400" cy="1152525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B) Activa, generosa, </a:t>
            </a:r>
            <a:b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virtuosa y piadosa</a:t>
            </a:r>
          </a:p>
        </p:txBody>
      </p:sp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395288" y="4868863"/>
            <a:ext cx="3962400" cy="1152525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C) Sencilla, noble, </a:t>
            </a:r>
            <a:b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trabajadora,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artísta</a:t>
            </a:r>
            <a:endParaRPr lang="es-ES_tradnl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4859338" y="4868863"/>
            <a:ext cx="3962400" cy="1152525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s-ES_tradnl" sz="28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) Vanidosa, humilde</a:t>
            </a:r>
            <a:br>
              <a:rPr lang="es-ES_tradnl" sz="28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s-ES_tradnl" sz="28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dócil y enérgica</a:t>
            </a:r>
          </a:p>
        </p:txBody>
      </p:sp>
      <p:pic>
        <p:nvPicPr>
          <p:cNvPr id="40962" name="Picture 2" descr="http://espanol.geocities.com/boletinvenezuela/images/20020506/pascua2002050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428875"/>
            <a:ext cx="4500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14375"/>
            <a:ext cx="7772400" cy="2133600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 Rasgos morales de Madre Mazzarello…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6611" name="AutoShape 3"/>
          <p:cNvSpPr>
            <a:spLocks noChangeArrowheads="1"/>
          </p:cNvSpPr>
          <p:nvPr/>
        </p:nvSpPr>
        <p:spPr bwMode="auto">
          <a:xfrm>
            <a:off x="539750" y="3500438"/>
            <a:ext cx="3962400" cy="90805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  <a:t>A) Mujer entregada</a:t>
            </a:r>
            <a:b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  <a:t>amable y piadosa</a:t>
            </a:r>
            <a:endParaRPr lang="es-ES_tradn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6612" name="AutoShape 4"/>
          <p:cNvSpPr>
            <a:spLocks noChangeArrowheads="1"/>
          </p:cNvSpPr>
          <p:nvPr/>
        </p:nvSpPr>
        <p:spPr bwMode="auto">
          <a:xfrm>
            <a:off x="4716463" y="3214686"/>
            <a:ext cx="3962400" cy="1193802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  <a:t>B) Mujer fuerte, de gran</a:t>
            </a:r>
            <a:b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  <a:t>corazón.</a:t>
            </a:r>
          </a:p>
        </p:txBody>
      </p:sp>
      <p:sp>
        <p:nvSpPr>
          <p:cNvPr id="196613" name="AutoShape 5">
            <a:hlinkHover r:id="" action="ppaction://noaction" highlightClick="1">
              <a:snd r:embed="rId3" name="LATIGO.WAV"/>
            </a:hlinkHover>
          </p:cNvPr>
          <p:cNvSpPr>
            <a:spLocks noChangeArrowheads="1"/>
          </p:cNvSpPr>
          <p:nvPr/>
        </p:nvSpPr>
        <p:spPr bwMode="auto">
          <a:xfrm>
            <a:off x="533400" y="5105400"/>
            <a:ext cx="3962400" cy="118112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3600" dirty="0">
                <a:solidFill>
                  <a:schemeClr val="tx2">
                    <a:lumMod val="75000"/>
                  </a:schemeClr>
                </a:solidFill>
              </a:rPr>
              <a:t>C) Mujer bondadosa,</a:t>
            </a:r>
          </a:p>
          <a:p>
            <a:pPr algn="ctr" eaLnBrk="0" hangingPunct="0">
              <a:defRPr/>
            </a:pPr>
            <a:r>
              <a:rPr lang="es-ES_tradnl" sz="3600" dirty="0">
                <a:solidFill>
                  <a:schemeClr val="tx2">
                    <a:lumMod val="75000"/>
                  </a:schemeClr>
                </a:solidFill>
              </a:rPr>
              <a:t>Fiel y laboriosa</a:t>
            </a:r>
          </a:p>
        </p:txBody>
      </p:sp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4724400" y="5105400"/>
            <a:ext cx="3962400" cy="966806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  <a:t>D) Mujer sencilla, </a:t>
            </a:r>
            <a:b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  <a:t>valiente y leal</a:t>
            </a:r>
          </a:p>
        </p:txBody>
      </p:sp>
      <p:pic>
        <p:nvPicPr>
          <p:cNvPr id="38914" name="Picture 2" descr="http://www.donbosco.es/especiales/mayo/especiales/mazzarello_2009/imagenes_animacion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25"/>
            <a:ext cx="4357687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848600" cy="1871663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¿Cuándo hizo la primera comunión?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7635" name="AutoShape 3"/>
          <p:cNvSpPr>
            <a:spLocks noChangeArrowheads="1"/>
          </p:cNvSpPr>
          <p:nvPr/>
        </p:nvSpPr>
        <p:spPr bwMode="auto">
          <a:xfrm>
            <a:off x="323850" y="3500438"/>
            <a:ext cx="4176713" cy="9779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A) El 24 de mayo de 1848,</a:t>
            </a:r>
            <a:b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esto la hizo más buena</a:t>
            </a:r>
          </a:p>
          <a:p>
            <a:pPr algn="ctr" eaLnBrk="0" hangingPunct="0">
              <a:defRPr/>
            </a:pPr>
            <a:endParaRPr lang="es-ES_tradn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7636" name="AutoShape 4">
            <a:hlinkHover r:id="" action="ppaction://noaction" highlightClick="1">
              <a:snd r:embed="rId3" name="CLIC.WAV"/>
            </a:hlinkHover>
          </p:cNvPr>
          <p:cNvSpPr>
            <a:spLocks noChangeArrowheads="1"/>
          </p:cNvSpPr>
          <p:nvPr/>
        </p:nvSpPr>
        <p:spPr bwMode="auto">
          <a:xfrm>
            <a:off x="4787900" y="3429000"/>
            <a:ext cx="4105275" cy="1049338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B) 19 de abril de 1848, </a:t>
            </a:r>
            <a:b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esto la acercó más a Dios</a:t>
            </a:r>
          </a:p>
        </p:txBody>
      </p:sp>
      <p:sp>
        <p:nvSpPr>
          <p:cNvPr id="197637" name="AutoShape 5"/>
          <p:cNvSpPr>
            <a:spLocks noChangeArrowheads="1"/>
          </p:cNvSpPr>
          <p:nvPr/>
        </p:nvSpPr>
        <p:spPr bwMode="auto">
          <a:xfrm>
            <a:off x="323850" y="5105400"/>
            <a:ext cx="4171950" cy="987425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C) El 13 de mayo de 1848,</a:t>
            </a:r>
          </a:p>
          <a:p>
            <a:pPr algn="ctr" eaLnBrk="0" hangingPunct="0">
              <a:defRPr/>
            </a:pP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Esto la hizo más santa</a:t>
            </a: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7638" name="AutoShape 6"/>
          <p:cNvSpPr>
            <a:spLocks noChangeArrowheads="1"/>
          </p:cNvSpPr>
          <p:nvPr/>
        </p:nvSpPr>
        <p:spPr bwMode="auto">
          <a:xfrm>
            <a:off x="4724400" y="5105400"/>
            <a:ext cx="4168775" cy="987425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D) El 15 de agosto de 1848,</a:t>
            </a:r>
            <a:b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dirty="0">
                <a:solidFill>
                  <a:schemeClr val="tx2">
                    <a:lumMod val="75000"/>
                  </a:schemeClr>
                </a:solidFill>
              </a:rPr>
              <a:t>esto la hizo más humilde</a:t>
            </a:r>
          </a:p>
        </p:txBody>
      </p:sp>
      <p:pic>
        <p:nvPicPr>
          <p:cNvPr id="36866" name="Picture 2" descr="[1missioni1879-1[4]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63"/>
            <a:ext cx="43576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6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14375"/>
            <a:ext cx="7988300" cy="2047875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extra</a:t>
            </a:r>
            <a:r>
              <a:rPr lang="es-ES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.....puntos…</a:t>
            </a:r>
          </a:p>
        </p:txBody>
      </p:sp>
      <p:sp>
        <p:nvSpPr>
          <p:cNvPr id="199683" name="AutoShape 3"/>
          <p:cNvSpPr>
            <a:spLocks noChangeArrowheads="1"/>
          </p:cNvSpPr>
          <p:nvPr/>
        </p:nvSpPr>
        <p:spPr bwMode="auto">
          <a:xfrm>
            <a:off x="609600" y="4038600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just" eaLnBrk="0" hangingPunct="0">
              <a:defRPr/>
            </a:pPr>
            <a:endParaRPr lang="es-ES_tradnl" sz="200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es-ES_tradnl" sz="2000">
                <a:solidFill>
                  <a:schemeClr val="tx2">
                    <a:lumMod val="75000"/>
                  </a:schemeClr>
                </a:solidFill>
              </a:rPr>
              <a:t>A) !Sorpresa..................!</a:t>
            </a:r>
          </a:p>
          <a:p>
            <a:pPr algn="just" eaLnBrk="0" hangingPunct="0">
              <a:defRPr/>
            </a:pPr>
            <a:endParaRPr lang="es-ES_tradnl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9684" name="AutoShape 4"/>
          <p:cNvSpPr>
            <a:spLocks noChangeArrowheads="1"/>
          </p:cNvSpPr>
          <p:nvPr/>
        </p:nvSpPr>
        <p:spPr bwMode="auto">
          <a:xfrm>
            <a:off x="4800600" y="4038600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s-ES_tradnl" sz="2000">
                <a:solidFill>
                  <a:schemeClr val="tx2">
                    <a:lumMod val="75000"/>
                  </a:schemeClr>
                </a:solidFill>
              </a:rPr>
              <a:t>B) !Sorpresa..................!</a:t>
            </a:r>
          </a:p>
        </p:txBody>
      </p:sp>
      <p:sp>
        <p:nvSpPr>
          <p:cNvPr id="199685" name="AutoShape 5"/>
          <p:cNvSpPr>
            <a:spLocks noChangeArrowheads="1"/>
          </p:cNvSpPr>
          <p:nvPr/>
        </p:nvSpPr>
        <p:spPr bwMode="auto">
          <a:xfrm>
            <a:off x="533400" y="5105400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s-ES_tradnl" sz="2000" dirty="0">
                <a:solidFill>
                  <a:schemeClr val="tx2">
                    <a:lumMod val="75000"/>
                  </a:schemeClr>
                </a:solidFill>
              </a:rPr>
              <a:t>C) !Sorpresa..................!</a:t>
            </a:r>
          </a:p>
        </p:txBody>
      </p:sp>
      <p:sp>
        <p:nvSpPr>
          <p:cNvPr id="199686" name="AutoShape 6"/>
          <p:cNvSpPr>
            <a:spLocks noChangeArrowheads="1"/>
          </p:cNvSpPr>
          <p:nvPr/>
        </p:nvSpPr>
        <p:spPr bwMode="auto">
          <a:xfrm>
            <a:off x="4724400" y="5105400"/>
            <a:ext cx="3962400" cy="762000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s-ES_tradnl" sz="2000">
                <a:solidFill>
                  <a:schemeClr val="tx2">
                    <a:lumMod val="75000"/>
                  </a:schemeClr>
                </a:solidFill>
              </a:rPr>
              <a:t>D) !Sorpresa..................!</a:t>
            </a:r>
          </a:p>
        </p:txBody>
      </p:sp>
      <p:sp>
        <p:nvSpPr>
          <p:cNvPr id="199687" name="AutoShape 7"/>
          <p:cNvSpPr>
            <a:spLocks noChangeArrowheads="1"/>
          </p:cNvSpPr>
          <p:nvPr/>
        </p:nvSpPr>
        <p:spPr bwMode="auto">
          <a:xfrm>
            <a:off x="285688" y="3286124"/>
            <a:ext cx="8858312" cy="3357586"/>
          </a:xfrm>
          <a:prstGeom prst="flowChartTerminator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ES_tradnl" sz="2000" dirty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s-ES_tradnl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</a:rPr>
              <a:t>Para todos:</a:t>
            </a:r>
            <a:r>
              <a:rPr lang="es-ES_tradnl" sz="2000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pPr algn="ctr" eaLnBrk="0" hangingPunct="0">
              <a:defRPr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  <a:t>En 1 minuto, deben escribir el nombre </a:t>
            </a:r>
          </a:p>
          <a:p>
            <a:pPr algn="ctr" eaLnBrk="0" hangingPunct="0">
              <a:defRPr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  <a:t> del Mayor  número de participantes </a:t>
            </a:r>
          </a:p>
          <a:p>
            <a:pPr algn="ctr" eaLnBrk="0" hangingPunct="0">
              <a:defRPr/>
            </a:pPr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  <a:t>en este encuentro</a:t>
            </a:r>
          </a:p>
        </p:txBody>
      </p:sp>
      <p:sp>
        <p:nvSpPr>
          <p:cNvPr id="58386" name="Text Box 8"/>
          <p:cNvSpPr txBox="1">
            <a:spLocks noChangeArrowheads="1"/>
          </p:cNvSpPr>
          <p:nvPr/>
        </p:nvSpPr>
        <p:spPr bwMode="auto">
          <a:xfrm>
            <a:off x="2422525" y="5105400"/>
            <a:ext cx="466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/>
          </a:p>
        </p:txBody>
      </p:sp>
      <p:sp>
        <p:nvSpPr>
          <p:cNvPr id="58387" name="Text Box 9"/>
          <p:cNvSpPr txBox="1">
            <a:spLocks noChangeArrowheads="1"/>
          </p:cNvSpPr>
          <p:nvPr/>
        </p:nvSpPr>
        <p:spPr bwMode="auto">
          <a:xfrm>
            <a:off x="4098925" y="5067300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/>
          </a:p>
        </p:txBody>
      </p:sp>
      <p:sp>
        <p:nvSpPr>
          <p:cNvPr id="58388" name="Text Box 10"/>
          <p:cNvSpPr txBox="1">
            <a:spLocks noChangeArrowheads="1"/>
          </p:cNvSpPr>
          <p:nvPr/>
        </p:nvSpPr>
        <p:spPr bwMode="auto">
          <a:xfrm>
            <a:off x="3870325" y="510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 autoUpdateAnimBg="0"/>
      <p:bldP spid="199683" grpId="0" animBg="1" autoUpdateAnimBg="0"/>
      <p:bldP spid="199684" grpId="0" animBg="1" autoUpdateAnimBg="0"/>
      <p:bldP spid="199685" grpId="0" animBg="1" autoUpdateAnimBg="0"/>
      <p:bldP spid="199686" grpId="0" animBg="1" autoUpdateAnimBg="0"/>
      <p:bldP spid="199687" grpId="0" animBg="1" autoUpdateAnimBg="0"/>
      <p:bldP spid="199687" grpId="1" animBg="1"/>
    </p:bldLst>
  </p:timing>
</p:sld>
</file>

<file path=ppt/theme/theme1.xml><?xml version="1.0" encoding="utf-8"?>
<a:theme xmlns:a="http://schemas.openxmlformats.org/drawingml/2006/main" name="Impulso">
  <a:themeElements>
    <a:clrScheme name="Im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Impulso">
  <a:themeElements>
    <a:clrScheme name="Im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Impulso">
  <a:themeElements>
    <a:clrScheme name="Im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Impulso">
  <a:themeElements>
    <a:clrScheme name="Im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presentaciones\IMPULSO.POT</Template>
  <TotalTime>1840</TotalTime>
  <Words>1021</Words>
  <Application>Microsoft Office PowerPoint</Application>
  <PresentationFormat>Presentación en pantalla (4:3)</PresentationFormat>
  <Paragraphs>199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Times New Roman</vt:lpstr>
      <vt:lpstr>Arial</vt:lpstr>
      <vt:lpstr>Tahoma</vt:lpstr>
      <vt:lpstr>Arial Black</vt:lpstr>
      <vt:lpstr>Arial Rounded MT Bold</vt:lpstr>
      <vt:lpstr>Franklin Gothic Demi Cond</vt:lpstr>
      <vt:lpstr>Impulso</vt:lpstr>
      <vt:lpstr>3_Impulso</vt:lpstr>
      <vt:lpstr>4_Impulso</vt:lpstr>
      <vt:lpstr>5_Impulso</vt:lpstr>
      <vt:lpstr>Diapositiva 1</vt:lpstr>
      <vt:lpstr>1. ¿Dónde y cuando nació María Mazzarello?</vt:lpstr>
      <vt:lpstr>2 ¿Por qué fue llamada María Dominga?</vt:lpstr>
      <vt:lpstr>3. ¿Cómo se llamaban sus Padres?</vt:lpstr>
      <vt:lpstr>5. María Mazzarello heredó de sus padres…</vt:lpstr>
      <vt:lpstr>6. ¿Cómo era el carácter de María Mazzarello?</vt:lpstr>
      <vt:lpstr>7.  Rasgos morales de Madre Mazzarello…</vt:lpstr>
      <vt:lpstr>8. ¿Cuándo hizo la primera comunión?</vt:lpstr>
      <vt:lpstr>9. extra.....puntos…</vt:lpstr>
      <vt:lpstr>10. ¿Quién era Don Pestarino?</vt:lpstr>
      <vt:lpstr>11. ¿Cómo se llamaba la  mejor amiga de Maín?</vt:lpstr>
      <vt:lpstr>12. ¿Qué características distinguían la amistad de María Y Petronila?</vt:lpstr>
      <vt:lpstr>13. ¿En 1854 qué acontecimiento deja huella en su vida?</vt:lpstr>
      <vt:lpstr>14. ¿En qué ocasión pronuncia Madre Mazzarello la siguiente frase “Si usted quiere, yo voy”:</vt:lpstr>
      <vt:lpstr>16. A los 23 años María toma la siguiente decisión al perder las fuerzas físicas cuando se enferma de Tifus:</vt:lpstr>
      <vt:lpstr>17. ¿Cuál es la frase que Maín escucha de la Virgen en una visión que tuvo después de su enfermedad?</vt:lpstr>
      <vt:lpstr>18. ¿Cuál fue el lema que María y Petronila tenían al iniciar el taller de modistería?</vt:lpstr>
      <vt:lpstr>19. ¿Qué hecho importante sucede en la vida de María en el año 1852? </vt:lpstr>
      <vt:lpstr>20 ¡Qué gran sorpresa!</vt:lpstr>
      <vt:lpstr>21. ¿ Con qué gesto  María Mazzarello mostraba que la virgen era la verdadera superiora  de la casa?</vt:lpstr>
      <vt:lpstr>22. ¿ Qué frase pronuncia María en su momento de agonía?</vt:lpstr>
      <vt:lpstr>23. ¿De qué manera conoce María Mazzarello a Don Bosco?</vt:lpstr>
      <vt:lpstr>24. ¿ Qué exclamó María Mazzarello al conocer a don Bosco?</vt:lpstr>
      <vt:lpstr>25. ¿ Qué sucede el 5 de Agosto de 1872?</vt:lpstr>
      <vt:lpstr>26. ¿ Cuándo murió Madre Mazzarello y de qué enfermedad murió?</vt:lpstr>
    </vt:vector>
  </TitlesOfParts>
  <Company>Sociedad Salesiana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NOVICIADO SALESIANO  SAGRADO CORAZÓN  Presentado por los Novicios 2002. La ceja. Antioquia</dc:title>
  <dc:creator>Noviciado Salesiano</dc:creator>
  <cp:lastModifiedBy>user</cp:lastModifiedBy>
  <cp:revision>138</cp:revision>
  <dcterms:created xsi:type="dcterms:W3CDTF">2002-05-29T14:55:54Z</dcterms:created>
  <dcterms:modified xsi:type="dcterms:W3CDTF">2011-03-17T19:34:37Z</dcterms:modified>
</cp:coreProperties>
</file>