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72" r:id="rId9"/>
    <p:sldId id="271" r:id="rId10"/>
    <p:sldId id="270" r:id="rId1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CC00"/>
    <a:srgbClr val="4970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AE2773-AB89-4D0E-826F-23804D80B03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84703549-6C8D-4ABF-8902-EFE5EEF824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D1ACD69C-7D1A-42B1-9011-9F9A95C2D03C}"/>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5" name="Marcador de pie de página 4">
            <a:extLst>
              <a:ext uri="{FF2B5EF4-FFF2-40B4-BE49-F238E27FC236}">
                <a16:creationId xmlns:a16="http://schemas.microsoft.com/office/drawing/2014/main" id="{B4E069CC-811C-423C-AAFC-9F0D4049FB5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A33E98C-34DE-49E1-83D5-BA8A3C5C7571}"/>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149977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0097E6-446A-4450-9015-45D4D855D62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A64892F-BD2B-4FF4-9012-5C1CA05A5B08}"/>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7E2A3E8-11FE-47AC-A883-39EA3028F31E}"/>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5" name="Marcador de pie de página 4">
            <a:extLst>
              <a:ext uri="{FF2B5EF4-FFF2-40B4-BE49-F238E27FC236}">
                <a16:creationId xmlns:a16="http://schemas.microsoft.com/office/drawing/2014/main" id="{F0EA5271-5097-400A-8359-12354861361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3EE0BF-9BE6-4330-B55F-DD3626D89D42}"/>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361553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97666AA-5BC6-49EE-817B-C092EB9D254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25DAE17-959C-43B2-9C3F-27A37135F456}"/>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2039E0D-CB60-43FC-8118-E78C0571387D}"/>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5" name="Marcador de pie de página 4">
            <a:extLst>
              <a:ext uri="{FF2B5EF4-FFF2-40B4-BE49-F238E27FC236}">
                <a16:creationId xmlns:a16="http://schemas.microsoft.com/office/drawing/2014/main" id="{1871CF6C-9FDC-4FA2-A09E-5B0675C8475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BD195A3-97DD-4157-8618-4BA55EE8B8A9}"/>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1086176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6E441D-427E-4DAD-ADE6-A41C4EC17F5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F9E4823-C961-4309-A013-ABC3FA9C7288}"/>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46A7EFB-00D0-48C8-8476-A47C056A0892}"/>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5" name="Marcador de pie de página 4">
            <a:extLst>
              <a:ext uri="{FF2B5EF4-FFF2-40B4-BE49-F238E27FC236}">
                <a16:creationId xmlns:a16="http://schemas.microsoft.com/office/drawing/2014/main" id="{002F2095-5048-4CE8-8335-475E61996EA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DA81307-528B-48C6-8ED6-13E0D6720F3D}"/>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214401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D43C51-E11F-40C1-860F-2E8C04F2832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ECAE661-37BD-4BE4-A9D6-B83A38801D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F5100BB-7E5E-41C5-B16E-50C514A1AFAF}"/>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5" name="Marcador de pie de página 4">
            <a:extLst>
              <a:ext uri="{FF2B5EF4-FFF2-40B4-BE49-F238E27FC236}">
                <a16:creationId xmlns:a16="http://schemas.microsoft.com/office/drawing/2014/main" id="{F0FA4582-0E08-4696-89A6-6BBAF02A53A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5608470-B4B2-409D-AE08-02FDF7532780}"/>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109649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1993DA-324C-4406-938E-3377614E26C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B862117-48FA-41DB-8591-B88C51769326}"/>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891A332F-C4C5-4CA1-B69B-CD5DD1F940D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B01EE976-18F9-4AC8-94D1-45185D77B178}"/>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6" name="Marcador de pie de página 5">
            <a:extLst>
              <a:ext uri="{FF2B5EF4-FFF2-40B4-BE49-F238E27FC236}">
                <a16:creationId xmlns:a16="http://schemas.microsoft.com/office/drawing/2014/main" id="{0FD425E5-894C-4E9F-85F6-7E1194BD792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30579DA-FC6B-4F5C-939F-6BFA52A51622}"/>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148648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1E9E62-D1FE-45CE-847E-84ACDCC48A8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E03FF2F-835F-4520-B42B-62FF90AFC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6A1CF1B5-1BC7-47B6-902F-B4C103054CDC}"/>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B36434BC-4DB6-4831-9292-5BD3D7EAC4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F3E872D4-F44C-472D-85E5-F8508207398A}"/>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F90146A8-2A13-4EA6-AD40-A92F15B16F65}"/>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8" name="Marcador de pie de página 7">
            <a:extLst>
              <a:ext uri="{FF2B5EF4-FFF2-40B4-BE49-F238E27FC236}">
                <a16:creationId xmlns:a16="http://schemas.microsoft.com/office/drawing/2014/main" id="{D971F7DC-AE55-41D8-8FCC-3492409B949E}"/>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640DE375-DD70-48C8-9C8B-4816B6A6F988}"/>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412740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31E93B-0146-4815-9D0D-43DA5BAE89C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1358C9A1-5E70-40B4-BB1A-BCCB27D0FCAD}"/>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4" name="Marcador de pie de página 3">
            <a:extLst>
              <a:ext uri="{FF2B5EF4-FFF2-40B4-BE49-F238E27FC236}">
                <a16:creationId xmlns:a16="http://schemas.microsoft.com/office/drawing/2014/main" id="{C47C69F5-A13E-4D76-8E51-1BD1F67A8069}"/>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BFF49BBE-F2E8-40A9-915E-57086FFFAC1B}"/>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312477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A562AD7-1A86-4902-B7FB-3CD5C52D900A}"/>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3" name="Marcador de pie de página 2">
            <a:extLst>
              <a:ext uri="{FF2B5EF4-FFF2-40B4-BE49-F238E27FC236}">
                <a16:creationId xmlns:a16="http://schemas.microsoft.com/office/drawing/2014/main" id="{8003B3D9-F078-4E75-B1AB-304E3638268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7795FF13-43C8-42A4-A2E4-F3AA6540E3A7}"/>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192557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D312E2-1C06-4FB1-8FC9-66147D59518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0228488-FC65-430F-AA00-8489A9C0E2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B4757167-54B5-420B-A079-1D2817E522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6FBD92A-4954-453A-AD86-E59A2EC5BB0A}"/>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6" name="Marcador de pie de página 5">
            <a:extLst>
              <a:ext uri="{FF2B5EF4-FFF2-40B4-BE49-F238E27FC236}">
                <a16:creationId xmlns:a16="http://schemas.microsoft.com/office/drawing/2014/main" id="{F607AAE5-55CB-4548-8BA3-E0F34B78163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8A00F877-0E97-4B67-9DEC-785880D82C6B}"/>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323048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400950-9C02-465A-8944-D5EA4FBB1F7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D6E56A30-7F92-4009-BB69-EB5790A813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E6B978E2-6C80-4683-B0DE-D13D3FA239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49E1265-7517-4AC8-9C7E-20233E32A816}"/>
              </a:ext>
            </a:extLst>
          </p:cNvPr>
          <p:cNvSpPr>
            <a:spLocks noGrp="1"/>
          </p:cNvSpPr>
          <p:nvPr>
            <p:ph type="dt" sz="half" idx="10"/>
          </p:nvPr>
        </p:nvSpPr>
        <p:spPr/>
        <p:txBody>
          <a:bodyPr/>
          <a:lstStyle/>
          <a:p>
            <a:fld id="{EFA307EF-8893-4887-9195-EEE0B379CDF9}" type="datetimeFigureOut">
              <a:rPr lang="es-CO" smtClean="0"/>
              <a:t>15/03/2019</a:t>
            </a:fld>
            <a:endParaRPr lang="es-CO"/>
          </a:p>
        </p:txBody>
      </p:sp>
      <p:sp>
        <p:nvSpPr>
          <p:cNvPr id="6" name="Marcador de pie de página 5">
            <a:extLst>
              <a:ext uri="{FF2B5EF4-FFF2-40B4-BE49-F238E27FC236}">
                <a16:creationId xmlns:a16="http://schemas.microsoft.com/office/drawing/2014/main" id="{A43BD96E-0D93-4AE7-8CAE-DAFFF738F94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87179F12-6857-40ED-9FAB-FEB25FF53094}"/>
              </a:ext>
            </a:extLst>
          </p:cNvPr>
          <p:cNvSpPr>
            <a:spLocks noGrp="1"/>
          </p:cNvSpPr>
          <p:nvPr>
            <p:ph type="sldNum" sz="quarter" idx="12"/>
          </p:nvPr>
        </p:nvSpPr>
        <p:spPr/>
        <p:txBody>
          <a:bodyPr/>
          <a:lstStyle/>
          <a:p>
            <a:fld id="{A6CD0A80-21FC-4BF8-A7AE-31B72CE857DE}" type="slidenum">
              <a:rPr lang="es-CO" smtClean="0"/>
              <a:t>‹Nº›</a:t>
            </a:fld>
            <a:endParaRPr lang="es-CO"/>
          </a:p>
        </p:txBody>
      </p:sp>
    </p:spTree>
    <p:extLst>
      <p:ext uri="{BB962C8B-B14F-4D97-AF65-F5344CB8AC3E}">
        <p14:creationId xmlns:p14="http://schemas.microsoft.com/office/powerpoint/2010/main" val="3418882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2D13D2C-284E-4BE7-9263-E88FF7175B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D666EA8A-3999-458E-89D9-3E7F49998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E397652-9EC6-4355-B65F-DB23699860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307EF-8893-4887-9195-EEE0B379CDF9}" type="datetimeFigureOut">
              <a:rPr lang="es-CO" smtClean="0"/>
              <a:t>15/03/2019</a:t>
            </a:fld>
            <a:endParaRPr lang="es-CO"/>
          </a:p>
        </p:txBody>
      </p:sp>
      <p:sp>
        <p:nvSpPr>
          <p:cNvPr id="5" name="Marcador de pie de página 4">
            <a:extLst>
              <a:ext uri="{FF2B5EF4-FFF2-40B4-BE49-F238E27FC236}">
                <a16:creationId xmlns:a16="http://schemas.microsoft.com/office/drawing/2014/main" id="{F831A4CE-0FE2-436F-9241-BECBAF98A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7BD389A2-BE05-4833-A8E2-21A7BC30AA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D0A80-21FC-4BF8-A7AE-31B72CE857DE}" type="slidenum">
              <a:rPr lang="es-CO" smtClean="0"/>
              <a:t>‹Nº›</a:t>
            </a:fld>
            <a:endParaRPr lang="es-CO"/>
          </a:p>
        </p:txBody>
      </p:sp>
    </p:spTree>
    <p:extLst>
      <p:ext uri="{BB962C8B-B14F-4D97-AF65-F5344CB8AC3E}">
        <p14:creationId xmlns:p14="http://schemas.microsoft.com/office/powerpoint/2010/main" val="911677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results?search_query=%23CleanSeas"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4C27760-9B55-4880-B1A5-BFB7D0DD92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765"/>
            <a:ext cx="12192000" cy="6858000"/>
          </a:xfrm>
          <a:prstGeom prst="rect">
            <a:avLst/>
          </a:prstGeom>
        </p:spPr>
      </p:pic>
      <p:sp>
        <p:nvSpPr>
          <p:cNvPr id="7" name="Rectángulo 6">
            <a:extLst>
              <a:ext uri="{FF2B5EF4-FFF2-40B4-BE49-F238E27FC236}">
                <a16:creationId xmlns:a16="http://schemas.microsoft.com/office/drawing/2014/main" id="{6F073234-FD7B-4C79-84F7-2BC69753F17C}"/>
              </a:ext>
            </a:extLst>
          </p:cNvPr>
          <p:cNvSpPr/>
          <p:nvPr/>
        </p:nvSpPr>
        <p:spPr>
          <a:xfrm>
            <a:off x="2260208" y="570275"/>
            <a:ext cx="7625914" cy="923330"/>
          </a:xfrm>
          <a:prstGeom prst="rect">
            <a:avLst/>
          </a:prstGeom>
          <a:noFill/>
        </p:spPr>
        <p:txBody>
          <a:bodyPr wrap="square" lIns="91440" tIns="45720" rIns="91440" bIns="45720">
            <a:spAutoFit/>
          </a:bodyPr>
          <a:lstStyle/>
          <a:p>
            <a:pPr algn="ctr"/>
            <a:r>
              <a:rPr lang="es-ES" sz="5400" b="1" dirty="0">
                <a:ln w="19050">
                  <a:solidFill>
                    <a:schemeClr val="accent1"/>
                  </a:solidFill>
                  <a:prstDash val="solid"/>
                </a:ln>
                <a:solidFill>
                  <a:srgbClr val="00B050"/>
                </a:solidFill>
                <a:effectLst>
                  <a:outerShdw dist="38100" dir="2640000" algn="bl" rotWithShape="0">
                    <a:schemeClr val="accent1"/>
                  </a:outerShdw>
                </a:effectLst>
              </a:rPr>
              <a:t>CONVERSIÓN ECOLÓGICA </a:t>
            </a:r>
            <a:endParaRPr lang="es-ES" sz="5400" b="1" cap="none" spc="0" dirty="0">
              <a:ln w="19050">
                <a:solidFill>
                  <a:schemeClr val="accent1"/>
                </a:solidFill>
                <a:prstDash val="solid"/>
              </a:ln>
              <a:solidFill>
                <a:srgbClr val="00B050"/>
              </a:solidFill>
              <a:effectLst>
                <a:outerShdw dist="38100" dir="2640000" algn="bl" rotWithShape="0">
                  <a:schemeClr val="accent1"/>
                </a:outerShdw>
              </a:effectLst>
            </a:endParaRPr>
          </a:p>
        </p:txBody>
      </p:sp>
      <p:sp>
        <p:nvSpPr>
          <p:cNvPr id="9" name="Rectángulo 8">
            <a:extLst>
              <a:ext uri="{FF2B5EF4-FFF2-40B4-BE49-F238E27FC236}">
                <a16:creationId xmlns:a16="http://schemas.microsoft.com/office/drawing/2014/main" id="{7AA1B5D4-B074-4E12-BBD3-039B8059142D}"/>
              </a:ext>
            </a:extLst>
          </p:cNvPr>
          <p:cNvSpPr/>
          <p:nvPr/>
        </p:nvSpPr>
        <p:spPr>
          <a:xfrm>
            <a:off x="2163256" y="2551837"/>
            <a:ext cx="7865488" cy="2769989"/>
          </a:xfrm>
          <a:prstGeom prst="rect">
            <a:avLst/>
          </a:prstGeom>
          <a:noFill/>
        </p:spPr>
        <p:txBody>
          <a:bodyPr wrap="none" lIns="91440" tIns="45720" rIns="91440" bIns="45720">
            <a:spAutoFit/>
          </a:bodyPr>
          <a:lstStyle/>
          <a:p>
            <a:pPr algn="ctr"/>
            <a:r>
              <a:rPr lang="es-CO"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VIVE UN </a:t>
            </a:r>
            <a:r>
              <a:rPr lang="es-CO" sz="6600" b="1" cap="none" spc="0" dirty="0">
                <a:ln w="9525">
                  <a:solidFill>
                    <a:schemeClr val="bg1"/>
                  </a:solidFill>
                  <a:prstDash val="solid"/>
                </a:ln>
                <a:solidFill>
                  <a:srgbClr val="006600"/>
                </a:solidFill>
                <a:effectLst>
                  <a:outerShdw blurRad="12700" dist="38100" dir="2700000" algn="tl" rotWithShape="0">
                    <a:schemeClr val="bg1">
                      <a:lumMod val="50000"/>
                    </a:schemeClr>
                  </a:outerShdw>
                </a:effectLst>
              </a:rPr>
              <a:t>DÍA VERDE </a:t>
            </a:r>
          </a:p>
          <a:p>
            <a:pPr algn="ctr"/>
            <a:r>
              <a:rPr lang="es-CO"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 CADA SEMANA</a:t>
            </a:r>
          </a:p>
          <a:p>
            <a:pPr algn="ctr"/>
            <a:r>
              <a:rPr lang="es-CO"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Así darás pequeños pasos  </a:t>
            </a:r>
          </a:p>
        </p:txBody>
      </p:sp>
    </p:spTree>
    <p:extLst>
      <p:ext uri="{BB962C8B-B14F-4D97-AF65-F5344CB8AC3E}">
        <p14:creationId xmlns:p14="http://schemas.microsoft.com/office/powerpoint/2010/main" val="422644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0F922-C8D7-45A6-9B2E-0A9E2EA4D2C7}"/>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711D5620-BE12-4BF1-ADD2-188D1C20BA0E}"/>
              </a:ext>
            </a:extLst>
          </p:cNvPr>
          <p:cNvSpPr>
            <a:spLocks noGrp="1"/>
          </p:cNvSpPr>
          <p:nvPr>
            <p:ph idx="1"/>
          </p:nvPr>
        </p:nvSpPr>
        <p:spPr/>
        <p:txBody>
          <a:bodyPr/>
          <a:lstStyle/>
          <a:p>
            <a:endParaRPr lang="es-CO" dirty="0"/>
          </a:p>
        </p:txBody>
      </p:sp>
      <p:pic>
        <p:nvPicPr>
          <p:cNvPr id="4" name="Imagen 3">
            <a:extLst>
              <a:ext uri="{FF2B5EF4-FFF2-40B4-BE49-F238E27FC236}">
                <a16:creationId xmlns:a16="http://schemas.microsoft.com/office/drawing/2014/main" id="{4BE1AD34-A690-4FED-86DD-72B74B86D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3938"/>
            <a:ext cx="12191999" cy="6981938"/>
          </a:xfrm>
          <a:prstGeom prst="rect">
            <a:avLst/>
          </a:prstGeom>
        </p:spPr>
      </p:pic>
      <p:sp>
        <p:nvSpPr>
          <p:cNvPr id="8" name="Rectángulo 7">
            <a:extLst>
              <a:ext uri="{FF2B5EF4-FFF2-40B4-BE49-F238E27FC236}">
                <a16:creationId xmlns:a16="http://schemas.microsoft.com/office/drawing/2014/main" id="{7447344F-1A35-46F1-9760-77C4ABE0C2E9}"/>
              </a:ext>
            </a:extLst>
          </p:cNvPr>
          <p:cNvSpPr/>
          <p:nvPr/>
        </p:nvSpPr>
        <p:spPr>
          <a:xfrm>
            <a:off x="2017036" y="1229023"/>
            <a:ext cx="8608510" cy="923330"/>
          </a:xfrm>
          <a:prstGeom prst="rect">
            <a:avLst/>
          </a:prstGeom>
          <a:noFill/>
        </p:spPr>
        <p:txBody>
          <a:bodyPr wrap="none" lIns="91440" tIns="45720" rIns="91440" bIns="45720">
            <a:spAutoFit/>
          </a:bodyPr>
          <a:lstStyle/>
          <a:p>
            <a:pPr algn="ctr"/>
            <a:r>
              <a:rPr lang="es-ES" sz="5400" b="1" cap="none" spc="0" dirty="0">
                <a:ln w="9525">
                  <a:solidFill>
                    <a:schemeClr val="bg1"/>
                  </a:solidFill>
                  <a:prstDash val="solid"/>
                </a:ln>
                <a:solidFill>
                  <a:srgbClr val="006600"/>
                </a:solidFill>
                <a:effectLst>
                  <a:outerShdw blurRad="12700" dist="38100" dir="2700000" algn="tl" rotWithShape="0">
                    <a:schemeClr val="bg1">
                      <a:lumMod val="50000"/>
                    </a:schemeClr>
                  </a:outerShdw>
                </a:effectLst>
              </a:rPr>
              <a:t>DIA VERDE QUINTA SEMANA </a:t>
            </a:r>
            <a:endParaRPr lang="es-CO" sz="5400" b="1" cap="none" spc="0" dirty="0">
              <a:ln w="9525">
                <a:solidFill>
                  <a:schemeClr val="bg1"/>
                </a:solidFill>
                <a:prstDash val="solid"/>
              </a:ln>
              <a:solidFill>
                <a:srgbClr val="006600"/>
              </a:solidFill>
              <a:effectLst>
                <a:outerShdw blurRad="12700" dist="38100" dir="2700000" algn="tl" rotWithShape="0">
                  <a:schemeClr val="bg1">
                    <a:lumMod val="50000"/>
                  </a:schemeClr>
                </a:outerShdw>
              </a:effectLst>
            </a:endParaRPr>
          </a:p>
        </p:txBody>
      </p:sp>
      <p:sp>
        <p:nvSpPr>
          <p:cNvPr id="10" name="CuadroTexto 9">
            <a:extLst>
              <a:ext uri="{FF2B5EF4-FFF2-40B4-BE49-F238E27FC236}">
                <a16:creationId xmlns:a16="http://schemas.microsoft.com/office/drawing/2014/main" id="{D30634BE-C74E-4B52-9CC4-8009734D0992}"/>
              </a:ext>
            </a:extLst>
          </p:cNvPr>
          <p:cNvSpPr txBox="1"/>
          <p:nvPr/>
        </p:nvSpPr>
        <p:spPr>
          <a:xfrm>
            <a:off x="1868557" y="2570922"/>
            <a:ext cx="9077739" cy="830997"/>
          </a:xfrm>
          <a:prstGeom prst="rect">
            <a:avLst/>
          </a:prstGeom>
          <a:noFill/>
        </p:spPr>
        <p:txBody>
          <a:bodyPr wrap="square" rtlCol="0">
            <a:spAutoFit/>
          </a:bodyPr>
          <a:lstStyle/>
          <a:p>
            <a:r>
              <a:rPr lang="es-CO" sz="2400" dirty="0">
                <a:solidFill>
                  <a:srgbClr val="006600"/>
                </a:solidFill>
                <a:latin typeface="Adobe Fan Heiti Std B" panose="020B0700000000000000" pitchFamily="34" charset="-128"/>
                <a:ea typeface="Adobe Fan Heiti Std B" panose="020B0700000000000000" pitchFamily="34" charset="-128"/>
              </a:rPr>
              <a:t>CONVERSION ECOLOGICA ES  :  Dar calidad a mis relaciones , utilizando mas la cercanía  y el encuentro directo  con los  otros </a:t>
            </a:r>
          </a:p>
        </p:txBody>
      </p:sp>
      <p:sp>
        <p:nvSpPr>
          <p:cNvPr id="11" name="CuadroTexto 10">
            <a:extLst>
              <a:ext uri="{FF2B5EF4-FFF2-40B4-BE49-F238E27FC236}">
                <a16:creationId xmlns:a16="http://schemas.microsoft.com/office/drawing/2014/main" id="{1A2EDFE3-570D-49B9-92E7-1332EFA809AB}"/>
              </a:ext>
            </a:extLst>
          </p:cNvPr>
          <p:cNvSpPr txBox="1"/>
          <p:nvPr/>
        </p:nvSpPr>
        <p:spPr>
          <a:xfrm>
            <a:off x="1934821" y="3546468"/>
            <a:ext cx="8772939" cy="830997"/>
          </a:xfrm>
          <a:prstGeom prst="rect">
            <a:avLst/>
          </a:prstGeom>
          <a:noFill/>
        </p:spPr>
        <p:txBody>
          <a:bodyPr wrap="square" rtlCol="0">
            <a:spAutoFit/>
          </a:bodyPr>
          <a:lstStyle/>
          <a:p>
            <a:r>
              <a:rPr lang="es-CO" sz="2400" b="1" dirty="0">
                <a:solidFill>
                  <a:srgbClr val="006600"/>
                </a:solidFill>
              </a:rPr>
              <a:t>Conéctate a la vida </a:t>
            </a:r>
          </a:p>
          <a:p>
            <a:r>
              <a:rPr lang="es-CO" sz="2400" dirty="0"/>
              <a:t>https://www.youtube.com/watch?time_continue=8&amp;v=zGUI8-oeSyM</a:t>
            </a:r>
          </a:p>
        </p:txBody>
      </p:sp>
      <p:sp>
        <p:nvSpPr>
          <p:cNvPr id="12" name="CuadroTexto 11">
            <a:extLst>
              <a:ext uri="{FF2B5EF4-FFF2-40B4-BE49-F238E27FC236}">
                <a16:creationId xmlns:a16="http://schemas.microsoft.com/office/drawing/2014/main" id="{65CC842B-FE29-4DC4-A872-855EDBA0611A}"/>
              </a:ext>
            </a:extLst>
          </p:cNvPr>
          <p:cNvSpPr txBox="1"/>
          <p:nvPr/>
        </p:nvSpPr>
        <p:spPr>
          <a:xfrm>
            <a:off x="1934821" y="4598504"/>
            <a:ext cx="8309109" cy="1384995"/>
          </a:xfrm>
          <a:prstGeom prst="rect">
            <a:avLst/>
          </a:prstGeom>
          <a:noFill/>
        </p:spPr>
        <p:txBody>
          <a:bodyPr wrap="square" rtlCol="0">
            <a:spAutoFit/>
          </a:bodyPr>
          <a:lstStyle/>
          <a:p>
            <a:r>
              <a:rPr lang="es-CO" sz="2800" dirty="0"/>
              <a:t>Me comprometo a  buscar  hablar  con  mi familia , mirarla a los ojos, decirles que los quiero, apagar la pantalla y estar  compartiendo más con los otros. </a:t>
            </a:r>
          </a:p>
        </p:txBody>
      </p:sp>
    </p:spTree>
    <p:extLst>
      <p:ext uri="{BB962C8B-B14F-4D97-AF65-F5344CB8AC3E}">
        <p14:creationId xmlns:p14="http://schemas.microsoft.com/office/powerpoint/2010/main" val="17589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527B7863-16CC-4A69-9D73-1EA84C3A43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8086"/>
            <a:ext cx="12191999" cy="6981938"/>
          </a:xfrm>
          <a:prstGeom prst="rect">
            <a:avLst/>
          </a:prstGeom>
        </p:spPr>
      </p:pic>
      <p:sp>
        <p:nvSpPr>
          <p:cNvPr id="8" name="CuadroTexto 7">
            <a:extLst>
              <a:ext uri="{FF2B5EF4-FFF2-40B4-BE49-F238E27FC236}">
                <a16:creationId xmlns:a16="http://schemas.microsoft.com/office/drawing/2014/main" id="{17DA568E-0734-489B-8BD9-FBBE2951F7B0}"/>
              </a:ext>
            </a:extLst>
          </p:cNvPr>
          <p:cNvSpPr txBox="1"/>
          <p:nvPr/>
        </p:nvSpPr>
        <p:spPr>
          <a:xfrm>
            <a:off x="689113" y="795130"/>
            <a:ext cx="10363200" cy="5078313"/>
          </a:xfrm>
          <a:prstGeom prst="rect">
            <a:avLst/>
          </a:prstGeom>
          <a:noFill/>
        </p:spPr>
        <p:txBody>
          <a:bodyPr wrap="square" rtlCol="0">
            <a:spAutoFit/>
          </a:bodyPr>
          <a:lstStyle/>
          <a:p>
            <a:r>
              <a:rPr lang="es-CO" sz="3600" dirty="0"/>
              <a:t>El papa Francisco en su gran preocupación por salvar la humanidad, atacando los problemas que él ve más delicados ha propuesto este año un </a:t>
            </a:r>
            <a:r>
              <a:rPr lang="es-CO" sz="3600" b="1" dirty="0"/>
              <a:t>nuevo sínodo, será sobre la Amazonía</a:t>
            </a:r>
            <a:r>
              <a:rPr lang="es-CO" sz="3600" dirty="0"/>
              <a:t>, él ve con preocupación como este pulmón del mundo lo estamos destruyendo y con él todos sus habitantes, los aborígenes.  </a:t>
            </a:r>
          </a:p>
          <a:p>
            <a:r>
              <a:rPr lang="es-CO" sz="3600" dirty="0"/>
              <a:t>El papa ha dicho que: La </a:t>
            </a:r>
            <a:r>
              <a:rPr lang="es-CO" sz="3600" b="1" dirty="0"/>
              <a:t>cultura dominante del consumo y del descarte convierte al planeta en un gran basural</a:t>
            </a:r>
            <a:r>
              <a:rPr lang="es-CO" sz="3600" dirty="0"/>
              <a:t>.</a:t>
            </a:r>
          </a:p>
        </p:txBody>
      </p:sp>
    </p:spTree>
    <p:extLst>
      <p:ext uri="{BB962C8B-B14F-4D97-AF65-F5344CB8AC3E}">
        <p14:creationId xmlns:p14="http://schemas.microsoft.com/office/powerpoint/2010/main" val="701683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7BA34B-0309-4B27-87B0-4DB81EF5DE85}"/>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058B4D3C-53CF-4ED2-8425-97089089C23C}"/>
              </a:ext>
            </a:extLst>
          </p:cNvPr>
          <p:cNvSpPr>
            <a:spLocks noGrp="1"/>
          </p:cNvSpPr>
          <p:nvPr>
            <p:ph idx="1"/>
          </p:nvPr>
        </p:nvSpPr>
        <p:spPr/>
        <p:txBody>
          <a:bodyPr/>
          <a:lstStyle/>
          <a:p>
            <a:endParaRPr lang="es-CO" dirty="0"/>
          </a:p>
        </p:txBody>
      </p:sp>
      <p:pic>
        <p:nvPicPr>
          <p:cNvPr id="4" name="Imagen 3">
            <a:extLst>
              <a:ext uri="{FF2B5EF4-FFF2-40B4-BE49-F238E27FC236}">
                <a16:creationId xmlns:a16="http://schemas.microsoft.com/office/drawing/2014/main" id="{822B4BFE-1AD5-463A-ACED-6B4781E010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8086"/>
            <a:ext cx="12191999" cy="6981938"/>
          </a:xfrm>
          <a:prstGeom prst="rect">
            <a:avLst/>
          </a:prstGeom>
        </p:spPr>
      </p:pic>
      <p:sp>
        <p:nvSpPr>
          <p:cNvPr id="6" name="Rectángulo 5">
            <a:extLst>
              <a:ext uri="{FF2B5EF4-FFF2-40B4-BE49-F238E27FC236}">
                <a16:creationId xmlns:a16="http://schemas.microsoft.com/office/drawing/2014/main" id="{AE1DB94E-4CA0-4276-9A80-64B279CD0210}"/>
              </a:ext>
            </a:extLst>
          </p:cNvPr>
          <p:cNvSpPr/>
          <p:nvPr/>
        </p:nvSpPr>
        <p:spPr>
          <a:xfrm>
            <a:off x="490330" y="556591"/>
            <a:ext cx="10863469" cy="3842655"/>
          </a:xfrm>
          <a:prstGeom prst="rect">
            <a:avLst/>
          </a:prstGeom>
        </p:spPr>
        <p:txBody>
          <a:bodyPr wrap="square">
            <a:spAutoFit/>
          </a:bodyPr>
          <a:lstStyle/>
          <a:p>
            <a:pPr algn="just">
              <a:lnSpc>
                <a:spcPct val="107000"/>
              </a:lnSpc>
              <a:spcAft>
                <a:spcPts val="800"/>
              </a:spcAft>
            </a:pPr>
            <a:r>
              <a:rPr lang="es-CO" sz="2400" dirty="0">
                <a:solidFill>
                  <a:srgbClr val="000000"/>
                </a:solidFill>
                <a:latin typeface="Tahoma" panose="020B0604030504040204" pitchFamily="34" charset="0"/>
                <a:ea typeface="Calibri" panose="020F0502020204030204" pitchFamily="34" charset="0"/>
                <a:cs typeface="Times New Roman" panose="02020603050405020304" pitchFamily="18" charset="0"/>
              </a:rPr>
              <a:t>Él dice que es necesario proponer una ECOLOGIA INTEGRAL, y para ello se necesita una CONVERSION ECOLOGICA.   En esta cuaresma te invito a vivir esta conversión ecológica. </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r>
              <a:rPr lang="es-CO" sz="2400" dirty="0">
                <a:solidFill>
                  <a:srgbClr val="000000"/>
                </a:solidFill>
                <a:latin typeface="Tahoma" panose="020B0604030504040204" pitchFamily="34" charset="0"/>
                <a:ea typeface="Times New Roman" panose="02020603050405020304" pitchFamily="18" charset="0"/>
              </a:rPr>
              <a:t>En el documento preparatorio para el sínodo panamazónico el Papa afirma que</a:t>
            </a:r>
          </a:p>
          <a:p>
            <a:endParaRPr lang="es-CO" sz="2400" dirty="0">
              <a:latin typeface="Times New Roman" panose="02020603050405020304" pitchFamily="18" charset="0"/>
              <a:ea typeface="Times New Roman" panose="02020603050405020304" pitchFamily="18" charset="0"/>
            </a:endParaRPr>
          </a:p>
          <a:p>
            <a:r>
              <a:rPr lang="es-CO" sz="2400" dirty="0">
                <a:latin typeface="Tahoma" panose="020B0604030504040204" pitchFamily="34" charset="0"/>
                <a:ea typeface="Times New Roman" panose="02020603050405020304" pitchFamily="18" charset="0"/>
              </a:rPr>
              <a:t> </a:t>
            </a:r>
            <a:r>
              <a:rPr lang="es-CO" sz="2800" dirty="0">
                <a:latin typeface="Tahoma" panose="020B0604030504040204" pitchFamily="34" charset="0"/>
                <a:ea typeface="Times New Roman" panose="02020603050405020304" pitchFamily="18" charset="0"/>
              </a:rPr>
              <a:t>“Sólo cuando somos conscientes de cómo nuestro estilo de vida y nuestra manera de producir, comerciar, consumir y desechar afectan la vida de nuestro ambiente y nuestras sociedades, entonces podremos iniciar un cambio de rumbo integral”.</a:t>
            </a:r>
            <a:endParaRPr lang="es-CO"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601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5C20D1-9925-4D30-AC53-7556E70EAF6E}"/>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B74EC270-2CC2-47DC-8020-B5D6A7F103A9}"/>
              </a:ext>
            </a:extLst>
          </p:cNvPr>
          <p:cNvSpPr>
            <a:spLocks noGrp="1"/>
          </p:cNvSpPr>
          <p:nvPr>
            <p:ph idx="1"/>
          </p:nvPr>
        </p:nvSpPr>
        <p:spPr/>
        <p:txBody>
          <a:bodyPr/>
          <a:lstStyle/>
          <a:p>
            <a:endParaRPr lang="es-CO"/>
          </a:p>
        </p:txBody>
      </p:sp>
      <p:pic>
        <p:nvPicPr>
          <p:cNvPr id="4" name="Imagen 3">
            <a:extLst>
              <a:ext uri="{FF2B5EF4-FFF2-40B4-BE49-F238E27FC236}">
                <a16:creationId xmlns:a16="http://schemas.microsoft.com/office/drawing/2014/main" id="{BC3F772C-7223-4F0F-92ED-052773647C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1969"/>
            <a:ext cx="12191999" cy="6981938"/>
          </a:xfrm>
          <a:prstGeom prst="rect">
            <a:avLst/>
          </a:prstGeom>
        </p:spPr>
      </p:pic>
      <p:sp>
        <p:nvSpPr>
          <p:cNvPr id="5" name="CuadroTexto 4">
            <a:extLst>
              <a:ext uri="{FF2B5EF4-FFF2-40B4-BE49-F238E27FC236}">
                <a16:creationId xmlns:a16="http://schemas.microsoft.com/office/drawing/2014/main" id="{1D465006-1C31-49D2-B4EF-FBE735A923DB}"/>
              </a:ext>
            </a:extLst>
          </p:cNvPr>
          <p:cNvSpPr txBox="1"/>
          <p:nvPr/>
        </p:nvSpPr>
        <p:spPr>
          <a:xfrm>
            <a:off x="1020417" y="861391"/>
            <a:ext cx="10084905" cy="5355312"/>
          </a:xfrm>
          <a:prstGeom prst="rect">
            <a:avLst/>
          </a:prstGeom>
          <a:noFill/>
        </p:spPr>
        <p:txBody>
          <a:bodyPr wrap="square" rtlCol="0">
            <a:spAutoFit/>
          </a:bodyPr>
          <a:lstStyle/>
          <a:p>
            <a:r>
              <a:rPr lang="es-CO" sz="3600" dirty="0"/>
              <a:t>Por esto te invito a que en esta cuaresma vivamos una conversión ecológica: </a:t>
            </a:r>
          </a:p>
          <a:p>
            <a:r>
              <a:rPr lang="es-CO" sz="3600" dirty="0"/>
              <a:t> AYUNANDO de tanto consumo que nos lleva a desechar y convertir este mundo como un gran basural. </a:t>
            </a:r>
          </a:p>
          <a:p>
            <a:r>
              <a:rPr lang="es-CO" sz="3600" dirty="0"/>
              <a:t>ORANDO para agradecer a Dios por todo lo creado y pidiendo por los que sufren.</a:t>
            </a:r>
          </a:p>
          <a:p>
            <a:r>
              <a:rPr lang="es-CO" sz="3600" dirty="0"/>
              <a:t> Viviendo la CARIDAD a través de gestos sencillos de AMOR </a:t>
            </a:r>
          </a:p>
          <a:p>
            <a:endParaRPr lang="es-CO" dirty="0"/>
          </a:p>
        </p:txBody>
      </p:sp>
    </p:spTree>
    <p:extLst>
      <p:ext uri="{BB962C8B-B14F-4D97-AF65-F5344CB8AC3E}">
        <p14:creationId xmlns:p14="http://schemas.microsoft.com/office/powerpoint/2010/main" val="161190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0F922-C8D7-45A6-9B2E-0A9E2EA4D2C7}"/>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711D5620-BE12-4BF1-ADD2-188D1C20BA0E}"/>
              </a:ext>
            </a:extLst>
          </p:cNvPr>
          <p:cNvSpPr>
            <a:spLocks noGrp="1"/>
          </p:cNvSpPr>
          <p:nvPr>
            <p:ph idx="1"/>
          </p:nvPr>
        </p:nvSpPr>
        <p:spPr/>
        <p:txBody>
          <a:bodyPr/>
          <a:lstStyle/>
          <a:p>
            <a:endParaRPr lang="es-CO" dirty="0"/>
          </a:p>
        </p:txBody>
      </p:sp>
      <p:pic>
        <p:nvPicPr>
          <p:cNvPr id="4" name="Imagen 3">
            <a:extLst>
              <a:ext uri="{FF2B5EF4-FFF2-40B4-BE49-F238E27FC236}">
                <a16:creationId xmlns:a16="http://schemas.microsoft.com/office/drawing/2014/main" id="{4BE1AD34-A690-4FED-86DD-72B74B86D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981938"/>
          </a:xfrm>
          <a:prstGeom prst="rect">
            <a:avLst/>
          </a:prstGeom>
        </p:spPr>
      </p:pic>
      <p:sp>
        <p:nvSpPr>
          <p:cNvPr id="7" name="CuadroTexto 6">
            <a:extLst>
              <a:ext uri="{FF2B5EF4-FFF2-40B4-BE49-F238E27FC236}">
                <a16:creationId xmlns:a16="http://schemas.microsoft.com/office/drawing/2014/main" id="{5C1E5840-CF98-4DD0-B9AA-C3D34C6140FF}"/>
              </a:ext>
            </a:extLst>
          </p:cNvPr>
          <p:cNvSpPr txBox="1"/>
          <p:nvPr/>
        </p:nvSpPr>
        <p:spPr>
          <a:xfrm>
            <a:off x="838200" y="689113"/>
            <a:ext cx="10055087" cy="4431983"/>
          </a:xfrm>
          <a:prstGeom prst="rect">
            <a:avLst/>
          </a:prstGeom>
          <a:noFill/>
        </p:spPr>
        <p:txBody>
          <a:bodyPr wrap="square" rtlCol="0">
            <a:spAutoFit/>
          </a:bodyPr>
          <a:lstStyle/>
          <a:p>
            <a:r>
              <a:rPr lang="es-CO" sz="3600" dirty="0"/>
              <a:t>Cada semana VIVE un </a:t>
            </a:r>
            <a:r>
              <a:rPr lang="es-CO" sz="4800" dirty="0">
                <a:solidFill>
                  <a:srgbClr val="006600"/>
                </a:solidFill>
              </a:rPr>
              <a:t>DIA VERDE   </a:t>
            </a:r>
            <a:r>
              <a:rPr lang="es-CO" sz="3600" dirty="0"/>
              <a:t>que te ayude a comprometerte con la CONVERSION ECOLOGICA.</a:t>
            </a:r>
          </a:p>
          <a:p>
            <a:endParaRPr lang="es-CO" sz="3600" dirty="0"/>
          </a:p>
          <a:p>
            <a:r>
              <a:rPr lang="es-CO" sz="3600" dirty="0"/>
              <a:t>Te proponemos ver algún video, hacer alguna reflexión que te ayude a vivir de manera auténtica esta conversión, así caminaremos hacia la santidad, en paz con la naturaleza  </a:t>
            </a:r>
          </a:p>
          <a:p>
            <a:endParaRPr lang="es-CO" dirty="0"/>
          </a:p>
        </p:txBody>
      </p:sp>
    </p:spTree>
    <p:extLst>
      <p:ext uri="{BB962C8B-B14F-4D97-AF65-F5344CB8AC3E}">
        <p14:creationId xmlns:p14="http://schemas.microsoft.com/office/powerpoint/2010/main" val="2522959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arcador de contenido 9">
            <a:extLst>
              <a:ext uri="{FF2B5EF4-FFF2-40B4-BE49-F238E27FC236}">
                <a16:creationId xmlns:a16="http://schemas.microsoft.com/office/drawing/2014/main" id="{E7C8160A-C0F3-4B6B-99FA-D4206251F7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683" y="0"/>
            <a:ext cx="12192000" cy="6992471"/>
          </a:xfrm>
        </p:spPr>
      </p:pic>
      <p:sp>
        <p:nvSpPr>
          <p:cNvPr id="11" name="Rectángulo 10">
            <a:extLst>
              <a:ext uri="{FF2B5EF4-FFF2-40B4-BE49-F238E27FC236}">
                <a16:creationId xmlns:a16="http://schemas.microsoft.com/office/drawing/2014/main" id="{A9F7FAEB-A548-4696-96F7-74B948913842}"/>
              </a:ext>
            </a:extLst>
          </p:cNvPr>
          <p:cNvSpPr/>
          <p:nvPr/>
        </p:nvSpPr>
        <p:spPr>
          <a:xfrm>
            <a:off x="1503236" y="582724"/>
            <a:ext cx="9185528" cy="923330"/>
          </a:xfrm>
          <a:prstGeom prst="rect">
            <a:avLst/>
          </a:prstGeom>
          <a:noFill/>
        </p:spPr>
        <p:txBody>
          <a:bodyPr wrap="none" lIns="91440" tIns="45720" rIns="91440" bIns="45720">
            <a:spAutoFit/>
          </a:bodyPr>
          <a:lstStyle/>
          <a:p>
            <a:pPr algn="ctr"/>
            <a:r>
              <a:rPr lang="es-ES" sz="5400" b="1" cap="none" spc="0" dirty="0">
                <a:ln w="12700">
                  <a:noFill/>
                  <a:prstDash val="solid"/>
                </a:ln>
                <a:solidFill>
                  <a:srgbClr val="006600"/>
                </a:solidFill>
                <a:effectLst>
                  <a:outerShdw dist="38100" dir="2640000" algn="bl" rotWithShape="0">
                    <a:schemeClr val="accent1"/>
                  </a:outerShdw>
                </a:effectLst>
              </a:rPr>
              <a:t>DIA  VERDE  PRIMERA SEMANA</a:t>
            </a:r>
          </a:p>
        </p:txBody>
      </p:sp>
      <p:sp>
        <p:nvSpPr>
          <p:cNvPr id="12" name="Rectángulo 11">
            <a:extLst>
              <a:ext uri="{FF2B5EF4-FFF2-40B4-BE49-F238E27FC236}">
                <a16:creationId xmlns:a16="http://schemas.microsoft.com/office/drawing/2014/main" id="{AE71CDCD-F9D0-4BCC-B26B-9F036048CB1C}"/>
              </a:ext>
            </a:extLst>
          </p:cNvPr>
          <p:cNvSpPr/>
          <p:nvPr/>
        </p:nvSpPr>
        <p:spPr>
          <a:xfrm>
            <a:off x="770965" y="1902781"/>
            <a:ext cx="10596282" cy="2164503"/>
          </a:xfrm>
          <a:prstGeom prst="rect">
            <a:avLst/>
          </a:prstGeom>
        </p:spPr>
        <p:txBody>
          <a:bodyPr wrap="square">
            <a:spAutoFit/>
          </a:bodyPr>
          <a:lstStyle/>
          <a:p>
            <a:pPr algn="ctr">
              <a:lnSpc>
                <a:spcPct val="107000"/>
              </a:lnSpc>
              <a:spcAft>
                <a:spcPts val="800"/>
              </a:spcAft>
            </a:pPr>
            <a:r>
              <a:rPr lang="es-CO" b="1"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rPr>
              <a:t>CONVERSIÓN ECOLÓGICA ES CUIDAR EL AIRE QUE RESPIRAMOS </a:t>
            </a:r>
            <a:endParaRPr lang="es-CO" sz="1600" dirty="0">
              <a:solidFill>
                <a:srgbClr val="006600"/>
              </a:solidFill>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es-CO" b="1"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rPr>
              <a:t>¿Si seguimos contaminando nuestro aire, que tendremos para respirar?</a:t>
            </a:r>
            <a:endParaRPr lang="es-CO" sz="1600" dirty="0">
              <a:solidFill>
                <a:srgbClr val="006600"/>
              </a:solidFill>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es-CO" b="1" dirty="0">
                <a:solidFill>
                  <a:srgbClr val="006600"/>
                </a:solidFill>
                <a:latin typeface="Arial" panose="020B0604020202020204" pitchFamily="34" charset="0"/>
                <a:ea typeface="Times New Roman" panose="02020603050405020304" pitchFamily="18" charset="0"/>
                <a:cs typeface="Times New Roman" panose="02020603050405020304" pitchFamily="18" charset="0"/>
              </a:rPr>
              <a:t>“LA ATENUACIÓN DE LOS EFECTOS DEL DESEQUILIBRIO ACTUAL DEPENDE DE LO QUE HAGAMOS AHORA”</a:t>
            </a:r>
            <a:endParaRPr lang="es-CO" sz="1600" dirty="0">
              <a:solidFill>
                <a:srgbClr val="006600"/>
              </a:solidFill>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es-CO" b="1" dirty="0">
                <a:solidFill>
                  <a:srgbClr val="006600"/>
                </a:solidFill>
                <a:latin typeface="Arial" panose="020B0604020202020204" pitchFamily="34" charset="0"/>
                <a:ea typeface="Times New Roman" panose="02020603050405020304" pitchFamily="18" charset="0"/>
                <a:cs typeface="Times New Roman" panose="02020603050405020304" pitchFamily="18" charset="0"/>
              </a:rPr>
              <a:t>El aire contaminado mata a 7 millones de personas al año</a:t>
            </a:r>
            <a:r>
              <a:rPr lang="es-CO"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rPr>
              <a:t> https://www.youtube.com/watch?v=TM3rFGB9zTg</a:t>
            </a:r>
            <a:endParaRPr lang="es-CO" sz="1600" dirty="0">
              <a:solidFill>
                <a:srgbClr val="0066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3" name="CuadroTexto 12">
            <a:extLst>
              <a:ext uri="{FF2B5EF4-FFF2-40B4-BE49-F238E27FC236}">
                <a16:creationId xmlns:a16="http://schemas.microsoft.com/office/drawing/2014/main" id="{FFAA7AA4-AD34-4F85-B848-F6AA1DDAB9D8}"/>
              </a:ext>
            </a:extLst>
          </p:cNvPr>
          <p:cNvSpPr txBox="1"/>
          <p:nvPr/>
        </p:nvSpPr>
        <p:spPr>
          <a:xfrm>
            <a:off x="537882" y="4428565"/>
            <a:ext cx="10954871" cy="2277547"/>
          </a:xfrm>
          <a:prstGeom prst="rect">
            <a:avLst/>
          </a:prstGeom>
          <a:noFill/>
        </p:spPr>
        <p:txBody>
          <a:bodyPr wrap="square" rtlCol="0">
            <a:spAutoFit/>
          </a:bodyPr>
          <a:lstStyle/>
          <a:p>
            <a:r>
              <a:rPr lang="es-CO" dirty="0"/>
              <a:t>“</a:t>
            </a:r>
            <a:r>
              <a:rPr lang="es-CO" sz="2400" b="1" dirty="0"/>
              <a:t>Me comprometo a no contaminar el aire</a:t>
            </a:r>
            <a:r>
              <a:rPr lang="es-CO" sz="2400" dirty="0"/>
              <a:t>”</a:t>
            </a:r>
          </a:p>
          <a:p>
            <a:r>
              <a:rPr lang="es-CO" sz="2000" dirty="0"/>
              <a:t>Evita el derroche energético en todos los ámbitos. Utiliza el transporte público en vez del transporte privado. Camina, usa tu bicicleta, comparte más con tus cercanos así no tendrás que ir tan lejos.</a:t>
            </a:r>
          </a:p>
          <a:p>
            <a:r>
              <a:rPr lang="es-CO" sz="2000" dirty="0"/>
              <a:t> Ten en cuenta criterios de eficiencia energética, compra electrodomésticos de clase A, son los más sostenibles.  Contrata la energía con empresas o cooperativas que garanticen el uso de energías limpias y renovables</a:t>
            </a:r>
          </a:p>
          <a:p>
            <a:endParaRPr lang="es-CO" dirty="0"/>
          </a:p>
        </p:txBody>
      </p:sp>
    </p:spTree>
    <p:extLst>
      <p:ext uri="{BB962C8B-B14F-4D97-AF65-F5344CB8AC3E}">
        <p14:creationId xmlns:p14="http://schemas.microsoft.com/office/powerpoint/2010/main" val="922230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4779B9-B288-4939-8BE9-B6E749663686}"/>
              </a:ext>
            </a:extLst>
          </p:cNvPr>
          <p:cNvSpPr>
            <a:spLocks noGrp="1"/>
          </p:cNvSpPr>
          <p:nvPr>
            <p:ph type="title"/>
          </p:nvPr>
        </p:nvSpPr>
        <p:spPr/>
        <p:txBody>
          <a:bodyPr/>
          <a:lstStyle/>
          <a:p>
            <a:endParaRPr lang="es-CO" dirty="0"/>
          </a:p>
        </p:txBody>
      </p:sp>
      <p:pic>
        <p:nvPicPr>
          <p:cNvPr id="5" name="Marcador de contenido 4">
            <a:extLst>
              <a:ext uri="{FF2B5EF4-FFF2-40B4-BE49-F238E27FC236}">
                <a16:creationId xmlns:a16="http://schemas.microsoft.com/office/drawing/2014/main" id="{EE3C8DC6-1FCC-44B9-9F03-DB7C01769F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074"/>
            <a:ext cx="12192000" cy="6857999"/>
          </a:xfrm>
        </p:spPr>
      </p:pic>
      <p:sp>
        <p:nvSpPr>
          <p:cNvPr id="6" name="Rectángulo 5">
            <a:extLst>
              <a:ext uri="{FF2B5EF4-FFF2-40B4-BE49-F238E27FC236}">
                <a16:creationId xmlns:a16="http://schemas.microsoft.com/office/drawing/2014/main" id="{6333AA52-EE29-4F34-AEC1-B154E3C57F6C}"/>
              </a:ext>
            </a:extLst>
          </p:cNvPr>
          <p:cNvSpPr/>
          <p:nvPr/>
        </p:nvSpPr>
        <p:spPr>
          <a:xfrm>
            <a:off x="1607752" y="1027905"/>
            <a:ext cx="8970601" cy="923330"/>
          </a:xfrm>
          <a:prstGeom prst="rect">
            <a:avLst/>
          </a:prstGeom>
          <a:noFill/>
        </p:spPr>
        <p:txBody>
          <a:bodyPr wrap="square" lIns="91440" tIns="45720" rIns="91440" bIns="45720">
            <a:spAutoFit/>
          </a:bodyPr>
          <a:lstStyle/>
          <a:p>
            <a:pPr algn="ctr"/>
            <a:r>
              <a:rPr lang="es-ES" sz="5400" b="0" cap="none" spc="0" dirty="0">
                <a:ln w="0"/>
                <a:solidFill>
                  <a:srgbClr val="006600"/>
                </a:solidFill>
                <a:effectLst>
                  <a:reflection blurRad="6350" stA="53000" endA="300" endPos="35500" dir="5400000" sy="-90000" algn="bl" rotWithShape="0"/>
                </a:effectLst>
              </a:rPr>
              <a:t>DIA VERDE SEGUNDA SEMANA </a:t>
            </a:r>
          </a:p>
        </p:txBody>
      </p:sp>
      <p:sp>
        <p:nvSpPr>
          <p:cNvPr id="7" name="Rectángulo 6">
            <a:extLst>
              <a:ext uri="{FF2B5EF4-FFF2-40B4-BE49-F238E27FC236}">
                <a16:creationId xmlns:a16="http://schemas.microsoft.com/office/drawing/2014/main" id="{970D68AD-5A6D-430B-9877-59130A933C83}"/>
              </a:ext>
            </a:extLst>
          </p:cNvPr>
          <p:cNvSpPr/>
          <p:nvPr/>
        </p:nvSpPr>
        <p:spPr>
          <a:xfrm>
            <a:off x="1067384" y="2443696"/>
            <a:ext cx="10515600" cy="1962460"/>
          </a:xfrm>
          <a:prstGeom prst="rect">
            <a:avLst/>
          </a:prstGeom>
        </p:spPr>
        <p:txBody>
          <a:bodyPr wrap="square">
            <a:spAutoFit/>
          </a:bodyPr>
          <a:lstStyle/>
          <a:p>
            <a:pPr algn="ctr">
              <a:lnSpc>
                <a:spcPct val="107000"/>
              </a:lnSpc>
              <a:spcAft>
                <a:spcPts val="800"/>
              </a:spcAft>
            </a:pPr>
            <a:r>
              <a:rPr lang="es-CO" sz="2400" b="1" dirty="0">
                <a:latin typeface="Comic Sans MS" panose="030F0702030302020204" pitchFamily="66" charset="0"/>
                <a:ea typeface="Times New Roman" panose="02020603050405020304" pitchFamily="18" charset="0"/>
                <a:cs typeface="Times New Roman" panose="02020603050405020304" pitchFamily="18" charset="0"/>
              </a:rPr>
              <a:t>CONVERSIÓN ECOLÓGICA ES CUIDAR EL AGUA</a:t>
            </a:r>
            <a:r>
              <a:rPr lang="es-CO" sz="2400" dirty="0">
                <a:latin typeface="Comic Sans MS" panose="030F0702030302020204" pitchFamily="66" charset="0"/>
                <a:ea typeface="Times New Roman" panose="02020603050405020304" pitchFamily="18" charset="0"/>
                <a:cs typeface="Times New Roman" panose="02020603050405020304" pitchFamily="18" charset="0"/>
              </a:rPr>
              <a:t> </a:t>
            </a:r>
            <a:endParaRPr lang="es-CO" sz="2400"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endParaRPr lang="es-CO" sz="2400" b="1" kern="1800" dirty="0">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es-CO" sz="2400" b="1" kern="1800" dirty="0">
                <a:latin typeface="Arial" panose="020B0604020202020204" pitchFamily="34" charset="0"/>
                <a:ea typeface="Times New Roman" panose="02020603050405020304" pitchFamily="18" charset="0"/>
                <a:cs typeface="Times New Roman" panose="02020603050405020304" pitchFamily="18" charset="0"/>
              </a:rPr>
              <a:t>¿Por qué hay que cuidar el agua?</a:t>
            </a:r>
            <a:endParaRPr lang="es-CO" sz="2400" b="1" kern="1800"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es-CO" sz="2400" dirty="0">
                <a:latin typeface="Comic Sans MS" panose="030F0702030302020204" pitchFamily="66" charset="0"/>
                <a:ea typeface="Times New Roman" panose="02020603050405020304" pitchFamily="18" charset="0"/>
                <a:cs typeface="Times New Roman" panose="02020603050405020304" pitchFamily="18" charset="0"/>
              </a:rPr>
              <a:t>https://www.youtube.com/watch?v=4slOW0tgDjs</a:t>
            </a:r>
            <a:endParaRPr lang="es-CO"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132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0F922-C8D7-45A6-9B2E-0A9E2EA4D2C7}"/>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711D5620-BE12-4BF1-ADD2-188D1C20BA0E}"/>
              </a:ext>
            </a:extLst>
          </p:cNvPr>
          <p:cNvSpPr>
            <a:spLocks noGrp="1"/>
          </p:cNvSpPr>
          <p:nvPr>
            <p:ph idx="1"/>
          </p:nvPr>
        </p:nvSpPr>
        <p:spPr/>
        <p:txBody>
          <a:bodyPr/>
          <a:lstStyle/>
          <a:p>
            <a:endParaRPr lang="es-CO" dirty="0"/>
          </a:p>
        </p:txBody>
      </p:sp>
      <p:pic>
        <p:nvPicPr>
          <p:cNvPr id="4" name="Imagen 3">
            <a:extLst>
              <a:ext uri="{FF2B5EF4-FFF2-40B4-BE49-F238E27FC236}">
                <a16:creationId xmlns:a16="http://schemas.microsoft.com/office/drawing/2014/main" id="{4BE1AD34-A690-4FED-86DD-72B74B86D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981938"/>
          </a:xfrm>
          <a:prstGeom prst="rect">
            <a:avLst/>
          </a:prstGeom>
        </p:spPr>
      </p:pic>
      <p:sp>
        <p:nvSpPr>
          <p:cNvPr id="6" name="Rectángulo 5">
            <a:extLst>
              <a:ext uri="{FF2B5EF4-FFF2-40B4-BE49-F238E27FC236}">
                <a16:creationId xmlns:a16="http://schemas.microsoft.com/office/drawing/2014/main" id="{AF0ECF10-7582-4B58-8906-E17B7E9AEA80}"/>
              </a:ext>
            </a:extLst>
          </p:cNvPr>
          <p:cNvSpPr/>
          <p:nvPr/>
        </p:nvSpPr>
        <p:spPr>
          <a:xfrm>
            <a:off x="1520356" y="767358"/>
            <a:ext cx="8912761" cy="923330"/>
          </a:xfrm>
          <a:prstGeom prst="rect">
            <a:avLst/>
          </a:prstGeom>
          <a:noFill/>
        </p:spPr>
        <p:txBody>
          <a:bodyPr wrap="none" lIns="91440" tIns="45720" rIns="91440" bIns="45720">
            <a:spAutoFit/>
          </a:bodyPr>
          <a:lstStyle/>
          <a:p>
            <a:pPr algn="ctr"/>
            <a:r>
              <a:rPr lang="es-ES" sz="5400" b="1" cap="none" spc="0" dirty="0">
                <a:ln w="13462">
                  <a:solidFill>
                    <a:schemeClr val="bg1"/>
                  </a:solidFill>
                  <a:prstDash val="solid"/>
                </a:ln>
                <a:solidFill>
                  <a:srgbClr val="006600"/>
                </a:solidFill>
                <a:effectLst>
                  <a:outerShdw dist="38100" dir="2700000" algn="bl" rotWithShape="0">
                    <a:schemeClr val="accent5"/>
                  </a:outerShdw>
                </a:effectLst>
              </a:rPr>
              <a:t>DIA VERDE TERCERA SEMANA </a:t>
            </a:r>
          </a:p>
        </p:txBody>
      </p:sp>
      <p:sp>
        <p:nvSpPr>
          <p:cNvPr id="8" name="Rectángulo 7">
            <a:extLst>
              <a:ext uri="{FF2B5EF4-FFF2-40B4-BE49-F238E27FC236}">
                <a16:creationId xmlns:a16="http://schemas.microsoft.com/office/drawing/2014/main" id="{183357E8-74D8-4820-9FC2-23D7721F7571}"/>
              </a:ext>
            </a:extLst>
          </p:cNvPr>
          <p:cNvSpPr/>
          <p:nvPr/>
        </p:nvSpPr>
        <p:spPr>
          <a:xfrm>
            <a:off x="838200" y="1902781"/>
            <a:ext cx="10267122" cy="2460225"/>
          </a:xfrm>
          <a:prstGeom prst="rect">
            <a:avLst/>
          </a:prstGeom>
        </p:spPr>
        <p:txBody>
          <a:bodyPr wrap="square">
            <a:spAutoFit/>
          </a:bodyPr>
          <a:lstStyle/>
          <a:p>
            <a:pPr algn="ctr">
              <a:lnSpc>
                <a:spcPct val="107000"/>
              </a:lnSpc>
              <a:spcAft>
                <a:spcPts val="800"/>
              </a:spcAft>
            </a:pPr>
            <a:r>
              <a:rPr lang="es-CO" sz="2400" b="1"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rPr>
              <a:t>CONVERSIÓN ECOLÓGICA ES </a:t>
            </a:r>
          </a:p>
          <a:p>
            <a:pPr algn="ctr">
              <a:lnSpc>
                <a:spcPct val="107000"/>
              </a:lnSpc>
              <a:spcAft>
                <a:spcPts val="800"/>
              </a:spcAft>
            </a:pPr>
            <a:r>
              <a:rPr lang="es-CO" sz="2400" b="1"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rPr>
              <a:t>CUIDAR LA TIERRA REDUCIENDO EL CONSUMO DE PLASTICO </a:t>
            </a:r>
            <a:endParaRPr lang="es-CO" sz="2400" dirty="0">
              <a:solidFill>
                <a:srgbClr val="006600"/>
              </a:solidFill>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es-CO" sz="2400" b="1"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rPr>
              <a:t>¿Qué planeta  tendremos si seguimos llenándolo de plástico ? </a:t>
            </a:r>
          </a:p>
          <a:p>
            <a:pPr algn="ctr">
              <a:lnSpc>
                <a:spcPct val="107000"/>
              </a:lnSpc>
              <a:spcAft>
                <a:spcPts val="800"/>
              </a:spcAft>
            </a:pPr>
            <a:r>
              <a:rPr lang="en-US" sz="2400" dirty="0">
                <a:solidFill>
                  <a:srgbClr val="006600"/>
                </a:solidFill>
                <a:hlinkClick r:id="rId3">
                  <a:extLst>
                    <a:ext uri="{A12FA001-AC4F-418D-AE19-62706E023703}">
                      <ahyp:hlinkClr xmlns:ahyp="http://schemas.microsoft.com/office/drawing/2018/hyperlinkcolor" val="tx"/>
                    </a:ext>
                  </a:extLst>
                </a:hlinkClick>
              </a:rPr>
              <a:t>#</a:t>
            </a:r>
            <a:r>
              <a:rPr lang="en-US" sz="2400" dirty="0" err="1">
                <a:solidFill>
                  <a:srgbClr val="006600"/>
                </a:solidFill>
                <a:hlinkClick r:id="rId3">
                  <a:extLst>
                    <a:ext uri="{A12FA001-AC4F-418D-AE19-62706E023703}">
                      <ahyp:hlinkClr xmlns:ahyp="http://schemas.microsoft.com/office/drawing/2018/hyperlinkcolor" val="tx"/>
                    </a:ext>
                  </a:extLst>
                </a:hlinkClick>
              </a:rPr>
              <a:t>CleanSeas</a:t>
            </a:r>
            <a:r>
              <a:rPr lang="en-US" sz="2400" dirty="0">
                <a:solidFill>
                  <a:srgbClr val="006600"/>
                </a:solidFill>
              </a:rPr>
              <a:t> Break-Up PSA It's not me, it's you</a:t>
            </a:r>
            <a:endParaRPr lang="es-CO" sz="2400" b="1"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endParaRPr>
          </a:p>
          <a:p>
            <a:pPr algn="ctr">
              <a:lnSpc>
                <a:spcPct val="107000"/>
              </a:lnSpc>
              <a:spcAft>
                <a:spcPts val="800"/>
              </a:spcAft>
            </a:pPr>
            <a:r>
              <a:rPr lang="es-CO" sz="2400" b="1"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rPr>
              <a:t>https://www.youtube.com/watch?v=qb_2PeL9qr4</a:t>
            </a:r>
            <a:endParaRPr lang="es-CO" sz="2400" dirty="0">
              <a:solidFill>
                <a:srgbClr val="0066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CuadroTexto 8">
            <a:extLst>
              <a:ext uri="{FF2B5EF4-FFF2-40B4-BE49-F238E27FC236}">
                <a16:creationId xmlns:a16="http://schemas.microsoft.com/office/drawing/2014/main" id="{991393CB-B201-4B99-8D3A-B9D57FB8B083}"/>
              </a:ext>
            </a:extLst>
          </p:cNvPr>
          <p:cNvSpPr txBox="1"/>
          <p:nvPr/>
        </p:nvSpPr>
        <p:spPr>
          <a:xfrm>
            <a:off x="1126435" y="4784035"/>
            <a:ext cx="9607826" cy="1077218"/>
          </a:xfrm>
          <a:prstGeom prst="rect">
            <a:avLst/>
          </a:prstGeom>
          <a:noFill/>
        </p:spPr>
        <p:txBody>
          <a:bodyPr wrap="square" rtlCol="0">
            <a:spAutoFit/>
          </a:bodyPr>
          <a:lstStyle/>
          <a:p>
            <a:r>
              <a:rPr lang="es-CO" sz="3200" b="1" dirty="0"/>
              <a:t>COMPROMISO:</a:t>
            </a:r>
            <a:r>
              <a:rPr lang="es-CO" sz="3200" dirty="0"/>
              <a:t>   Reduciré el consumo de plástico, usaré bolsas reutilizables.  </a:t>
            </a:r>
          </a:p>
        </p:txBody>
      </p:sp>
    </p:spTree>
    <p:extLst>
      <p:ext uri="{BB962C8B-B14F-4D97-AF65-F5344CB8AC3E}">
        <p14:creationId xmlns:p14="http://schemas.microsoft.com/office/powerpoint/2010/main" val="247604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0F922-C8D7-45A6-9B2E-0A9E2EA4D2C7}"/>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711D5620-BE12-4BF1-ADD2-188D1C20BA0E}"/>
              </a:ext>
            </a:extLst>
          </p:cNvPr>
          <p:cNvSpPr>
            <a:spLocks noGrp="1"/>
          </p:cNvSpPr>
          <p:nvPr>
            <p:ph idx="1"/>
          </p:nvPr>
        </p:nvSpPr>
        <p:spPr/>
        <p:txBody>
          <a:bodyPr/>
          <a:lstStyle/>
          <a:p>
            <a:endParaRPr lang="es-CO" dirty="0"/>
          </a:p>
        </p:txBody>
      </p:sp>
      <p:pic>
        <p:nvPicPr>
          <p:cNvPr id="4" name="Imagen 3">
            <a:extLst>
              <a:ext uri="{FF2B5EF4-FFF2-40B4-BE49-F238E27FC236}">
                <a16:creationId xmlns:a16="http://schemas.microsoft.com/office/drawing/2014/main" id="{4BE1AD34-A690-4FED-86DD-72B74B86D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981938"/>
          </a:xfrm>
          <a:prstGeom prst="rect">
            <a:avLst/>
          </a:prstGeom>
        </p:spPr>
      </p:pic>
      <p:sp>
        <p:nvSpPr>
          <p:cNvPr id="5" name="CuadroTexto 4">
            <a:extLst>
              <a:ext uri="{FF2B5EF4-FFF2-40B4-BE49-F238E27FC236}">
                <a16:creationId xmlns:a16="http://schemas.microsoft.com/office/drawing/2014/main" id="{77D898BC-3A09-46C2-B016-9FD7A766D21E}"/>
              </a:ext>
            </a:extLst>
          </p:cNvPr>
          <p:cNvSpPr txBox="1"/>
          <p:nvPr/>
        </p:nvSpPr>
        <p:spPr>
          <a:xfrm>
            <a:off x="2809461" y="1325217"/>
            <a:ext cx="7169426" cy="369332"/>
          </a:xfrm>
          <a:prstGeom prst="rect">
            <a:avLst/>
          </a:prstGeom>
          <a:noFill/>
        </p:spPr>
        <p:txBody>
          <a:bodyPr wrap="square" rtlCol="0">
            <a:spAutoFit/>
          </a:bodyPr>
          <a:lstStyle/>
          <a:p>
            <a:endParaRPr lang="es-CO" dirty="0"/>
          </a:p>
        </p:txBody>
      </p:sp>
      <p:sp>
        <p:nvSpPr>
          <p:cNvPr id="6" name="Rectángulo 5">
            <a:extLst>
              <a:ext uri="{FF2B5EF4-FFF2-40B4-BE49-F238E27FC236}">
                <a16:creationId xmlns:a16="http://schemas.microsoft.com/office/drawing/2014/main" id="{401CBA16-F069-4C2F-BC84-416327975D7D}"/>
              </a:ext>
            </a:extLst>
          </p:cNvPr>
          <p:cNvSpPr/>
          <p:nvPr/>
        </p:nvSpPr>
        <p:spPr>
          <a:xfrm>
            <a:off x="1773950" y="898434"/>
            <a:ext cx="8644098" cy="923330"/>
          </a:xfrm>
          <a:prstGeom prst="rect">
            <a:avLst/>
          </a:prstGeom>
          <a:noFill/>
        </p:spPr>
        <p:txBody>
          <a:bodyPr wrap="none" lIns="91440" tIns="45720" rIns="91440" bIns="45720">
            <a:spAutoFit/>
          </a:bodyPr>
          <a:lstStyle/>
          <a:p>
            <a:pPr algn="ctr"/>
            <a:r>
              <a:rPr lang="es-ES" sz="5400" b="1" dirty="0">
                <a:ln w="9525">
                  <a:solidFill>
                    <a:schemeClr val="bg1"/>
                  </a:solidFill>
                  <a:prstDash val="solid"/>
                </a:ln>
                <a:solidFill>
                  <a:srgbClr val="006600"/>
                </a:solidFill>
                <a:effectLst>
                  <a:outerShdw blurRad="12700" dist="38100" dir="2700000" algn="tl" rotWithShape="0">
                    <a:schemeClr val="bg1">
                      <a:lumMod val="50000"/>
                    </a:schemeClr>
                  </a:outerShdw>
                </a:effectLst>
              </a:rPr>
              <a:t>DIA VERDE CUARTA SEMANA </a:t>
            </a:r>
            <a:endParaRPr lang="es-ES" sz="5400" b="1" cap="none" spc="0" dirty="0">
              <a:ln w="9525">
                <a:solidFill>
                  <a:schemeClr val="bg1"/>
                </a:solidFill>
                <a:prstDash val="solid"/>
              </a:ln>
              <a:solidFill>
                <a:srgbClr val="006600"/>
              </a:solidFill>
              <a:effectLst>
                <a:outerShdw blurRad="12700" dist="38100" dir="2700000" algn="tl" rotWithShape="0">
                  <a:schemeClr val="bg1">
                    <a:lumMod val="50000"/>
                  </a:schemeClr>
                </a:outerShdw>
              </a:effectLst>
            </a:endParaRPr>
          </a:p>
        </p:txBody>
      </p:sp>
      <p:sp>
        <p:nvSpPr>
          <p:cNvPr id="8" name="Rectángulo 7">
            <a:extLst>
              <a:ext uri="{FF2B5EF4-FFF2-40B4-BE49-F238E27FC236}">
                <a16:creationId xmlns:a16="http://schemas.microsoft.com/office/drawing/2014/main" id="{7F8C9E43-3FC1-4FD0-AFAD-481C48272FB0}"/>
              </a:ext>
            </a:extLst>
          </p:cNvPr>
          <p:cNvSpPr/>
          <p:nvPr/>
        </p:nvSpPr>
        <p:spPr>
          <a:xfrm>
            <a:off x="3140765" y="2044931"/>
            <a:ext cx="6096000" cy="1005916"/>
          </a:xfrm>
          <a:prstGeom prst="rect">
            <a:avLst/>
          </a:prstGeom>
        </p:spPr>
        <p:txBody>
          <a:bodyPr>
            <a:spAutoFit/>
          </a:bodyPr>
          <a:lstStyle/>
          <a:p>
            <a:pPr algn="ctr">
              <a:lnSpc>
                <a:spcPct val="107000"/>
              </a:lnSpc>
              <a:spcAft>
                <a:spcPts val="800"/>
              </a:spcAft>
            </a:pPr>
            <a:r>
              <a:rPr lang="es-CO" b="1"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rPr>
              <a:t>CONVERSIÓN ECOLÓGICA ES </a:t>
            </a:r>
          </a:p>
          <a:p>
            <a:pPr algn="ctr">
              <a:lnSpc>
                <a:spcPct val="107000"/>
              </a:lnSpc>
              <a:spcAft>
                <a:spcPts val="800"/>
              </a:spcAft>
            </a:pPr>
            <a:r>
              <a:rPr lang="es-CO" sz="1600" b="1" dirty="0">
                <a:solidFill>
                  <a:srgbClr val="006600"/>
                </a:solidFill>
                <a:latin typeface="Comic Sans MS" panose="030F0702030302020204" pitchFamily="66" charset="0"/>
                <a:ea typeface="Times New Roman" panose="02020603050405020304" pitchFamily="18" charset="0"/>
                <a:cs typeface="Times New Roman" panose="02020603050405020304" pitchFamily="18" charset="0"/>
              </a:rPr>
              <a:t>SABER RECICLAR LAS PILAS  Y RESIDUOS TECNOLÓGICOS PARA PROTEGER EL AMBIENTE</a:t>
            </a:r>
            <a:endParaRPr lang="es-CO" sz="1600" b="1" dirty="0">
              <a:solidFill>
                <a:srgbClr val="0066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CuadroTexto 8">
            <a:extLst>
              <a:ext uri="{FF2B5EF4-FFF2-40B4-BE49-F238E27FC236}">
                <a16:creationId xmlns:a16="http://schemas.microsoft.com/office/drawing/2014/main" id="{A067CF22-F34C-4D9E-AD6B-B0DB47D54589}"/>
              </a:ext>
            </a:extLst>
          </p:cNvPr>
          <p:cNvSpPr txBox="1"/>
          <p:nvPr/>
        </p:nvSpPr>
        <p:spPr>
          <a:xfrm>
            <a:off x="1631857" y="3387680"/>
            <a:ext cx="8786191" cy="838948"/>
          </a:xfrm>
          <a:prstGeom prst="rect">
            <a:avLst/>
          </a:prstGeom>
          <a:noFill/>
        </p:spPr>
        <p:txBody>
          <a:bodyPr wrap="square" rtlCol="0">
            <a:spAutoFit/>
          </a:bodyPr>
          <a:lstStyle/>
          <a:p>
            <a:pPr algn="ctr">
              <a:lnSpc>
                <a:spcPct val="107000"/>
              </a:lnSpc>
              <a:spcAft>
                <a:spcPts val="800"/>
              </a:spcAft>
            </a:pPr>
            <a:r>
              <a:rPr lang="es-CO" sz="1600" b="1" dirty="0">
                <a:solidFill>
                  <a:srgbClr val="006600"/>
                </a:solidFill>
                <a:latin typeface="Calibri" panose="020F0502020204030204" pitchFamily="34" charset="0"/>
                <a:ea typeface="Times New Roman" panose="02020603050405020304" pitchFamily="18" charset="0"/>
                <a:cs typeface="Times New Roman" panose="02020603050405020304" pitchFamily="18" charset="0"/>
              </a:rPr>
              <a:t> </a:t>
            </a:r>
            <a:r>
              <a:rPr lang="es-CO" sz="2000" b="1" dirty="0">
                <a:solidFill>
                  <a:srgbClr val="006600"/>
                </a:solidFill>
              </a:rPr>
              <a:t>¿ POR QUÉ NO DEBEMOS BOTAR LAS PILAS?</a:t>
            </a:r>
          </a:p>
          <a:p>
            <a:pPr algn="ctr">
              <a:lnSpc>
                <a:spcPct val="107000"/>
              </a:lnSpc>
              <a:spcAft>
                <a:spcPts val="800"/>
              </a:spcAft>
            </a:pPr>
            <a:r>
              <a:rPr lang="es-CO" sz="2000" dirty="0">
                <a:solidFill>
                  <a:srgbClr val="006600"/>
                </a:solidFill>
                <a:latin typeface="Calibri" panose="020F0502020204030204" pitchFamily="34" charset="0"/>
                <a:ea typeface="Times New Roman" panose="02020603050405020304" pitchFamily="18" charset="0"/>
                <a:cs typeface="Times New Roman" panose="02020603050405020304" pitchFamily="18" charset="0"/>
              </a:rPr>
              <a:t>https://www.youtube.com/watch?v=lCDuj-ZbIsw</a:t>
            </a:r>
          </a:p>
        </p:txBody>
      </p:sp>
      <p:sp>
        <p:nvSpPr>
          <p:cNvPr id="11" name="CuadroTexto 10">
            <a:extLst>
              <a:ext uri="{FF2B5EF4-FFF2-40B4-BE49-F238E27FC236}">
                <a16:creationId xmlns:a16="http://schemas.microsoft.com/office/drawing/2014/main" id="{621BFD91-9910-43D5-B3D4-B33EF4417A1D}"/>
              </a:ext>
            </a:extLst>
          </p:cNvPr>
          <p:cNvSpPr txBox="1"/>
          <p:nvPr/>
        </p:nvSpPr>
        <p:spPr>
          <a:xfrm>
            <a:off x="2107096" y="4752478"/>
            <a:ext cx="7540487" cy="1569660"/>
          </a:xfrm>
          <a:prstGeom prst="rect">
            <a:avLst/>
          </a:prstGeom>
          <a:noFill/>
        </p:spPr>
        <p:txBody>
          <a:bodyPr wrap="square" rtlCol="0">
            <a:spAutoFit/>
          </a:bodyPr>
          <a:lstStyle/>
          <a:p>
            <a:r>
              <a:rPr lang="es-CO" sz="2400" dirty="0"/>
              <a:t>ME COMPROMETO :   A no botar pilas a la basura sino llevarlas a los sitios de reciclaje , a usar lo menos que sea necesario pilas, será  un aporte grande, cuando pueda utilizaré otros medios . </a:t>
            </a:r>
          </a:p>
        </p:txBody>
      </p:sp>
    </p:spTree>
    <p:extLst>
      <p:ext uri="{BB962C8B-B14F-4D97-AF65-F5344CB8AC3E}">
        <p14:creationId xmlns:p14="http://schemas.microsoft.com/office/powerpoint/2010/main" val="42278357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1189</TotalTime>
  <Words>679</Words>
  <Application>Microsoft Office PowerPoint</Application>
  <PresentationFormat>Panorámica</PresentationFormat>
  <Paragraphs>48</Paragraphs>
  <Slides>10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Adobe Fan Heiti Std B</vt:lpstr>
      <vt:lpstr>Arial</vt:lpstr>
      <vt:lpstr>Calibri</vt:lpstr>
      <vt:lpstr>Calibri Light</vt:lpstr>
      <vt:lpstr>Comic Sans MS</vt:lpstr>
      <vt:lpstr>Tahoma</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Carmen Elena</dc:creator>
  <cp:lastModifiedBy>Carmen Elena</cp:lastModifiedBy>
  <cp:revision>26</cp:revision>
  <dcterms:created xsi:type="dcterms:W3CDTF">2018-03-23T03:31:19Z</dcterms:created>
  <dcterms:modified xsi:type="dcterms:W3CDTF">2019-03-16T01:42:05Z</dcterms:modified>
</cp:coreProperties>
</file>