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286" r:id="rId3"/>
    <p:sldId id="287" r:id="rId4"/>
    <p:sldId id="288" r:id="rId5"/>
    <p:sldId id="257" r:id="rId6"/>
    <p:sldId id="258" r:id="rId7"/>
    <p:sldId id="259" r:id="rId8"/>
    <p:sldId id="289" r:id="rId9"/>
    <p:sldId id="285" r:id="rId10"/>
    <p:sldId id="313" r:id="rId11"/>
    <p:sldId id="314" r:id="rId12"/>
    <p:sldId id="315" r:id="rId13"/>
    <p:sldId id="261" r:id="rId14"/>
    <p:sldId id="284" r:id="rId15"/>
    <p:sldId id="266" r:id="rId16"/>
    <p:sldId id="267" r:id="rId17"/>
    <p:sldId id="270" r:id="rId18"/>
    <p:sldId id="316" r:id="rId19"/>
    <p:sldId id="317" r:id="rId20"/>
    <p:sldId id="282" r:id="rId21"/>
    <p:sldId id="302" r:id="rId22"/>
    <p:sldId id="318" r:id="rId23"/>
    <p:sldId id="273" r:id="rId24"/>
    <p:sldId id="274" r:id="rId25"/>
    <p:sldId id="306" r:id="rId26"/>
    <p:sldId id="321" r:id="rId27"/>
    <p:sldId id="307" r:id="rId28"/>
    <p:sldId id="303" r:id="rId29"/>
    <p:sldId id="308" r:id="rId30"/>
    <p:sldId id="319" r:id="rId31"/>
    <p:sldId id="309" r:id="rId32"/>
    <p:sldId id="305" r:id="rId33"/>
    <p:sldId id="32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3300"/>
    <a:srgbClr val="B2B2B2"/>
    <a:srgbClr val="CC0000"/>
    <a:srgbClr val="66FF33"/>
    <a:srgbClr val="99FFCC"/>
    <a:srgbClr val="E6E6E6"/>
    <a:srgbClr val="008080"/>
    <a:srgbClr val="99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184" autoAdjust="0"/>
  </p:normalViewPr>
  <p:slideViewPr>
    <p:cSldViewPr snapToGrid="0">
      <p:cViewPr varScale="1">
        <p:scale>
          <a:sx n="65" d="100"/>
          <a:sy n="65" d="100"/>
        </p:scale>
        <p:origin x="7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551CE1E-DB90-44B1-84F8-39A41AF61072}" type="datetimeFigureOut">
              <a:rPr lang="es-ES" smtClean="0"/>
              <a:t>15/01/2018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131555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51CE1E-DB90-44B1-84F8-39A41AF61072}" type="datetimeFigureOut">
              <a:rPr lang="es-ES" smtClean="0"/>
              <a:t>15/01/2018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147208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51CE1E-DB90-44B1-84F8-39A41AF61072}" type="datetimeFigureOut">
              <a:rPr lang="es-ES" smtClean="0"/>
              <a:t>15/01/2018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212952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51CE1E-DB90-44B1-84F8-39A41AF61072}" type="datetimeFigureOut">
              <a:rPr lang="es-ES" smtClean="0"/>
              <a:t>15/01/2018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409656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551CE1E-DB90-44B1-84F8-39A41AF61072}" type="datetimeFigureOut">
              <a:rPr lang="es-ES" smtClean="0"/>
              <a:t>15/01/2018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144404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551CE1E-DB90-44B1-84F8-39A41AF61072}" type="datetimeFigureOut">
              <a:rPr lang="es-ES" smtClean="0"/>
              <a:t>15/01/2018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385044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551CE1E-DB90-44B1-84F8-39A41AF61072}" type="datetimeFigureOut">
              <a:rPr lang="es-ES" smtClean="0"/>
              <a:t>15/01/2018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179563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551CE1E-DB90-44B1-84F8-39A41AF61072}" type="datetimeFigureOut">
              <a:rPr lang="es-ES" smtClean="0"/>
              <a:t>15/01/2018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94772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1CE1E-DB90-44B1-84F8-39A41AF61072}" type="datetimeFigureOut">
              <a:rPr lang="es-ES" smtClean="0"/>
              <a:t>15/01/2018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215070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551CE1E-DB90-44B1-84F8-39A41AF61072}" type="datetimeFigureOut">
              <a:rPr lang="es-ES" smtClean="0"/>
              <a:t>15/01/2018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166540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551CE1E-DB90-44B1-84F8-39A41AF61072}" type="datetimeFigureOut">
              <a:rPr lang="es-ES" smtClean="0"/>
              <a:t>15/01/2018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253FA17-DD1F-4D4B-BE42-CA8B6D1CD670}" type="slidenum">
              <a:rPr lang="es-ES" smtClean="0"/>
              <a:t>‹Nº›</a:t>
            </a:fld>
            <a:endParaRPr lang="es-ES"/>
          </a:p>
        </p:txBody>
      </p:sp>
    </p:spTree>
    <p:extLst>
      <p:ext uri="{BB962C8B-B14F-4D97-AF65-F5344CB8AC3E}">
        <p14:creationId xmlns:p14="http://schemas.microsoft.com/office/powerpoint/2010/main" val="215783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1CE1E-DB90-44B1-84F8-39A41AF61072}" type="datetimeFigureOut">
              <a:rPr lang="es-ES" smtClean="0"/>
              <a:t>15/01/2018</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3FA17-DD1F-4D4B-BE42-CA8B6D1CD670}" type="slidenum">
              <a:rPr lang="es-ES" smtClean="0"/>
              <a:t>‹Nº›</a:t>
            </a:fld>
            <a:endParaRPr lang="es-ES"/>
          </a:p>
        </p:txBody>
      </p:sp>
    </p:spTree>
    <p:extLst>
      <p:ext uri="{BB962C8B-B14F-4D97-AF65-F5344CB8AC3E}">
        <p14:creationId xmlns:p14="http://schemas.microsoft.com/office/powerpoint/2010/main" val="1000800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35" r="1023"/>
          <a:stretch/>
        </p:blipFill>
        <p:spPr>
          <a:xfrm>
            <a:off x="-124691" y="-116018"/>
            <a:ext cx="12316691" cy="7640038"/>
          </a:xfrm>
          <a:ln>
            <a:noFill/>
          </a:ln>
          <a:effectLst>
            <a:innerShdw blurRad="114300">
              <a:prstClr val="black"/>
            </a:innerShdw>
          </a:effectLst>
        </p:spPr>
      </p:pic>
    </p:spTree>
    <p:extLst>
      <p:ext uri="{BB962C8B-B14F-4D97-AF65-F5344CB8AC3E}">
        <p14:creationId xmlns:p14="http://schemas.microsoft.com/office/powerpoint/2010/main" val="361373852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7406" y="743020"/>
            <a:ext cx="10515600" cy="3951514"/>
          </a:xfrm>
        </p:spPr>
        <p:txBody>
          <a:bodyPr>
            <a:normAutofit fontScale="90000"/>
          </a:bodyPr>
          <a:lstStyle/>
          <a:p>
            <a:r>
              <a:rPr lang="es-ES" dirty="0">
                <a:solidFill>
                  <a:srgbClr val="C00000"/>
                </a:solidFill>
                <a:latin typeface="Bebas Neue" panose="020B0606020202050201" pitchFamily="34" charset="0"/>
              </a:rPr>
              <a:t> </a:t>
            </a:r>
            <a:r>
              <a:rPr lang="es-ES" sz="13900" dirty="0">
                <a:solidFill>
                  <a:srgbClr val="C00000"/>
                </a:solidFill>
                <a:latin typeface="Bebas Neue" panose="020B0606020202050201" pitchFamily="34" charset="0"/>
              </a:rPr>
              <a:t>AGUINALDO</a:t>
            </a:r>
            <a:r>
              <a:rPr lang="es-ES" sz="8000" dirty="0">
                <a:solidFill>
                  <a:srgbClr val="C00000"/>
                </a:solidFill>
                <a:latin typeface="Bebas Neue" panose="020B0606020202050201" pitchFamily="34" charset="0"/>
              </a:rPr>
              <a:t/>
            </a:r>
            <a:br>
              <a:rPr lang="es-ES" sz="8000" dirty="0">
                <a:solidFill>
                  <a:srgbClr val="C00000"/>
                </a:solidFill>
                <a:latin typeface="Bebas Neue" panose="020B0606020202050201" pitchFamily="34" charset="0"/>
              </a:rPr>
            </a:br>
            <a:r>
              <a:rPr lang="es-ES" sz="8000" dirty="0">
                <a:solidFill>
                  <a:srgbClr val="C00000"/>
                </a:solidFill>
                <a:latin typeface="Bebas Neue" panose="020B0606020202050201" pitchFamily="34" charset="0"/>
              </a:rPr>
              <a:t> DEL RECTOR MAYOR </a:t>
            </a:r>
            <a:r>
              <a:rPr lang="es-ES" dirty="0">
                <a:latin typeface="Berlin Sans FB Demi" panose="020E0802020502020306" pitchFamily="34" charset="0"/>
              </a:rPr>
              <a:t/>
            </a:r>
            <a:br>
              <a:rPr lang="es-ES" dirty="0">
                <a:latin typeface="Berlin Sans FB Demi" panose="020E0802020502020306" pitchFamily="34" charset="0"/>
              </a:rPr>
            </a:br>
            <a:r>
              <a:rPr lang="es-ES" dirty="0">
                <a:latin typeface="Berlin Sans FB Demi" panose="020E0802020502020306" pitchFamily="34" charset="0"/>
              </a:rPr>
              <a:t/>
            </a:r>
            <a:br>
              <a:rPr lang="es-ES" dirty="0">
                <a:latin typeface="Berlin Sans FB Demi" panose="020E0802020502020306" pitchFamily="34" charset="0"/>
              </a:rPr>
            </a:br>
            <a:endParaRPr lang="es-ES" dirty="0">
              <a:latin typeface="Berlin Sans FB Demi" panose="020E0802020502020306"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24" y="3528810"/>
            <a:ext cx="5133376" cy="233144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721" y="0"/>
            <a:ext cx="4569143" cy="6858000"/>
          </a:xfrm>
          <a:prstGeom prst="rect">
            <a:avLst/>
          </a:prstGeom>
        </p:spPr>
      </p:pic>
    </p:spTree>
    <p:extLst>
      <p:ext uri="{BB962C8B-B14F-4D97-AF65-F5344CB8AC3E}">
        <p14:creationId xmlns:p14="http://schemas.microsoft.com/office/powerpoint/2010/main" val="15268401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238" y="857"/>
            <a:ext cx="9009524" cy="6981834"/>
          </a:xfrm>
          <a:prstGeom prst="rect">
            <a:avLst/>
          </a:prstGeom>
        </p:spPr>
      </p:pic>
    </p:spTree>
    <p:extLst>
      <p:ext uri="{BB962C8B-B14F-4D97-AF65-F5344CB8AC3E}">
        <p14:creationId xmlns:p14="http://schemas.microsoft.com/office/powerpoint/2010/main" val="1007952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789194"/>
            <a:ext cx="10515600" cy="1325563"/>
          </a:xfrm>
        </p:spPr>
        <p:txBody>
          <a:bodyPr>
            <a:noAutofit/>
          </a:bodyPr>
          <a:lstStyle/>
          <a:p>
            <a:pPr algn="ctr"/>
            <a:r>
              <a:rPr lang="es-CO" sz="8000" dirty="0">
                <a:solidFill>
                  <a:srgbClr val="C00000"/>
                </a:solidFill>
                <a:latin typeface="Bebas Neue" panose="020B0606020202050201" pitchFamily="34" charset="0"/>
                <a:cs typeface="Aharoni" panose="02010803020104030203" pitchFamily="2" charset="-79"/>
              </a:rPr>
              <a:t>CULTIVEMOS EL ARTE DE ESCUCHAR Y ACOMPAÑAR </a:t>
            </a:r>
          </a:p>
        </p:txBody>
      </p:sp>
      <p:sp>
        <p:nvSpPr>
          <p:cNvPr id="3" name="Marcador de contenido 2"/>
          <p:cNvSpPr>
            <a:spLocks noGrp="1"/>
          </p:cNvSpPr>
          <p:nvPr>
            <p:ph idx="1"/>
          </p:nvPr>
        </p:nvSpPr>
        <p:spPr>
          <a:xfrm>
            <a:off x="1272208" y="3609520"/>
            <a:ext cx="10081591" cy="3522800"/>
          </a:xfrm>
          <a:noFill/>
        </p:spPr>
        <p:txBody>
          <a:bodyPr>
            <a:normAutofit fontScale="77500" lnSpcReduction="20000"/>
          </a:bodyPr>
          <a:lstStyle/>
          <a:p>
            <a:pPr marL="0" indent="0" algn="ctr">
              <a:buNone/>
            </a:pPr>
            <a:endParaRPr lang="es-CO" sz="7700" dirty="0">
              <a:solidFill>
                <a:schemeClr val="accent1">
                  <a:lumMod val="50000"/>
                </a:schemeClr>
              </a:solidFill>
              <a:latin typeface="Bebas Neue" panose="020B0606020202050201" pitchFamily="34" charset="0"/>
            </a:endParaRPr>
          </a:p>
          <a:p>
            <a:pPr marL="0" indent="0" algn="ctr">
              <a:buNone/>
            </a:pPr>
            <a:r>
              <a:rPr lang="es-CO" sz="4100" dirty="0">
                <a:latin typeface="Arial Black" panose="020B0A04020102020204" pitchFamily="34" charset="0"/>
              </a:rPr>
              <a:t> </a:t>
            </a:r>
          </a:p>
          <a:p>
            <a:pPr marL="0" indent="0" algn="just">
              <a:buNone/>
            </a:pPr>
            <a:r>
              <a:rPr lang="es-CO" sz="4000" b="1" dirty="0">
                <a:solidFill>
                  <a:srgbClr val="002060"/>
                </a:solidFill>
                <a:latin typeface="Arial Narrow" panose="020B0606020202030204" pitchFamily="34" charset="0"/>
              </a:rPr>
              <a:t>El lema del Aguinaldo parte de la petición que con fuerza hace la mujer Samaritana a Jesús en el pozo de Jacob. En el encuentro ella se sintió escuchada, respetada y valorada, y su corazón la lleva a pedir algo más valioso: “Señor, dame de esa agua' (de vida plena que me ofreces)”.</a:t>
            </a:r>
            <a:endParaRPr lang="es-CO" sz="4000" dirty="0">
              <a:solidFill>
                <a:srgbClr val="002060"/>
              </a:solidFill>
              <a:latin typeface="Arial Narrow" panose="020B0606020202030204" pitchFamily="34" charset="0"/>
            </a:endParaRPr>
          </a:p>
          <a:p>
            <a:endParaRPr lang="es-CO" sz="3300" dirty="0"/>
          </a:p>
        </p:txBody>
      </p:sp>
      <p:pic>
        <p:nvPicPr>
          <p:cNvPr id="5" name="Imagen 4">
            <a:extLst>
              <a:ext uri="{FF2B5EF4-FFF2-40B4-BE49-F238E27FC236}">
                <a16:creationId xmlns:a16="http://schemas.microsoft.com/office/drawing/2014/main" xmlns="" id="{C28A55A6-8F67-4B0C-AFF9-6BC040F15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874" y="2514312"/>
            <a:ext cx="4380249" cy="1989396"/>
          </a:xfrm>
          <a:prstGeom prst="rect">
            <a:avLst/>
          </a:prstGeom>
        </p:spPr>
      </p:pic>
    </p:spTree>
    <p:extLst>
      <p:ext uri="{BB962C8B-B14F-4D97-AF65-F5344CB8AC3E}">
        <p14:creationId xmlns:p14="http://schemas.microsoft.com/office/powerpoint/2010/main" val="2768606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6400" y="563909"/>
            <a:ext cx="10515600" cy="810532"/>
          </a:xfrm>
        </p:spPr>
        <p:txBody>
          <a:bodyPr>
            <a:noAutofit/>
          </a:bodyPr>
          <a:lstStyle/>
          <a:p>
            <a:r>
              <a:rPr lang="es-ES" sz="8000" dirty="0">
                <a:solidFill>
                  <a:srgbClr val="C00000"/>
                </a:solidFill>
                <a:latin typeface="Bebas Neue" panose="020B0606020202050201" pitchFamily="34" charset="0"/>
              </a:rPr>
              <a:t>AÑO PARA PREPARAR LA JMJ</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9665" y="1621035"/>
            <a:ext cx="7932669" cy="3775950"/>
          </a:xfrm>
        </p:spPr>
      </p:pic>
      <p:sp>
        <p:nvSpPr>
          <p:cNvPr id="3" name="Rectángulo 2">
            <a:extLst>
              <a:ext uri="{FF2B5EF4-FFF2-40B4-BE49-F238E27FC236}">
                <a16:creationId xmlns:a16="http://schemas.microsoft.com/office/drawing/2014/main" xmlns="" id="{A0D7CD8A-DB8F-42FB-BBEA-55CADC92A102}"/>
              </a:ext>
            </a:extLst>
          </p:cNvPr>
          <p:cNvSpPr/>
          <p:nvPr/>
        </p:nvSpPr>
        <p:spPr>
          <a:xfrm>
            <a:off x="815216" y="5463094"/>
            <a:ext cx="10843384" cy="830997"/>
          </a:xfrm>
          <a:prstGeom prst="rect">
            <a:avLst/>
          </a:prstGeom>
        </p:spPr>
        <p:txBody>
          <a:bodyPr wrap="square">
            <a:spAutoFit/>
          </a:bodyPr>
          <a:lstStyle/>
          <a:p>
            <a:pPr algn="just"/>
            <a:r>
              <a:rPr lang="es-CO" sz="2400" b="1" dirty="0">
                <a:solidFill>
                  <a:srgbClr val="002060"/>
                </a:solidFill>
                <a:latin typeface="Arial Narrow" panose="020B0606020202030204" pitchFamily="34" charset="0"/>
              </a:rPr>
              <a:t>La JMJ 2019 se inspirará en las palabras: «He aquí la sierva del Señor; hágase en mí según tu Palabra» (</a:t>
            </a:r>
            <a:r>
              <a:rPr lang="es-CO" sz="2400" b="1" dirty="0" err="1">
                <a:solidFill>
                  <a:srgbClr val="002060"/>
                </a:solidFill>
                <a:latin typeface="Arial Narrow" panose="020B0606020202030204" pitchFamily="34" charset="0"/>
              </a:rPr>
              <a:t>Lc</a:t>
            </a:r>
            <a:r>
              <a:rPr lang="es-CO" sz="2400" b="1" dirty="0">
                <a:solidFill>
                  <a:srgbClr val="002060"/>
                </a:solidFill>
                <a:latin typeface="Arial Narrow" panose="020B0606020202030204" pitchFamily="34" charset="0"/>
              </a:rPr>
              <a:t> 1,38), que fue la respuesta  llena de esperanza de María al ángel. </a:t>
            </a:r>
            <a:endParaRPr lang="es-CO"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81733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6833" y="2442285"/>
            <a:ext cx="6906577" cy="1265685"/>
          </a:xfrm>
        </p:spPr>
        <p:txBody>
          <a:bodyPr>
            <a:normAutofit/>
          </a:bodyPr>
          <a:lstStyle/>
          <a:p>
            <a:pPr algn="ctr"/>
            <a:r>
              <a:rPr lang="es-ES" sz="4800" i="1" dirty="0">
                <a:solidFill>
                  <a:srgbClr val="002060"/>
                </a:solidFill>
                <a:latin typeface="Bebas Neue" panose="020B0606020202050201" pitchFamily="34" charset="0"/>
              </a:rPr>
              <a:t>V </a:t>
            </a:r>
            <a:r>
              <a:rPr lang="es-ES" i="1" dirty="0">
                <a:solidFill>
                  <a:srgbClr val="002060"/>
                </a:solidFill>
                <a:latin typeface="Bebas Neue" panose="020B0606020202050201" pitchFamily="34" charset="0"/>
              </a:rPr>
              <a:t>CONGRESO AMERICANO MISIONERO </a:t>
            </a:r>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518" y="1191143"/>
            <a:ext cx="3852021" cy="4982589"/>
          </a:xfrm>
        </p:spPr>
      </p:pic>
      <p:sp>
        <p:nvSpPr>
          <p:cNvPr id="6" name="CuadroTexto 5"/>
          <p:cNvSpPr txBox="1"/>
          <p:nvPr/>
        </p:nvSpPr>
        <p:spPr>
          <a:xfrm>
            <a:off x="2341579" y="-481592"/>
            <a:ext cx="11025764" cy="2923877"/>
          </a:xfrm>
          <a:prstGeom prst="rect">
            <a:avLst/>
          </a:prstGeom>
          <a:noFill/>
        </p:spPr>
        <p:txBody>
          <a:bodyPr wrap="square" rtlCol="0">
            <a:spAutoFit/>
          </a:bodyPr>
          <a:lstStyle/>
          <a:p>
            <a:pPr algn="ctr"/>
            <a:endParaRPr lang="es-ES" sz="4000" dirty="0">
              <a:solidFill>
                <a:srgbClr val="C00000"/>
              </a:solidFill>
              <a:latin typeface="Bebas Neue" panose="020B0606020202050201" pitchFamily="34" charset="0"/>
            </a:endParaRPr>
          </a:p>
          <a:p>
            <a:pPr algn="ctr"/>
            <a:r>
              <a:rPr lang="es-ES" sz="7200" dirty="0">
                <a:solidFill>
                  <a:srgbClr val="C00000"/>
                </a:solidFill>
                <a:latin typeface="Bebas Neue" panose="020B0606020202050201" pitchFamily="34" charset="0"/>
              </a:rPr>
              <a:t>AMÉRICA EN MISIÓN,</a:t>
            </a:r>
          </a:p>
          <a:p>
            <a:pPr algn="ctr"/>
            <a:r>
              <a:rPr lang="es-ES" sz="7200" dirty="0">
                <a:solidFill>
                  <a:srgbClr val="C00000"/>
                </a:solidFill>
                <a:latin typeface="Bebas Neue" panose="020B0606020202050201" pitchFamily="34" charset="0"/>
              </a:rPr>
              <a:t>EL EVANGELIO ES ALEGRÍA </a:t>
            </a:r>
          </a:p>
        </p:txBody>
      </p:sp>
      <p:sp>
        <p:nvSpPr>
          <p:cNvPr id="3" name="Rectángulo 2">
            <a:extLst>
              <a:ext uri="{FF2B5EF4-FFF2-40B4-BE49-F238E27FC236}">
                <a16:creationId xmlns:a16="http://schemas.microsoft.com/office/drawing/2014/main" xmlns="" id="{A09DDAD1-0408-4E6A-9788-FBDB8C28F6B1}"/>
              </a:ext>
            </a:extLst>
          </p:cNvPr>
          <p:cNvSpPr/>
          <p:nvPr/>
        </p:nvSpPr>
        <p:spPr>
          <a:xfrm>
            <a:off x="4476833" y="3926963"/>
            <a:ext cx="7057901" cy="2246769"/>
          </a:xfrm>
          <a:prstGeom prst="rect">
            <a:avLst/>
          </a:prstGeom>
        </p:spPr>
        <p:txBody>
          <a:bodyPr wrap="square">
            <a:spAutoFit/>
          </a:bodyPr>
          <a:lstStyle/>
          <a:p>
            <a:pPr algn="just"/>
            <a:r>
              <a:rPr lang="es-CO" sz="2800" b="1" dirty="0">
                <a:solidFill>
                  <a:srgbClr val="002060"/>
                </a:solidFill>
                <a:latin typeface="Arial Narrow" panose="020B0606020202030204" pitchFamily="34" charset="0"/>
              </a:rPr>
              <a:t>Se realizará en Santa Cruz, Bolivia del 10 al 14 de julio es: “fortalecer la identidad y el compromiso misionero de nuestra Iglesia para responder con más coraje, generosidad y eficacia a los desafíos de la nueva evangelización</a:t>
            </a:r>
            <a:r>
              <a:rPr lang="es-CO" sz="2400" b="1" dirty="0">
                <a:solidFill>
                  <a:srgbClr val="002060"/>
                </a:solidFill>
                <a:latin typeface="Arial Narrow" panose="020B0606020202030204" pitchFamily="34" charset="0"/>
              </a:rPr>
              <a:t>”.</a:t>
            </a:r>
            <a:endParaRPr lang="es-CO" sz="2800" dirty="0">
              <a:solidFill>
                <a:srgbClr val="002060"/>
              </a:solidFill>
            </a:endParaRPr>
          </a:p>
        </p:txBody>
      </p:sp>
    </p:spTree>
    <p:extLst>
      <p:ext uri="{BB962C8B-B14F-4D97-AF65-F5344CB8AC3E}">
        <p14:creationId xmlns:p14="http://schemas.microsoft.com/office/powerpoint/2010/main" val="1369594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6DECD95-8C35-4322-9DFA-20A7D6421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3991">
            <a:off x="14797" y="285821"/>
            <a:ext cx="11974459" cy="6242454"/>
          </a:xfrm>
          <a:prstGeom prst="rect">
            <a:avLst/>
          </a:prstGeom>
        </p:spPr>
      </p:pic>
      <p:sp>
        <p:nvSpPr>
          <p:cNvPr id="6" name="CuadroTexto 5"/>
          <p:cNvSpPr txBox="1"/>
          <p:nvPr/>
        </p:nvSpPr>
        <p:spPr>
          <a:xfrm>
            <a:off x="309093" y="2962141"/>
            <a:ext cx="11616744" cy="1893194"/>
          </a:xfrm>
          <a:prstGeom prst="rect">
            <a:avLst/>
          </a:prstGeom>
          <a:solidFill>
            <a:srgbClr val="C00000"/>
          </a:solidFill>
        </p:spPr>
        <p:txBody>
          <a:bodyPr wrap="square" rtlCol="0">
            <a:spAutoFit/>
          </a:bodyPr>
          <a:lstStyle/>
          <a:p>
            <a:endParaRPr lang="es-CO" dirty="0"/>
          </a:p>
        </p:txBody>
      </p:sp>
      <p:sp>
        <p:nvSpPr>
          <p:cNvPr id="7" name="CuadroTexto 6"/>
          <p:cNvSpPr txBox="1"/>
          <p:nvPr/>
        </p:nvSpPr>
        <p:spPr>
          <a:xfrm>
            <a:off x="309093" y="3247018"/>
            <a:ext cx="12050331" cy="1323439"/>
          </a:xfrm>
          <a:prstGeom prst="rect">
            <a:avLst/>
          </a:prstGeom>
          <a:noFill/>
        </p:spPr>
        <p:txBody>
          <a:bodyPr wrap="square" rtlCol="0">
            <a:spAutoFit/>
          </a:bodyPr>
          <a:lstStyle/>
          <a:p>
            <a:r>
              <a:rPr lang="es-ES" sz="8000" dirty="0">
                <a:solidFill>
                  <a:schemeClr val="bg1"/>
                </a:solidFill>
                <a:latin typeface="Bebas Neue" panose="020B0606020202050201" pitchFamily="34" charset="0"/>
              </a:rPr>
              <a:t>ACONTECIMIENTOS internacionales  </a:t>
            </a:r>
          </a:p>
        </p:txBody>
      </p:sp>
    </p:spTree>
    <p:extLst>
      <p:ext uri="{BB962C8B-B14F-4D97-AF65-F5344CB8AC3E}">
        <p14:creationId xmlns:p14="http://schemas.microsoft.com/office/powerpoint/2010/main" val="2712767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63418" y="330045"/>
            <a:ext cx="6172200" cy="4462349"/>
          </a:xfrm>
        </p:spPr>
        <p:txBody>
          <a:bodyPr>
            <a:normAutofit/>
          </a:bodyPr>
          <a:lstStyle/>
          <a:p>
            <a:pPr algn="ctr" fontAlgn="base"/>
            <a:r>
              <a:rPr lang="es-CO" dirty="0">
                <a:solidFill>
                  <a:srgbClr val="C00000"/>
                </a:solidFill>
                <a:latin typeface="Bebas Neue" panose="020B0606020202050201" pitchFamily="34" charset="0"/>
              </a:rPr>
              <a:t>50° aniversario del asesinato de Martin Luther King</a:t>
            </a:r>
            <a:br>
              <a:rPr lang="es-CO" dirty="0">
                <a:solidFill>
                  <a:srgbClr val="C00000"/>
                </a:solidFill>
                <a:latin typeface="Bebas Neue" panose="020B0606020202050201" pitchFamily="34" charset="0"/>
              </a:rPr>
            </a:br>
            <a:r>
              <a:rPr lang="es-CO" dirty="0">
                <a:solidFill>
                  <a:srgbClr val="C00000"/>
                </a:solidFill>
                <a:latin typeface="Bebas Neue" panose="020B0606020202050201" pitchFamily="34" charset="0"/>
              </a:rPr>
              <a:t/>
            </a:r>
            <a:br>
              <a:rPr lang="es-CO" dirty="0">
                <a:solidFill>
                  <a:srgbClr val="C00000"/>
                </a:solidFill>
                <a:latin typeface="Bebas Neue" panose="020B0606020202050201" pitchFamily="34" charset="0"/>
              </a:rPr>
            </a:br>
            <a:r>
              <a:rPr lang="es-CO" dirty="0">
                <a:solidFill>
                  <a:srgbClr val="C00000"/>
                </a:solidFill>
                <a:latin typeface="Bebas Neue" panose="020B0606020202050201" pitchFamily="34" charset="0"/>
              </a:rPr>
              <a:t>100 años del nacimiento de Mandela</a:t>
            </a:r>
            <a:br>
              <a:rPr lang="es-CO" dirty="0">
                <a:solidFill>
                  <a:srgbClr val="C00000"/>
                </a:solidFill>
                <a:latin typeface="Bebas Neue" panose="020B0606020202050201" pitchFamily="34" charset="0"/>
              </a:rPr>
            </a:br>
            <a:endParaRPr lang="es-ES" dirty="0">
              <a:solidFill>
                <a:srgbClr val="C00000"/>
              </a:solidFill>
              <a:latin typeface="Bebas Neue" panose="020B0606020202050201" pitchFamily="34" charset="0"/>
            </a:endParaRPr>
          </a:p>
        </p:txBody>
      </p:sp>
      <p:sp>
        <p:nvSpPr>
          <p:cNvPr id="6" name="CuadroTexto 5"/>
          <p:cNvSpPr txBox="1"/>
          <p:nvPr/>
        </p:nvSpPr>
        <p:spPr>
          <a:xfrm>
            <a:off x="5930721" y="3944422"/>
            <a:ext cx="5834063" cy="2554545"/>
          </a:xfrm>
          <a:prstGeom prst="rect">
            <a:avLst/>
          </a:prstGeom>
          <a:noFill/>
        </p:spPr>
        <p:txBody>
          <a:bodyPr wrap="square" rtlCol="0">
            <a:spAutoFit/>
          </a:bodyPr>
          <a:lstStyle/>
          <a:p>
            <a:pPr algn="just"/>
            <a:r>
              <a:rPr lang="es-CO" sz="3200" b="1" dirty="0">
                <a:solidFill>
                  <a:srgbClr val="002060"/>
                </a:solidFill>
                <a:latin typeface="Arial Narrow" panose="020B0606020202030204" pitchFamily="34" charset="0"/>
                <a:ea typeface="Arial" panose="020B0604020202020204" pitchFamily="34" charset="0"/>
                <a:cs typeface="Arial" panose="020B0604020202020204" pitchFamily="34" charset="0"/>
              </a:rPr>
              <a:t>Una iniciativa que responde a una necesidad de fomentar el deseo de paz ante las guerras públicas y silenciosas que se dan en el mundo.</a:t>
            </a:r>
            <a:endParaRPr lang="es-CO" sz="3200" dirty="0">
              <a:solidFill>
                <a:srgbClr val="002060"/>
              </a:solidFill>
              <a:latin typeface="Arial Narrow" panose="020B0606020202030204" pitchFamily="34" charset="0"/>
            </a:endParaRP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42980" y="723296"/>
            <a:ext cx="5416908" cy="5326626"/>
          </a:xfrm>
          <a:prstGeom prst="rect">
            <a:avLst/>
          </a:prstGeom>
        </p:spPr>
      </p:pic>
    </p:spTree>
    <p:extLst>
      <p:ext uri="{BB962C8B-B14F-4D97-AF65-F5344CB8AC3E}">
        <p14:creationId xmlns:p14="http://schemas.microsoft.com/office/powerpoint/2010/main" val="973222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3805" y="409909"/>
            <a:ext cx="10515600" cy="1325563"/>
          </a:xfrm>
        </p:spPr>
        <p:txBody>
          <a:bodyPr>
            <a:noAutofit/>
          </a:bodyPr>
          <a:lstStyle/>
          <a:p>
            <a:pPr algn="ctr"/>
            <a:r>
              <a:rPr lang="es-ES" sz="9600" dirty="0">
                <a:solidFill>
                  <a:srgbClr val="C00000"/>
                </a:solidFill>
                <a:latin typeface="Bebas Neue" panose="020B0606020202050201" pitchFamily="34" charset="0"/>
              </a:rPr>
              <a:t>COPA MUNDIAL DE </a:t>
            </a:r>
            <a:r>
              <a:rPr lang="es-ES" sz="9600" dirty="0" err="1">
                <a:solidFill>
                  <a:srgbClr val="C00000"/>
                </a:solidFill>
                <a:latin typeface="Bebas Neue" panose="020B0606020202050201" pitchFamily="34" charset="0"/>
              </a:rPr>
              <a:t>FúTBOL</a:t>
            </a:r>
            <a:r>
              <a:rPr lang="es-ES" sz="9600" dirty="0">
                <a:solidFill>
                  <a:srgbClr val="C00000"/>
                </a:solidFill>
                <a:latin typeface="Bebas Neue" panose="020B0606020202050201" pitchFamily="34" charset="0"/>
              </a:rPr>
              <a:t> </a:t>
            </a:r>
          </a:p>
        </p:txBody>
      </p:sp>
      <p:pic>
        <p:nvPicPr>
          <p:cNvPr id="5122" name="Picture 2" descr="Imagen relacionada">
            <a:extLst>
              <a:ext uri="{FF2B5EF4-FFF2-40B4-BE49-F238E27FC236}">
                <a16:creationId xmlns:a16="http://schemas.microsoft.com/office/drawing/2014/main" xmlns="" id="{0F3467CA-9E2E-417E-BBB6-D6B72A7828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40"/>
          <a:stretch/>
        </p:blipFill>
        <p:spPr bwMode="auto">
          <a:xfrm>
            <a:off x="1845093" y="1924582"/>
            <a:ext cx="8501813" cy="401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231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3" name="CuadroTexto 2"/>
          <p:cNvSpPr txBox="1"/>
          <p:nvPr/>
        </p:nvSpPr>
        <p:spPr>
          <a:xfrm>
            <a:off x="2775999" y="2708911"/>
            <a:ext cx="3901114" cy="769441"/>
          </a:xfrm>
          <a:prstGeom prst="rect">
            <a:avLst/>
          </a:prstGeom>
          <a:noFill/>
        </p:spPr>
        <p:txBody>
          <a:bodyPr wrap="square" rtlCol="0">
            <a:spAutoFit/>
          </a:bodyPr>
          <a:lstStyle/>
          <a:p>
            <a:r>
              <a:rPr lang="es-ES" sz="4400" dirty="0">
                <a:solidFill>
                  <a:srgbClr val="C00000"/>
                </a:solidFill>
                <a:latin typeface="Bebas Neue" panose="020B0606020202050201" pitchFamily="34" charset="0"/>
              </a:rPr>
              <a:t>Mayo 28 de 2018</a:t>
            </a:r>
          </a:p>
        </p:txBody>
      </p:sp>
      <p:sp>
        <p:nvSpPr>
          <p:cNvPr id="6" name="Rectángulo 5">
            <a:extLst>
              <a:ext uri="{FF2B5EF4-FFF2-40B4-BE49-F238E27FC236}">
                <a16:creationId xmlns:a16="http://schemas.microsoft.com/office/drawing/2014/main" xmlns="" id="{71C2D6FA-638E-45EC-AAAB-DF753C8534B0}"/>
              </a:ext>
            </a:extLst>
          </p:cNvPr>
          <p:cNvSpPr/>
          <p:nvPr/>
        </p:nvSpPr>
        <p:spPr>
          <a:xfrm>
            <a:off x="5577840" y="2694087"/>
            <a:ext cx="6377939" cy="3108543"/>
          </a:xfrm>
          <a:prstGeom prst="rect">
            <a:avLst/>
          </a:prstGeom>
        </p:spPr>
        <p:txBody>
          <a:bodyPr wrap="square">
            <a:spAutoFit/>
          </a:bodyPr>
          <a:lstStyle/>
          <a:p>
            <a:pPr algn="ctr"/>
            <a:r>
              <a:rPr lang="es-CO" sz="2800" b="1" dirty="0">
                <a:solidFill>
                  <a:srgbClr val="002060"/>
                </a:solidFill>
                <a:latin typeface="Arial Narrow" panose="020B0606020202030204" pitchFamily="34" charset="0"/>
                <a:cs typeface="Aharoni" panose="02010803020104030203" pitchFamily="2" charset="-79"/>
              </a:rPr>
              <a:t>El proceso de paz </a:t>
            </a:r>
          </a:p>
          <a:p>
            <a:pPr algn="ctr"/>
            <a:r>
              <a:rPr lang="es-CO" sz="2800" b="1" dirty="0">
                <a:solidFill>
                  <a:srgbClr val="002060"/>
                </a:solidFill>
                <a:latin typeface="Arial Narrow" panose="020B0606020202030204" pitchFamily="34" charset="0"/>
                <a:cs typeface="Aharoni" panose="02010803020104030203" pitchFamily="2" charset="-79"/>
              </a:rPr>
              <a:t>que requiere de todos un </a:t>
            </a:r>
          </a:p>
          <a:p>
            <a:pPr algn="ctr"/>
            <a:r>
              <a:rPr lang="es-CO" sz="2800" b="1" dirty="0">
                <a:solidFill>
                  <a:srgbClr val="002060"/>
                </a:solidFill>
                <a:latin typeface="Arial Narrow" panose="020B0606020202030204" pitchFamily="34" charset="0"/>
                <a:cs typeface="Aharoni" panose="02010803020104030203" pitchFamily="2" charset="-79"/>
              </a:rPr>
              <a:t>esfuerzo de pacificar los </a:t>
            </a:r>
          </a:p>
          <a:p>
            <a:pPr algn="ctr"/>
            <a:r>
              <a:rPr lang="es-CO" sz="2800" b="1" dirty="0">
                <a:solidFill>
                  <a:srgbClr val="002060"/>
                </a:solidFill>
                <a:latin typeface="Arial Narrow" panose="020B0606020202030204" pitchFamily="34" charset="0"/>
                <a:cs typeface="Aharoni" panose="02010803020104030203" pitchFamily="2" charset="-79"/>
              </a:rPr>
              <a:t>corazones y el aporte  de </a:t>
            </a:r>
          </a:p>
          <a:p>
            <a:pPr algn="ctr"/>
            <a:r>
              <a:rPr lang="es-CO" sz="2800" b="1" dirty="0">
                <a:solidFill>
                  <a:srgbClr val="002060"/>
                </a:solidFill>
                <a:latin typeface="Arial Narrow" panose="020B0606020202030204" pitchFamily="34" charset="0"/>
                <a:cs typeface="Aharoni" panose="02010803020104030203" pitchFamily="2" charset="-79"/>
              </a:rPr>
              <a:t> educar  para  </a:t>
            </a:r>
          </a:p>
          <a:p>
            <a:pPr algn="ctr"/>
            <a:r>
              <a:rPr lang="es-CO" sz="2800" b="1" dirty="0">
                <a:solidFill>
                  <a:srgbClr val="002060"/>
                </a:solidFill>
                <a:latin typeface="Arial Narrow" panose="020B0606020202030204" pitchFamily="34" charset="0"/>
                <a:cs typeface="Aharoni" panose="02010803020104030203" pitchFamily="2" charset="-79"/>
              </a:rPr>
              <a:t>la reconciliación y la  </a:t>
            </a:r>
          </a:p>
          <a:p>
            <a:pPr algn="ctr"/>
            <a:r>
              <a:rPr lang="es-CO" sz="2800" b="1" dirty="0">
                <a:solidFill>
                  <a:srgbClr val="002060"/>
                </a:solidFill>
                <a:latin typeface="Arial Narrow" panose="020B0606020202030204" pitchFamily="34" charset="0"/>
                <a:cs typeface="Aharoni" panose="02010803020104030203" pitchFamily="2" charset="-79"/>
              </a:rPr>
              <a:t>Paz.  </a:t>
            </a:r>
          </a:p>
        </p:txBody>
      </p:sp>
      <p:sp>
        <p:nvSpPr>
          <p:cNvPr id="2" name="Título 1"/>
          <p:cNvSpPr>
            <a:spLocks noGrp="1"/>
          </p:cNvSpPr>
          <p:nvPr>
            <p:ph type="title"/>
          </p:nvPr>
        </p:nvSpPr>
        <p:spPr>
          <a:xfrm>
            <a:off x="838200" y="404519"/>
            <a:ext cx="10515600" cy="1437171"/>
          </a:xfrm>
        </p:spPr>
        <p:txBody>
          <a:bodyPr>
            <a:normAutofit/>
          </a:bodyPr>
          <a:lstStyle/>
          <a:p>
            <a:r>
              <a:rPr lang="es-ES" sz="8800" dirty="0">
                <a:solidFill>
                  <a:srgbClr val="C00000"/>
                </a:solidFill>
                <a:latin typeface="Bebas Neue" panose="020B0606020202050201" pitchFamily="34" charset="0"/>
              </a:rPr>
              <a:t>Elecciones presidenciales </a:t>
            </a:r>
          </a:p>
        </p:txBody>
      </p:sp>
      <p:pic>
        <p:nvPicPr>
          <p:cNvPr id="2056" name="Picture 8" descr="Imagen relacionada">
            <a:extLst>
              <a:ext uri="{FF2B5EF4-FFF2-40B4-BE49-F238E27FC236}">
                <a16:creationId xmlns:a16="http://schemas.microsoft.com/office/drawing/2014/main" xmlns="" id="{AB7AE917-48A2-4C2A-8A8F-78A2AFD002C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35" l="0" r="100000">
                        <a14:backgroundMark x1="9314" y1="9929" x2="28758" y2="34752"/>
                      </a14:backgroundRemoval>
                    </a14:imgEffect>
                  </a14:imgLayer>
                </a14:imgProps>
              </a:ext>
              <a:ext uri="{28A0092B-C50C-407E-A947-70E740481C1C}">
                <a14:useLocalDpi xmlns:a14="http://schemas.microsoft.com/office/drawing/2010/main" val="0"/>
              </a:ext>
            </a:extLst>
          </a:blip>
          <a:srcRect/>
          <a:stretch>
            <a:fillRect/>
          </a:stretch>
        </p:blipFill>
        <p:spPr bwMode="auto">
          <a:xfrm>
            <a:off x="0" y="4149089"/>
            <a:ext cx="5914939" cy="408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168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6DECD95-8C35-4322-9DFA-20A7D6421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3991">
            <a:off x="14797" y="285821"/>
            <a:ext cx="11974459" cy="6242454"/>
          </a:xfrm>
          <a:prstGeom prst="rect">
            <a:avLst/>
          </a:prstGeom>
        </p:spPr>
      </p:pic>
      <p:sp>
        <p:nvSpPr>
          <p:cNvPr id="6" name="CuadroTexto 5"/>
          <p:cNvSpPr txBox="1"/>
          <p:nvPr/>
        </p:nvSpPr>
        <p:spPr>
          <a:xfrm>
            <a:off x="309093" y="2962141"/>
            <a:ext cx="11616744" cy="1893194"/>
          </a:xfrm>
          <a:prstGeom prst="rect">
            <a:avLst/>
          </a:prstGeom>
          <a:solidFill>
            <a:srgbClr val="C00000"/>
          </a:solidFill>
        </p:spPr>
        <p:txBody>
          <a:bodyPr wrap="square" rtlCol="0">
            <a:spAutoFit/>
          </a:bodyPr>
          <a:lstStyle/>
          <a:p>
            <a:endParaRPr lang="es-CO" dirty="0"/>
          </a:p>
        </p:txBody>
      </p:sp>
      <p:sp>
        <p:nvSpPr>
          <p:cNvPr id="7" name="CuadroTexto 6"/>
          <p:cNvSpPr txBox="1"/>
          <p:nvPr/>
        </p:nvSpPr>
        <p:spPr>
          <a:xfrm>
            <a:off x="309093" y="3123908"/>
            <a:ext cx="12050331" cy="1569660"/>
          </a:xfrm>
          <a:prstGeom prst="rect">
            <a:avLst/>
          </a:prstGeom>
          <a:noFill/>
        </p:spPr>
        <p:txBody>
          <a:bodyPr wrap="square" rtlCol="0">
            <a:spAutoFit/>
          </a:bodyPr>
          <a:lstStyle/>
          <a:p>
            <a:pPr algn="ctr"/>
            <a:r>
              <a:rPr lang="es-ES" sz="9600" dirty="0">
                <a:solidFill>
                  <a:schemeClr val="bg1"/>
                </a:solidFill>
                <a:latin typeface="Bebas Neue" panose="020B0606020202050201" pitchFamily="34" charset="0"/>
              </a:rPr>
              <a:t>LOGO DE LA PROPUESTA </a:t>
            </a:r>
          </a:p>
        </p:txBody>
      </p:sp>
    </p:spTree>
    <p:extLst>
      <p:ext uri="{BB962C8B-B14F-4D97-AF65-F5344CB8AC3E}">
        <p14:creationId xmlns:p14="http://schemas.microsoft.com/office/powerpoint/2010/main" val="28470665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p:cNvSpPr>
            <a:spLocks noGrp="1"/>
          </p:cNvSpPr>
          <p:nvPr>
            <p:ph type="title"/>
          </p:nvPr>
        </p:nvSpPr>
        <p:spPr>
          <a:xfrm>
            <a:off x="425003" y="500062"/>
            <a:ext cx="11359166" cy="1325563"/>
          </a:xfrm>
        </p:spPr>
        <p:txBody>
          <a:bodyPr>
            <a:noAutofit/>
          </a:bodyPr>
          <a:lstStyle/>
          <a:p>
            <a:pPr algn="ctr"/>
            <a:r>
              <a:rPr lang="es-CO" sz="8000" dirty="0">
                <a:solidFill>
                  <a:srgbClr val="CC0000"/>
                </a:solidFill>
                <a:latin typeface="Bebas Neue" panose="020B0606020202050201" pitchFamily="34" charset="0"/>
              </a:rPr>
              <a:t>  </a:t>
            </a:r>
            <a:r>
              <a:rPr lang="es-CO" sz="8000" dirty="0">
                <a:solidFill>
                  <a:srgbClr val="CC0000"/>
                </a:solidFill>
                <a:latin typeface="Bebas Neue" panose="020B0606020202050201" pitchFamily="34" charset="0"/>
                <a:cs typeface="Aharoni" panose="02010803020104030203" pitchFamily="2" charset="-79"/>
              </a:rPr>
              <a:t>¿Qué ES LA PROPUESTA PASTORAL?</a:t>
            </a:r>
          </a:p>
        </p:txBody>
      </p:sp>
      <p:sp>
        <p:nvSpPr>
          <p:cNvPr id="10" name="Marcador de contenido 9"/>
          <p:cNvSpPr>
            <a:spLocks noGrp="1"/>
          </p:cNvSpPr>
          <p:nvPr>
            <p:ph idx="1"/>
          </p:nvPr>
        </p:nvSpPr>
        <p:spPr>
          <a:xfrm>
            <a:off x="1012037" y="1761231"/>
            <a:ext cx="10354615" cy="2372888"/>
          </a:xfrm>
        </p:spPr>
        <p:txBody>
          <a:bodyPr>
            <a:normAutofit fontScale="70000" lnSpcReduction="20000"/>
          </a:bodyPr>
          <a:lstStyle/>
          <a:p>
            <a:pPr marL="0" indent="0" algn="ctr">
              <a:buNone/>
            </a:pPr>
            <a:endParaRPr lang="es-CO" sz="4800" b="1" dirty="0">
              <a:solidFill>
                <a:schemeClr val="accent1">
                  <a:lumMod val="50000"/>
                </a:schemeClr>
              </a:solidFill>
            </a:endParaRPr>
          </a:p>
          <a:p>
            <a:pPr marL="0" indent="0" algn="ctr">
              <a:buNone/>
            </a:pPr>
            <a:r>
              <a:rPr lang="es-CO" sz="8600" b="1" dirty="0">
                <a:solidFill>
                  <a:srgbClr val="002060"/>
                </a:solidFill>
                <a:latin typeface="Bebas Neue" panose="020B0606020202050201" pitchFamily="34" charset="0"/>
              </a:rPr>
              <a:t>La Propuesta Pastoral es una </a:t>
            </a:r>
          </a:p>
          <a:p>
            <a:pPr marL="0" indent="0" algn="ctr">
              <a:buNone/>
            </a:pPr>
            <a:r>
              <a:rPr lang="es-CO" sz="12600" dirty="0">
                <a:solidFill>
                  <a:srgbClr val="CC0000"/>
                </a:solidFill>
                <a:latin typeface="Bebas Neue" panose="020B0606020202050201" pitchFamily="34" charset="0"/>
              </a:rPr>
              <a:t>IDEA FUERZA</a:t>
            </a:r>
          </a:p>
          <a:p>
            <a:pPr marL="0" indent="0" algn="ctr">
              <a:buNone/>
            </a:pPr>
            <a:endParaRPr lang="es-CO" sz="4800" b="1" u="sng" dirty="0">
              <a:solidFill>
                <a:schemeClr val="accent1">
                  <a:lumMod val="50000"/>
                </a:schemeClr>
              </a:solidFill>
              <a:latin typeface="Bebas Neue" panose="020B0606020202050201" pitchFamily="34" charset="0"/>
            </a:endParaRPr>
          </a:p>
          <a:p>
            <a:endParaRPr lang="es-CO" dirty="0"/>
          </a:p>
        </p:txBody>
      </p:sp>
      <p:pic>
        <p:nvPicPr>
          <p:cNvPr id="4098" name="Picture 2" descr="Imagen relacionada">
            <a:extLst>
              <a:ext uri="{FF2B5EF4-FFF2-40B4-BE49-F238E27FC236}">
                <a16:creationId xmlns:a16="http://schemas.microsoft.com/office/drawing/2014/main" xmlns="" id="{BA3374FD-B60F-4C04-8069-5B19AA9B4E2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5417" b="100000" l="0" r="100000">
                        <a14:foregroundMark x1="60125" y1="93750" x2="26375" y2="99833"/>
                        <a14:foregroundMark x1="24375" y1="91917" x2="42250" y2="94583"/>
                        <a14:foregroundMark x1="41063" y1="91083" x2="87750" y2="98750"/>
                      </a14:backgroundRemoval>
                    </a14:imgEffect>
                  </a14:imgLayer>
                </a14:imgProps>
              </a:ext>
              <a:ext uri="{28A0092B-C50C-407E-A947-70E740481C1C}">
                <a14:useLocalDpi xmlns:a14="http://schemas.microsoft.com/office/drawing/2010/main" val="0"/>
              </a:ext>
            </a:extLst>
          </a:blip>
          <a:srcRect t="69293"/>
          <a:stretch/>
        </p:blipFill>
        <p:spPr bwMode="auto">
          <a:xfrm>
            <a:off x="0" y="4752109"/>
            <a:ext cx="12192000" cy="210589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49797" y="4134119"/>
            <a:ext cx="11892405" cy="1231106"/>
          </a:xfrm>
          <a:prstGeom prst="rect">
            <a:avLst/>
          </a:prstGeom>
          <a:noFill/>
        </p:spPr>
        <p:txBody>
          <a:bodyPr wrap="square" rtlCol="0">
            <a:spAutoFit/>
          </a:bodyPr>
          <a:lstStyle/>
          <a:p>
            <a:pPr algn="ctr"/>
            <a:r>
              <a:rPr lang="es-CO" sz="2800" b="1" dirty="0">
                <a:solidFill>
                  <a:srgbClr val="002060"/>
                </a:solidFill>
                <a:latin typeface="Arial Narrow" panose="020B0606020202030204" pitchFamily="34" charset="0"/>
              </a:rPr>
              <a:t>Que orienta toda la acción educativo-pastoral de nuestras comunidades educativas. </a:t>
            </a:r>
          </a:p>
          <a:p>
            <a:pPr algn="ctr"/>
            <a:r>
              <a:rPr lang="es-CO" sz="2800" b="1" dirty="0">
                <a:solidFill>
                  <a:srgbClr val="002060"/>
                </a:solidFill>
                <a:latin typeface="Arial Narrow" panose="020B0606020202030204" pitchFamily="34" charset="0"/>
              </a:rPr>
              <a:t>Es punto de comunión en la animación educativo-pastoral de las FMA y los SDB</a:t>
            </a:r>
            <a:r>
              <a:rPr lang="es-CO" sz="2400" b="1" dirty="0">
                <a:solidFill>
                  <a:srgbClr val="002060"/>
                </a:solidFill>
                <a:latin typeface="Arial Narrow" panose="020B0606020202030204" pitchFamily="34" charset="0"/>
              </a:rPr>
              <a:t>.</a:t>
            </a:r>
            <a:endParaRPr lang="es-CO" sz="2400" dirty="0">
              <a:solidFill>
                <a:srgbClr val="002060"/>
              </a:solidFill>
              <a:latin typeface="Arial Narrow" panose="020B0606020202030204" pitchFamily="34" charset="0"/>
            </a:endParaRPr>
          </a:p>
          <a:p>
            <a:endParaRPr lang="es-CO" dirty="0"/>
          </a:p>
        </p:txBody>
      </p:sp>
    </p:spTree>
    <p:extLst>
      <p:ext uri="{BB962C8B-B14F-4D97-AF65-F5344CB8AC3E}">
        <p14:creationId xmlns:p14="http://schemas.microsoft.com/office/powerpoint/2010/main" val="92823835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336" y="1"/>
            <a:ext cx="5680732" cy="6858000"/>
          </a:xfrm>
          <a:prstGeom prst="rect">
            <a:avLst/>
          </a:prstGeom>
        </p:spPr>
      </p:pic>
    </p:spTree>
    <p:extLst>
      <p:ext uri="{BB962C8B-B14F-4D97-AF65-F5344CB8AC3E}">
        <p14:creationId xmlns:p14="http://schemas.microsoft.com/office/powerpoint/2010/main" val="5733925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6751"/>
          <a:stretch/>
        </p:blipFill>
        <p:spPr>
          <a:xfrm>
            <a:off x="2100151" y="2042556"/>
            <a:ext cx="7991693" cy="4598495"/>
          </a:xfrm>
          <a:prstGeom prst="rect">
            <a:avLst/>
          </a:prstGeom>
        </p:spPr>
      </p:pic>
      <p:sp>
        <p:nvSpPr>
          <p:cNvPr id="2" name="Título 1"/>
          <p:cNvSpPr>
            <a:spLocks noGrp="1"/>
          </p:cNvSpPr>
          <p:nvPr>
            <p:ph type="title"/>
          </p:nvPr>
        </p:nvSpPr>
        <p:spPr>
          <a:xfrm>
            <a:off x="2417618" y="80855"/>
            <a:ext cx="7356762" cy="1325563"/>
          </a:xfrm>
        </p:spPr>
        <p:txBody>
          <a:bodyPr>
            <a:normAutofit/>
          </a:bodyPr>
          <a:lstStyle/>
          <a:p>
            <a:pPr algn="ctr"/>
            <a:r>
              <a:rPr lang="es-CO" sz="6600" b="1" dirty="0">
                <a:solidFill>
                  <a:srgbClr val="C00000"/>
                </a:solidFill>
                <a:latin typeface="Bebas Neue" panose="020B0606020202050201" pitchFamily="34" charset="0"/>
                <a:ea typeface="Adobe Gothic Std B" panose="020B0800000000000000" pitchFamily="34" charset="-128"/>
              </a:rPr>
              <a:t>iluminación bíblica </a:t>
            </a:r>
          </a:p>
        </p:txBody>
      </p:sp>
      <p:sp>
        <p:nvSpPr>
          <p:cNvPr id="10" name="CuadroTexto 9"/>
          <p:cNvSpPr txBox="1"/>
          <p:nvPr/>
        </p:nvSpPr>
        <p:spPr>
          <a:xfrm>
            <a:off x="1604392" y="1211559"/>
            <a:ext cx="8983213" cy="769441"/>
          </a:xfrm>
          <a:prstGeom prst="rect">
            <a:avLst/>
          </a:prstGeom>
          <a:noFill/>
          <a:effectLst>
            <a:glow rad="127000">
              <a:schemeClr val="bg1"/>
            </a:glow>
          </a:effectLst>
        </p:spPr>
        <p:txBody>
          <a:bodyPr wrap="square" rtlCol="0">
            <a:spAutoFit/>
          </a:bodyPr>
          <a:lstStyle/>
          <a:p>
            <a:pPr algn="ctr"/>
            <a:r>
              <a:rPr lang="es-CO" sz="4400" dirty="0">
                <a:solidFill>
                  <a:srgbClr val="002060"/>
                </a:solidFill>
                <a:latin typeface="Bebas Neue" panose="020B0606020202050201" pitchFamily="34" charset="0"/>
              </a:rPr>
              <a:t>“Señor, dame de esa agua”  Jn 4, 15</a:t>
            </a:r>
          </a:p>
        </p:txBody>
      </p:sp>
    </p:spTree>
    <p:extLst>
      <p:ext uri="{BB962C8B-B14F-4D97-AF65-F5344CB8AC3E}">
        <p14:creationId xmlns:p14="http://schemas.microsoft.com/office/powerpoint/2010/main" val="32406728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6DECD95-8C35-4322-9DFA-20A7D6421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3991">
            <a:off x="14797" y="285821"/>
            <a:ext cx="11974459" cy="6242454"/>
          </a:xfrm>
          <a:prstGeom prst="rect">
            <a:avLst/>
          </a:prstGeom>
        </p:spPr>
      </p:pic>
      <p:sp>
        <p:nvSpPr>
          <p:cNvPr id="6" name="CuadroTexto 5"/>
          <p:cNvSpPr txBox="1"/>
          <p:nvPr/>
        </p:nvSpPr>
        <p:spPr>
          <a:xfrm>
            <a:off x="309093" y="2962141"/>
            <a:ext cx="11616744" cy="1893194"/>
          </a:xfrm>
          <a:prstGeom prst="rect">
            <a:avLst/>
          </a:prstGeom>
          <a:solidFill>
            <a:srgbClr val="C00000"/>
          </a:solidFill>
        </p:spPr>
        <p:txBody>
          <a:bodyPr wrap="square" rtlCol="0">
            <a:spAutoFit/>
          </a:bodyPr>
          <a:lstStyle/>
          <a:p>
            <a:endParaRPr lang="es-CO" dirty="0"/>
          </a:p>
        </p:txBody>
      </p:sp>
      <p:sp>
        <p:nvSpPr>
          <p:cNvPr id="7" name="CuadroTexto 6"/>
          <p:cNvSpPr txBox="1"/>
          <p:nvPr/>
        </p:nvSpPr>
        <p:spPr>
          <a:xfrm>
            <a:off x="309093" y="3123908"/>
            <a:ext cx="12050331" cy="1569660"/>
          </a:xfrm>
          <a:prstGeom prst="rect">
            <a:avLst/>
          </a:prstGeom>
          <a:noFill/>
        </p:spPr>
        <p:txBody>
          <a:bodyPr wrap="square" rtlCol="0">
            <a:spAutoFit/>
          </a:bodyPr>
          <a:lstStyle/>
          <a:p>
            <a:pPr algn="ctr"/>
            <a:r>
              <a:rPr lang="es-ES" sz="9600" dirty="0">
                <a:solidFill>
                  <a:schemeClr val="bg1"/>
                </a:solidFill>
                <a:latin typeface="Bebas Neue" panose="020B0606020202050201" pitchFamily="34" charset="0"/>
              </a:rPr>
              <a:t>Significados </a:t>
            </a:r>
          </a:p>
        </p:txBody>
      </p:sp>
    </p:spTree>
    <p:extLst>
      <p:ext uri="{BB962C8B-B14F-4D97-AF65-F5344CB8AC3E}">
        <p14:creationId xmlns:p14="http://schemas.microsoft.com/office/powerpoint/2010/main" val="24245123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alpha val="5000"/>
              </a:schemeClr>
            </a:gs>
            <a:gs pos="74000">
              <a:schemeClr val="accent1">
                <a:lumMod val="45000"/>
                <a:lumOff val="55000"/>
              </a:schemeClr>
            </a:gs>
            <a:gs pos="90000">
              <a:schemeClr val="accent1">
                <a:lumMod val="45000"/>
                <a:lumOff val="55000"/>
              </a:schemeClr>
            </a:gs>
            <a:gs pos="77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Rectángulo 1"/>
          <p:cNvSpPr/>
          <p:nvPr/>
        </p:nvSpPr>
        <p:spPr>
          <a:xfrm>
            <a:off x="4610637" y="918555"/>
            <a:ext cx="5797379" cy="1811766"/>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bg1"/>
              </a:solidFill>
            </a:endParaRPr>
          </a:p>
        </p:txBody>
      </p:sp>
      <p:sp>
        <p:nvSpPr>
          <p:cNvPr id="6" name="CuadroTexto 5"/>
          <p:cNvSpPr txBox="1"/>
          <p:nvPr/>
        </p:nvSpPr>
        <p:spPr>
          <a:xfrm>
            <a:off x="4694349" y="975995"/>
            <a:ext cx="5629953" cy="1754326"/>
          </a:xfrm>
          <a:prstGeom prst="rect">
            <a:avLst/>
          </a:prstGeom>
          <a:noFill/>
        </p:spPr>
        <p:txBody>
          <a:bodyPr wrap="square" rtlCol="0">
            <a:spAutoFit/>
          </a:bodyPr>
          <a:lstStyle/>
          <a:p>
            <a:pPr algn="ctr"/>
            <a:r>
              <a:rPr lang="es-CO" sz="2400" dirty="0">
                <a:solidFill>
                  <a:schemeClr val="bg1"/>
                </a:solidFill>
                <a:latin typeface="Bebas Neue" panose="020B0606020202050201" pitchFamily="34" charset="0"/>
              </a:rPr>
              <a:t> </a:t>
            </a:r>
            <a:r>
              <a:rPr lang="es-CO" sz="3600" dirty="0">
                <a:solidFill>
                  <a:schemeClr val="bg1"/>
                </a:solidFill>
                <a:latin typeface="Bebas Neue" panose="020B0606020202050201" pitchFamily="34" charset="0"/>
              </a:rPr>
              <a:t>Parte de la textura de líneas amarillas, es la visita del papa Francisco a Colombia </a:t>
            </a:r>
          </a:p>
        </p:txBody>
      </p:sp>
      <p:sp>
        <p:nvSpPr>
          <p:cNvPr id="7" name="Rectángulo 6"/>
          <p:cNvSpPr/>
          <p:nvPr/>
        </p:nvSpPr>
        <p:spPr>
          <a:xfrm>
            <a:off x="4610637" y="4291258"/>
            <a:ext cx="5797380" cy="1738648"/>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5023702" y="4375752"/>
            <a:ext cx="4971245" cy="1569660"/>
          </a:xfrm>
          <a:prstGeom prst="rect">
            <a:avLst/>
          </a:prstGeom>
          <a:noFill/>
        </p:spPr>
        <p:txBody>
          <a:bodyPr wrap="square" rtlCol="0">
            <a:spAutoFit/>
          </a:bodyPr>
          <a:lstStyle/>
          <a:p>
            <a:pPr algn="ctr"/>
            <a:r>
              <a:rPr lang="es-CO" sz="3200" dirty="0">
                <a:solidFill>
                  <a:schemeClr val="bg1"/>
                </a:solidFill>
                <a:latin typeface="Bebas Neue" panose="020B0606020202050201" pitchFamily="34" charset="0"/>
              </a:rPr>
              <a:t>Gotas de agua : hacen referencia al aguinaldo del rector Mayor  “Señor, dame de esa agua”</a:t>
            </a:r>
          </a:p>
        </p:txBody>
      </p:sp>
      <p:sp>
        <p:nvSpPr>
          <p:cNvPr id="9" name="Elipse 8"/>
          <p:cNvSpPr/>
          <p:nvPr/>
        </p:nvSpPr>
        <p:spPr>
          <a:xfrm>
            <a:off x="1103028" y="3866283"/>
            <a:ext cx="2421228" cy="23568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29" y="3909118"/>
            <a:ext cx="2831202" cy="2120788"/>
          </a:xfrm>
          <a:prstGeom prst="rect">
            <a:avLst/>
          </a:prstGeom>
        </p:spPr>
      </p:pic>
      <p:sp>
        <p:nvSpPr>
          <p:cNvPr id="12" name="Elipse 11"/>
          <p:cNvSpPr/>
          <p:nvPr/>
        </p:nvSpPr>
        <p:spPr>
          <a:xfrm>
            <a:off x="1103028" y="646035"/>
            <a:ext cx="2421228" cy="23568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218" y="646035"/>
            <a:ext cx="2422974" cy="2358747"/>
          </a:xfrm>
          <a:prstGeom prst="rect">
            <a:avLst/>
          </a:prstGeom>
        </p:spPr>
      </p:pic>
    </p:spTree>
    <p:extLst>
      <p:ext uri="{BB962C8B-B14F-4D97-AF65-F5344CB8AC3E}">
        <p14:creationId xmlns:p14="http://schemas.microsoft.com/office/powerpoint/2010/main" val="4223679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000"/>
              </a:schemeClr>
            </a:gs>
            <a:gs pos="74000">
              <a:schemeClr val="accent1">
                <a:lumMod val="45000"/>
                <a:lumOff val="55000"/>
              </a:schemeClr>
            </a:gs>
            <a:gs pos="90000">
              <a:schemeClr val="accent1">
                <a:lumMod val="45000"/>
                <a:lumOff val="55000"/>
              </a:schemeClr>
            </a:gs>
            <a:gs pos="77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8" name="Rectángulo 7"/>
          <p:cNvSpPr/>
          <p:nvPr/>
        </p:nvSpPr>
        <p:spPr>
          <a:xfrm>
            <a:off x="4610637" y="918555"/>
            <a:ext cx="5797379" cy="1811766"/>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bg1"/>
              </a:solidFill>
            </a:endParaRPr>
          </a:p>
        </p:txBody>
      </p:sp>
      <p:sp>
        <p:nvSpPr>
          <p:cNvPr id="9" name="CuadroTexto 8"/>
          <p:cNvSpPr txBox="1"/>
          <p:nvPr/>
        </p:nvSpPr>
        <p:spPr>
          <a:xfrm>
            <a:off x="4833740" y="413039"/>
            <a:ext cx="5351172" cy="2862322"/>
          </a:xfrm>
          <a:prstGeom prst="rect">
            <a:avLst/>
          </a:prstGeom>
          <a:noFill/>
        </p:spPr>
        <p:txBody>
          <a:bodyPr wrap="square" rtlCol="0">
            <a:spAutoFit/>
          </a:bodyPr>
          <a:lstStyle/>
          <a:p>
            <a:r>
              <a:rPr lang="es-CO" sz="1200" dirty="0">
                <a:solidFill>
                  <a:schemeClr val="bg1"/>
                </a:solidFill>
                <a:latin typeface="Arial Rounded MT Bold" panose="020F0704030504030204" pitchFamily="34" charset="0"/>
              </a:rPr>
              <a:t>	</a:t>
            </a:r>
          </a:p>
          <a:p>
            <a:pPr algn="ctr"/>
            <a:endParaRPr lang="es-CO" sz="3200" dirty="0">
              <a:solidFill>
                <a:schemeClr val="bg1"/>
              </a:solidFill>
              <a:latin typeface="Bebas Neue" panose="020B0606020202050201" pitchFamily="34" charset="0"/>
            </a:endParaRPr>
          </a:p>
          <a:p>
            <a:pPr algn="ctr"/>
            <a:r>
              <a:rPr lang="es-CO" sz="3200" dirty="0">
                <a:solidFill>
                  <a:schemeClr val="bg1"/>
                </a:solidFill>
                <a:latin typeface="Bebas Neue" panose="020B0606020202050201" pitchFamily="34" charset="0"/>
              </a:rPr>
              <a:t>Camino  y huellas  : proyecto de vida personal  que  impulsa  y orienta nuestras opciones de vida</a:t>
            </a:r>
          </a:p>
          <a:p>
            <a:endParaRPr lang="es-CO" sz="2000" dirty="0">
              <a:solidFill>
                <a:srgbClr val="FF0000"/>
              </a:solidFill>
              <a:latin typeface="Arial Rounded MT Bold" panose="020F0704030504030204" pitchFamily="34" charset="0"/>
            </a:endParaRPr>
          </a:p>
          <a:p>
            <a:endParaRPr lang="es-CO" sz="2000" dirty="0">
              <a:solidFill>
                <a:srgbClr val="FF0000"/>
              </a:solidFill>
              <a:latin typeface="Arial Rounded MT Bold" panose="020F0704030504030204" pitchFamily="34" charset="0"/>
            </a:endParaRPr>
          </a:p>
        </p:txBody>
      </p:sp>
      <p:sp>
        <p:nvSpPr>
          <p:cNvPr id="12" name="Rectángulo 11"/>
          <p:cNvSpPr/>
          <p:nvPr/>
        </p:nvSpPr>
        <p:spPr>
          <a:xfrm>
            <a:off x="4610636" y="3859095"/>
            <a:ext cx="5797379" cy="1811766"/>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bg1"/>
              </a:solidFill>
            </a:endParaRPr>
          </a:p>
        </p:txBody>
      </p:sp>
      <p:sp>
        <p:nvSpPr>
          <p:cNvPr id="13" name="CuadroTexto 12"/>
          <p:cNvSpPr txBox="1"/>
          <p:nvPr/>
        </p:nvSpPr>
        <p:spPr>
          <a:xfrm>
            <a:off x="4833739" y="2623873"/>
            <a:ext cx="5351172" cy="3046988"/>
          </a:xfrm>
          <a:prstGeom prst="rect">
            <a:avLst/>
          </a:prstGeom>
          <a:noFill/>
        </p:spPr>
        <p:txBody>
          <a:bodyPr wrap="square" rtlCol="0">
            <a:spAutoFit/>
          </a:bodyPr>
          <a:lstStyle/>
          <a:p>
            <a:r>
              <a:rPr lang="es-CO" sz="1200" dirty="0">
                <a:solidFill>
                  <a:schemeClr val="bg1"/>
                </a:solidFill>
                <a:latin typeface="Arial Rounded MT Bold" panose="020F0704030504030204" pitchFamily="34" charset="0"/>
              </a:rPr>
              <a:t>	</a:t>
            </a:r>
          </a:p>
          <a:p>
            <a:endParaRPr lang="es-CO" sz="2000" dirty="0">
              <a:solidFill>
                <a:schemeClr val="bg1"/>
              </a:solidFill>
              <a:latin typeface="Arial Rounded MT Bold" panose="020F0704030504030204" pitchFamily="34" charset="0"/>
            </a:endParaRPr>
          </a:p>
          <a:p>
            <a:pPr algn="ctr"/>
            <a:endParaRPr lang="es-CO" sz="3200" dirty="0">
              <a:solidFill>
                <a:srgbClr val="FF0000"/>
              </a:solidFill>
              <a:latin typeface="Arial Rounded MT Bold" panose="020F0704030504030204" pitchFamily="34" charset="0"/>
            </a:endParaRPr>
          </a:p>
          <a:p>
            <a:pPr algn="ctr"/>
            <a:endParaRPr lang="es-CO" sz="3200" dirty="0">
              <a:solidFill>
                <a:schemeClr val="bg1"/>
              </a:solidFill>
              <a:latin typeface="Bebas Neue" panose="020B0606020202050201" pitchFamily="34" charset="0"/>
            </a:endParaRPr>
          </a:p>
          <a:p>
            <a:pPr algn="ctr"/>
            <a:r>
              <a:rPr lang="es-CO" sz="3200" dirty="0">
                <a:solidFill>
                  <a:schemeClr val="bg1"/>
                </a:solidFill>
                <a:latin typeface="Bebas Neue" panose="020B0606020202050201" pitchFamily="34" charset="0"/>
              </a:rPr>
              <a:t>#Vamos: invitación a caminar, palabra motivacional que acompaña las distintas etapas</a:t>
            </a:r>
          </a:p>
        </p:txBody>
      </p:sp>
      <p:sp>
        <p:nvSpPr>
          <p:cNvPr id="2" name="Elipse 1"/>
          <p:cNvSpPr/>
          <p:nvPr/>
        </p:nvSpPr>
        <p:spPr>
          <a:xfrm>
            <a:off x="953037" y="918555"/>
            <a:ext cx="2421228" cy="23568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875" y="686707"/>
            <a:ext cx="2477909" cy="2588654"/>
          </a:xfrm>
          <a:prstGeom prst="rect">
            <a:avLst/>
          </a:prstGeom>
        </p:spPr>
      </p:pic>
      <p:sp>
        <p:nvSpPr>
          <p:cNvPr id="15" name="Elipse 14"/>
          <p:cNvSpPr/>
          <p:nvPr/>
        </p:nvSpPr>
        <p:spPr>
          <a:xfrm>
            <a:off x="953037" y="3586575"/>
            <a:ext cx="2421228" cy="23568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245" y="4153416"/>
            <a:ext cx="2664660" cy="1223123"/>
          </a:xfrm>
          <a:prstGeom prst="rect">
            <a:avLst/>
          </a:prstGeom>
        </p:spPr>
      </p:pic>
    </p:spTree>
    <p:extLst>
      <p:ext uri="{BB962C8B-B14F-4D97-AF65-F5344CB8AC3E}">
        <p14:creationId xmlns:p14="http://schemas.microsoft.com/office/powerpoint/2010/main" val="20945476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accent1">
                <a:lumMod val="5000"/>
                <a:lumOff val="95000"/>
                <a:alpha val="5000"/>
              </a:schemeClr>
            </a:gs>
            <a:gs pos="74000">
              <a:schemeClr val="accent1">
                <a:lumMod val="45000"/>
                <a:lumOff val="55000"/>
              </a:schemeClr>
            </a:gs>
            <a:gs pos="90000">
              <a:schemeClr val="accent1">
                <a:lumMod val="45000"/>
                <a:lumOff val="55000"/>
              </a:schemeClr>
            </a:gs>
            <a:gs pos="77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Rectángulo 1"/>
          <p:cNvSpPr/>
          <p:nvPr/>
        </p:nvSpPr>
        <p:spPr>
          <a:xfrm>
            <a:off x="4623515" y="3457670"/>
            <a:ext cx="6246254" cy="12363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O" sz="4400" dirty="0">
                <a:solidFill>
                  <a:schemeClr val="bg1"/>
                </a:solidFill>
                <a:latin typeface="Bebas Neue" panose="020B0606020202050201" pitchFamily="34" charset="0"/>
              </a:rPr>
              <a:t>Espiritualidad Mariana</a:t>
            </a:r>
          </a:p>
        </p:txBody>
      </p:sp>
      <p:sp>
        <p:nvSpPr>
          <p:cNvPr id="5" name="Rectángulo 4"/>
          <p:cNvSpPr/>
          <p:nvPr/>
        </p:nvSpPr>
        <p:spPr>
          <a:xfrm>
            <a:off x="2421229" y="862883"/>
            <a:ext cx="8448540" cy="166137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90848">
            <a:off x="1482426" y="309092"/>
            <a:ext cx="4386479" cy="5982237"/>
          </a:xfrm>
          <a:prstGeom prst="rect">
            <a:avLst/>
          </a:prstGeom>
        </p:spPr>
      </p:pic>
      <p:sp>
        <p:nvSpPr>
          <p:cNvPr id="7" name="CuadroTexto 6"/>
          <p:cNvSpPr txBox="1"/>
          <p:nvPr/>
        </p:nvSpPr>
        <p:spPr>
          <a:xfrm>
            <a:off x="3461498" y="1016154"/>
            <a:ext cx="7340957" cy="1508105"/>
          </a:xfrm>
          <a:prstGeom prst="rect">
            <a:avLst/>
          </a:prstGeom>
          <a:noFill/>
        </p:spPr>
        <p:txBody>
          <a:bodyPr wrap="square" rtlCol="0">
            <a:spAutoFit/>
          </a:bodyPr>
          <a:lstStyle/>
          <a:p>
            <a:pPr algn="ctr"/>
            <a:r>
              <a:rPr lang="es-CO" sz="3600" dirty="0">
                <a:solidFill>
                  <a:schemeClr val="bg1"/>
                </a:solidFill>
                <a:latin typeface="Bebas Neue" panose="020B0606020202050201" pitchFamily="34" charset="0"/>
              </a:rPr>
              <a:t>Nuevos patios juveniles, invitación a ser  hoy un joven que evangeliza  desde las redes </a:t>
            </a:r>
          </a:p>
          <a:p>
            <a:endParaRPr lang="es-CO" sz="2000" dirty="0">
              <a:latin typeface="Arial Rounded MT Bold" panose="020F0704030504030204" pitchFamily="34" charset="0"/>
            </a:endParaRPr>
          </a:p>
        </p:txBody>
      </p:sp>
    </p:spTree>
    <p:extLst>
      <p:ext uri="{BB962C8B-B14F-4D97-AF65-F5344CB8AC3E}">
        <p14:creationId xmlns:p14="http://schemas.microsoft.com/office/powerpoint/2010/main" val="1884110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6DECD95-8C35-4322-9DFA-20A7D6421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3991">
            <a:off x="-23695" y="270606"/>
            <a:ext cx="12011361" cy="6261692"/>
          </a:xfrm>
          <a:prstGeom prst="rect">
            <a:avLst/>
          </a:prstGeom>
        </p:spPr>
      </p:pic>
      <p:sp>
        <p:nvSpPr>
          <p:cNvPr id="6" name="CuadroTexto 5"/>
          <p:cNvSpPr txBox="1"/>
          <p:nvPr/>
        </p:nvSpPr>
        <p:spPr>
          <a:xfrm>
            <a:off x="309093" y="2962141"/>
            <a:ext cx="11616744" cy="1893194"/>
          </a:xfrm>
          <a:prstGeom prst="rect">
            <a:avLst/>
          </a:prstGeom>
          <a:solidFill>
            <a:srgbClr val="C00000"/>
          </a:solidFill>
        </p:spPr>
        <p:txBody>
          <a:bodyPr wrap="square" rtlCol="0">
            <a:spAutoFit/>
          </a:bodyPr>
          <a:lstStyle/>
          <a:p>
            <a:endParaRPr lang="es-CO" dirty="0"/>
          </a:p>
        </p:txBody>
      </p:sp>
      <p:sp>
        <p:nvSpPr>
          <p:cNvPr id="7" name="CuadroTexto 6"/>
          <p:cNvSpPr txBox="1"/>
          <p:nvPr/>
        </p:nvSpPr>
        <p:spPr>
          <a:xfrm>
            <a:off x="309093" y="3123908"/>
            <a:ext cx="12050331" cy="1569660"/>
          </a:xfrm>
          <a:prstGeom prst="rect">
            <a:avLst/>
          </a:prstGeom>
          <a:noFill/>
        </p:spPr>
        <p:txBody>
          <a:bodyPr wrap="square" rtlCol="0">
            <a:spAutoFit/>
          </a:bodyPr>
          <a:lstStyle/>
          <a:p>
            <a:pPr algn="ctr"/>
            <a:r>
              <a:rPr lang="es-ES" sz="9600" dirty="0">
                <a:solidFill>
                  <a:schemeClr val="bg1"/>
                </a:solidFill>
                <a:latin typeface="Bebas Neue" panose="020B0606020202050201" pitchFamily="34" charset="0"/>
              </a:rPr>
              <a:t>ETAPAS </a:t>
            </a:r>
          </a:p>
        </p:txBody>
      </p:sp>
    </p:spTree>
    <p:extLst>
      <p:ext uri="{BB962C8B-B14F-4D97-AF65-F5344CB8AC3E}">
        <p14:creationId xmlns:p14="http://schemas.microsoft.com/office/powerpoint/2010/main" val="25823155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71" y="225082"/>
            <a:ext cx="6007242" cy="6133515"/>
          </a:xfrm>
          <a:prstGeom prst="rect">
            <a:avLst/>
          </a:prstGeom>
        </p:spPr>
      </p:pic>
      <p:sp>
        <p:nvSpPr>
          <p:cNvPr id="9" name="CuadroTexto 8"/>
          <p:cNvSpPr txBox="1"/>
          <p:nvPr/>
        </p:nvSpPr>
        <p:spPr>
          <a:xfrm>
            <a:off x="2505208" y="369233"/>
            <a:ext cx="6973277" cy="1569660"/>
          </a:xfrm>
          <a:prstGeom prst="rect">
            <a:avLst/>
          </a:prstGeom>
          <a:noFill/>
        </p:spPr>
        <p:txBody>
          <a:bodyPr wrap="square" rtlCol="0">
            <a:spAutoFit/>
          </a:bodyPr>
          <a:lstStyle/>
          <a:p>
            <a:r>
              <a:rPr lang="es-CO" sz="4400" dirty="0">
                <a:solidFill>
                  <a:srgbClr val="C00000"/>
                </a:solidFill>
                <a:latin typeface="Bebas Neue" panose="020B0606020202050201" pitchFamily="34" charset="0"/>
              </a:rPr>
              <a:t>	</a:t>
            </a:r>
            <a:r>
              <a:rPr lang="es-CO" sz="9600" dirty="0">
                <a:solidFill>
                  <a:srgbClr val="C00000"/>
                </a:solidFill>
                <a:latin typeface="Bebas Neue" panose="020B0606020202050201" pitchFamily="34" charset="0"/>
              </a:rPr>
              <a:t>primera etapa </a:t>
            </a:r>
          </a:p>
        </p:txBody>
      </p:sp>
      <p:pic>
        <p:nvPicPr>
          <p:cNvPr id="3" name="Imagen 2">
            <a:extLst>
              <a:ext uri="{FF2B5EF4-FFF2-40B4-BE49-F238E27FC236}">
                <a16:creationId xmlns:a16="http://schemas.microsoft.com/office/drawing/2014/main" xmlns="" id="{FBF30C94-7AAF-4B8A-9F04-398E6315750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917" b="90000" l="1328" r="94922">
                        <a14:foregroundMark x1="14922" y1="34861" x2="14922" y2="66528"/>
                        <a14:foregroundMark x1="27578" y1="60694" x2="12500" y2="71944"/>
                        <a14:foregroundMark x1="8906" y1="37500" x2="11094" y2="65972"/>
                        <a14:foregroundMark x1="31953" y1="45278" x2="20781" y2="52083"/>
                        <a14:foregroundMark x1="57734" y1="82778" x2="86016" y2="81389"/>
                        <a14:foregroundMark x1="37969" y1="37778" x2="76016" y2="67083"/>
                        <a14:foregroundMark x1="20547" y1="37778" x2="3281" y2="56528"/>
                        <a14:foregroundMark x1="23828" y1="57361" x2="15234" y2="68194"/>
                      </a14:backgroundRemoval>
                    </a14:imgEffect>
                  </a14:imgLayer>
                </a14:imgProps>
              </a:ext>
              <a:ext uri="{28A0092B-C50C-407E-A947-70E740481C1C}">
                <a14:useLocalDpi xmlns:a14="http://schemas.microsoft.com/office/drawing/2010/main" val="0"/>
              </a:ext>
            </a:extLst>
          </a:blip>
          <a:stretch>
            <a:fillRect/>
          </a:stretch>
        </p:blipFill>
        <p:spPr>
          <a:xfrm>
            <a:off x="434340" y="0"/>
            <a:ext cx="12192000" cy="6858000"/>
          </a:xfrm>
          <a:prstGeom prst="rect">
            <a:avLst/>
          </a:prstGeom>
        </p:spPr>
      </p:pic>
    </p:spTree>
    <p:extLst>
      <p:ext uri="{BB962C8B-B14F-4D97-AF65-F5344CB8AC3E}">
        <p14:creationId xmlns:p14="http://schemas.microsoft.com/office/powerpoint/2010/main" val="23862593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79000">
              <a:schemeClr val="accent2">
                <a:lumMod val="0"/>
                <a:lumOff val="100000"/>
              </a:schemeClr>
            </a:gs>
            <a:gs pos="10000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742315"/>
            <a:ext cx="10515600" cy="1325563"/>
          </a:xfrm>
        </p:spPr>
        <p:txBody>
          <a:bodyPr>
            <a:normAutofit fontScale="90000"/>
          </a:bodyPr>
          <a:lstStyle/>
          <a:p>
            <a:pPr algn="ctr"/>
            <a:r>
              <a:rPr lang="es-CO" sz="8000" dirty="0">
                <a:solidFill>
                  <a:srgbClr val="C00000"/>
                </a:solidFill>
                <a:latin typeface="Bebas Neue" panose="020B0606020202050201" pitchFamily="34" charset="0"/>
                <a:cs typeface="Aharoni" panose="02010803020104030203" pitchFamily="2" charset="-79"/>
              </a:rPr>
              <a:t/>
            </a:r>
            <a:br>
              <a:rPr lang="es-CO" sz="8000" dirty="0">
                <a:solidFill>
                  <a:srgbClr val="C00000"/>
                </a:solidFill>
                <a:latin typeface="Bebas Neue" panose="020B0606020202050201" pitchFamily="34" charset="0"/>
                <a:cs typeface="Aharoni" panose="02010803020104030203" pitchFamily="2" charset="-79"/>
              </a:rPr>
            </a:br>
            <a:r>
              <a:rPr lang="es-CO" sz="8000" dirty="0">
                <a:solidFill>
                  <a:srgbClr val="C00000"/>
                </a:solidFill>
                <a:latin typeface="Bebas Neue" panose="020B0606020202050201" pitchFamily="34" charset="0"/>
                <a:cs typeface="Aharoni" panose="02010803020104030203" pitchFamily="2" charset="-79"/>
              </a:rPr>
              <a:t>#VAMOS…  A LO ESENCIAL</a:t>
            </a:r>
            <a:br>
              <a:rPr lang="es-CO" sz="8000" dirty="0">
                <a:solidFill>
                  <a:srgbClr val="C00000"/>
                </a:solidFill>
                <a:latin typeface="Bebas Neue" panose="020B0606020202050201" pitchFamily="34" charset="0"/>
                <a:cs typeface="Aharoni" panose="02010803020104030203" pitchFamily="2" charset="-79"/>
              </a:rPr>
            </a:br>
            <a:r>
              <a:rPr lang="es-CO" sz="8000" dirty="0">
                <a:solidFill>
                  <a:srgbClr val="C00000"/>
                </a:solidFill>
                <a:latin typeface="Bebas Neue" panose="020B0606020202050201" pitchFamily="34" charset="0"/>
                <a:cs typeface="Aharoni" panose="02010803020104030203" pitchFamily="2" charset="-79"/>
              </a:rPr>
              <a:t>Conéctate con Cristo </a:t>
            </a:r>
            <a:r>
              <a:rPr lang="es-CO" sz="3600" dirty="0">
                <a:latin typeface="Aharoni" panose="02010803020104030203" pitchFamily="2" charset="-79"/>
                <a:cs typeface="Aharoni" panose="02010803020104030203" pitchFamily="2" charset="-79"/>
              </a:rPr>
              <a:t/>
            </a:r>
            <a:br>
              <a:rPr lang="es-CO" sz="3600" dirty="0">
                <a:latin typeface="Aharoni" panose="02010803020104030203" pitchFamily="2" charset="-79"/>
                <a:cs typeface="Aharoni" panose="02010803020104030203" pitchFamily="2" charset="-79"/>
              </a:rPr>
            </a:br>
            <a:endParaRPr lang="es-CO" dirty="0">
              <a:latin typeface="Aharoni" panose="02010803020104030203" pitchFamily="2" charset="-79"/>
              <a:cs typeface="Aharoni" panose="02010803020104030203" pitchFamily="2" charset="-79"/>
            </a:endParaRPr>
          </a:p>
        </p:txBody>
      </p:sp>
      <p:sp>
        <p:nvSpPr>
          <p:cNvPr id="3" name="Marcador de contenido 2"/>
          <p:cNvSpPr>
            <a:spLocks noGrp="1"/>
          </p:cNvSpPr>
          <p:nvPr>
            <p:ph idx="1"/>
          </p:nvPr>
        </p:nvSpPr>
        <p:spPr>
          <a:xfrm>
            <a:off x="838200" y="2616041"/>
            <a:ext cx="10515600" cy="4348163"/>
          </a:xfrm>
        </p:spPr>
        <p:txBody>
          <a:bodyPr>
            <a:normAutofit/>
          </a:bodyPr>
          <a:lstStyle/>
          <a:p>
            <a:pPr marL="0" indent="0">
              <a:buNone/>
            </a:pPr>
            <a:endParaRPr lang="es-CO" b="1" dirty="0"/>
          </a:p>
          <a:p>
            <a:pPr marL="0" indent="0" algn="ctr">
              <a:buNone/>
            </a:pPr>
            <a:r>
              <a:rPr lang="es-CO" sz="3600" b="1" dirty="0">
                <a:solidFill>
                  <a:srgbClr val="002060"/>
                </a:solidFill>
                <a:latin typeface="Arial Narrow" panose="020B0606020202030204" pitchFamily="34" charset="0"/>
              </a:rPr>
              <a:t>El Papa Francisco afirma que “ir a lo esencial”, es, “ir a lo profundo, a lo que cuenta y tiene valor para la vida”. Él lo propone como una condición para ser discípulo  de Jesús. Ir a lo esencial, es ir a la clave que es Cristo, la fuente que calma toda nuestra sed. </a:t>
            </a:r>
            <a:endParaRPr lang="es-CO" sz="3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997659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9000">
            <a:off x="26840" y="769725"/>
            <a:ext cx="5619056" cy="5601713"/>
          </a:xfrm>
          <a:prstGeom prst="rect">
            <a:avLst/>
          </a:prstGeom>
        </p:spPr>
      </p:pic>
      <p:sp>
        <p:nvSpPr>
          <p:cNvPr id="2" name="Título 1"/>
          <p:cNvSpPr>
            <a:spLocks noGrp="1"/>
          </p:cNvSpPr>
          <p:nvPr>
            <p:ph type="title"/>
          </p:nvPr>
        </p:nvSpPr>
        <p:spPr/>
        <p:txBody>
          <a:bodyPr/>
          <a:lstStyle/>
          <a:p>
            <a:r>
              <a:rPr lang="es-CO" dirty="0"/>
              <a:t> </a:t>
            </a:r>
          </a:p>
        </p:txBody>
      </p:sp>
      <p:sp>
        <p:nvSpPr>
          <p:cNvPr id="10" name="CuadroTexto 9"/>
          <p:cNvSpPr txBox="1"/>
          <p:nvPr/>
        </p:nvSpPr>
        <p:spPr>
          <a:xfrm>
            <a:off x="3518095" y="243076"/>
            <a:ext cx="7835705" cy="1569660"/>
          </a:xfrm>
          <a:prstGeom prst="rect">
            <a:avLst/>
          </a:prstGeom>
          <a:noFill/>
        </p:spPr>
        <p:txBody>
          <a:bodyPr wrap="square" rtlCol="0">
            <a:spAutoFit/>
          </a:bodyPr>
          <a:lstStyle/>
          <a:p>
            <a:r>
              <a:rPr lang="es-CO" sz="9600" dirty="0">
                <a:solidFill>
                  <a:srgbClr val="C00000"/>
                </a:solidFill>
                <a:latin typeface="Bebas Neue" panose="020B0606020202050201" pitchFamily="34" charset="0"/>
              </a:rPr>
              <a:t>Segunda etapa </a:t>
            </a:r>
          </a:p>
        </p:txBody>
      </p:sp>
      <p:sp>
        <p:nvSpPr>
          <p:cNvPr id="11" name="CuadroTexto 10"/>
          <p:cNvSpPr txBox="1"/>
          <p:nvPr/>
        </p:nvSpPr>
        <p:spPr>
          <a:xfrm>
            <a:off x="4979963" y="2532185"/>
            <a:ext cx="5683348" cy="731520"/>
          </a:xfrm>
          <a:prstGeom prst="rect">
            <a:avLst/>
          </a:prstGeom>
          <a:noFill/>
        </p:spPr>
        <p:txBody>
          <a:bodyPr wrap="square" rtlCol="0">
            <a:spAutoFit/>
          </a:bodyPr>
          <a:lstStyle/>
          <a:p>
            <a:endParaRPr lang="es-CO" dirty="0"/>
          </a:p>
        </p:txBody>
      </p:sp>
      <p:pic>
        <p:nvPicPr>
          <p:cNvPr id="18" name="Imagen 17" descr="Imagen que contiene captura de pantalla&#10;&#10;Descripción generada con confianza alta">
            <a:extLst>
              <a:ext uri="{FF2B5EF4-FFF2-40B4-BE49-F238E27FC236}">
                <a16:creationId xmlns:a16="http://schemas.microsoft.com/office/drawing/2014/main" xmlns="" id="{FE687F5E-388F-44E5-A202-998C275CF3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72" b="90000" l="3125" r="94375">
                        <a14:foregroundMark x1="23359" y1="40833" x2="13125" y2="50833"/>
                        <a14:foregroundMark x1="14922" y1="39861" x2="19922" y2="68056"/>
                        <a14:foregroundMark x1="32266" y1="42917" x2="25313" y2="50000"/>
                        <a14:foregroundMark x1="11953" y1="55694" x2="18828" y2="75417"/>
                      </a14:backgroundRemoval>
                    </a14:imgEffect>
                  </a14:imgLayer>
                </a14:imgProps>
              </a:ext>
              <a:ext uri="{28A0092B-C50C-407E-A947-70E740481C1C}">
                <a14:useLocalDpi xmlns:a14="http://schemas.microsoft.com/office/drawing/2010/main" val="0"/>
              </a:ext>
            </a:extLst>
          </a:blip>
          <a:stretch>
            <a:fillRect/>
          </a:stretch>
        </p:blipFill>
        <p:spPr>
          <a:xfrm>
            <a:off x="102257" y="420644"/>
            <a:ext cx="12192000" cy="6574837"/>
          </a:xfrm>
          <a:prstGeom prst="rect">
            <a:avLst/>
          </a:prstGeom>
        </p:spPr>
      </p:pic>
    </p:spTree>
    <p:extLst>
      <p:ext uri="{BB962C8B-B14F-4D97-AF65-F5344CB8AC3E}">
        <p14:creationId xmlns:p14="http://schemas.microsoft.com/office/powerpoint/2010/main" val="42511843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36DECD95-8C35-4322-9DFA-20A7D6421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3991">
            <a:off x="252303" y="748959"/>
            <a:ext cx="11974459" cy="6242454"/>
          </a:xfrm>
          <a:prstGeom prst="rect">
            <a:avLst/>
          </a:prstGeom>
        </p:spPr>
      </p:pic>
      <p:sp>
        <p:nvSpPr>
          <p:cNvPr id="2" name="Título 1"/>
          <p:cNvSpPr>
            <a:spLocks noGrp="1"/>
          </p:cNvSpPr>
          <p:nvPr>
            <p:ph type="title"/>
          </p:nvPr>
        </p:nvSpPr>
        <p:spPr>
          <a:xfrm>
            <a:off x="744226" y="1492583"/>
            <a:ext cx="10515600" cy="1325563"/>
          </a:xfrm>
        </p:spPr>
        <p:txBody>
          <a:bodyPr>
            <a:noAutofit/>
          </a:bodyPr>
          <a:lstStyle/>
          <a:p>
            <a:pPr algn="ctr"/>
            <a:r>
              <a:rPr lang="es-CO" sz="9600" dirty="0">
                <a:solidFill>
                  <a:srgbClr val="CC0000"/>
                </a:solidFill>
                <a:latin typeface="Bebas Neue" panose="020B0606020202050201" pitchFamily="34" charset="0"/>
              </a:rPr>
              <a:t>OBJETIVO DE LA </a:t>
            </a:r>
            <a:br>
              <a:rPr lang="es-CO" sz="9600" dirty="0">
                <a:solidFill>
                  <a:srgbClr val="CC0000"/>
                </a:solidFill>
                <a:latin typeface="Bebas Neue" panose="020B0606020202050201" pitchFamily="34" charset="0"/>
              </a:rPr>
            </a:br>
            <a:r>
              <a:rPr lang="es-CO" sz="9600" dirty="0">
                <a:solidFill>
                  <a:srgbClr val="CC0000"/>
                </a:solidFill>
                <a:latin typeface="Bebas Neue" panose="020B0606020202050201" pitchFamily="34" charset="0"/>
              </a:rPr>
              <a:t>propuesta pastoral 2018</a:t>
            </a:r>
          </a:p>
        </p:txBody>
      </p:sp>
      <p:sp>
        <p:nvSpPr>
          <p:cNvPr id="3" name="Marcador de contenido 2"/>
          <p:cNvSpPr>
            <a:spLocks noGrp="1"/>
          </p:cNvSpPr>
          <p:nvPr>
            <p:ph idx="1"/>
          </p:nvPr>
        </p:nvSpPr>
        <p:spPr>
          <a:xfrm>
            <a:off x="851079" y="3211611"/>
            <a:ext cx="10515600" cy="4351338"/>
          </a:xfrm>
        </p:spPr>
        <p:txBody>
          <a:bodyPr>
            <a:normAutofit/>
          </a:bodyPr>
          <a:lstStyle/>
          <a:p>
            <a:pPr marL="0" indent="0" algn="ctr">
              <a:buNone/>
            </a:pPr>
            <a:endParaRPr lang="es-CO" sz="3200" b="1" dirty="0">
              <a:latin typeface="Berlin Sans FB Demi" panose="020E0802020502020306" pitchFamily="34" charset="0"/>
            </a:endParaRPr>
          </a:p>
          <a:p>
            <a:pPr marL="0" indent="0" algn="ctr">
              <a:buNone/>
            </a:pPr>
            <a:r>
              <a:rPr lang="es-CO" sz="8000" b="1" dirty="0">
                <a:solidFill>
                  <a:srgbClr val="002060"/>
                </a:solidFill>
                <a:latin typeface="Bebas Neue" panose="020B0606020202050201" pitchFamily="34" charset="0"/>
              </a:rPr>
              <a:t>Descubrir a Jesucristo </a:t>
            </a:r>
          </a:p>
          <a:p>
            <a:pPr marL="0" indent="0" algn="ctr">
              <a:buNone/>
            </a:pPr>
            <a:r>
              <a:rPr lang="es-CO" sz="8000" b="1" dirty="0">
                <a:solidFill>
                  <a:srgbClr val="002060"/>
                </a:solidFill>
                <a:latin typeface="Bebas Neue" panose="020B0606020202050201" pitchFamily="34" charset="0"/>
              </a:rPr>
              <a:t>como la clave de vida</a:t>
            </a:r>
          </a:p>
        </p:txBody>
      </p:sp>
    </p:spTree>
    <p:extLst>
      <p:ext uri="{BB962C8B-B14F-4D97-AF65-F5344CB8AC3E}">
        <p14:creationId xmlns:p14="http://schemas.microsoft.com/office/powerpoint/2010/main" val="363587104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40000"/>
                <a:lumOff val="60000"/>
              </a:schemeClr>
            </a:gs>
            <a:gs pos="79000">
              <a:schemeClr val="accent2">
                <a:lumMod val="0"/>
                <a:lumOff val="100000"/>
              </a:schemeClr>
            </a:gs>
            <a:gs pos="10000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xmlns="" id="{B1BE7979-960F-420C-A44D-D7DB98A9FFA1}"/>
              </a:ext>
            </a:extLst>
          </p:cNvPr>
          <p:cNvSpPr>
            <a:spLocks noGrp="1"/>
          </p:cNvSpPr>
          <p:nvPr>
            <p:ph idx="1"/>
          </p:nvPr>
        </p:nvSpPr>
        <p:spPr>
          <a:xfrm>
            <a:off x="838200" y="2257067"/>
            <a:ext cx="10515600" cy="4600933"/>
          </a:xfrm>
        </p:spPr>
        <p:txBody>
          <a:bodyPr>
            <a:normAutofit lnSpcReduction="10000"/>
          </a:bodyPr>
          <a:lstStyle/>
          <a:p>
            <a:pPr marL="0" indent="0">
              <a:buNone/>
            </a:pPr>
            <a:endParaRPr lang="es-CO" sz="4000" b="1" dirty="0"/>
          </a:p>
          <a:p>
            <a:pPr marL="0" indent="0" algn="ctr">
              <a:buNone/>
            </a:pPr>
            <a:r>
              <a:rPr lang="es-CO" sz="4000" b="1" dirty="0">
                <a:solidFill>
                  <a:srgbClr val="002060"/>
                </a:solidFill>
                <a:latin typeface="Arial Narrow" panose="020B0606020202030204" pitchFamily="34" charset="0"/>
              </a:rPr>
              <a:t>En esta segunda etapa, la actitud clave es “renovarse”, no según el propio antojo sino guiados “por el Espíritu”.</a:t>
            </a:r>
          </a:p>
          <a:p>
            <a:pPr marL="0" indent="0" algn="ctr">
              <a:buNone/>
            </a:pPr>
            <a:r>
              <a:rPr lang="es-CO" sz="4000" b="1" dirty="0">
                <a:solidFill>
                  <a:srgbClr val="002060"/>
                </a:solidFill>
                <a:latin typeface="Arial Narrow" panose="020B0606020202030204" pitchFamily="34" charset="0"/>
              </a:rPr>
              <a:t>La Virgen María es la mujer que supo renovarse ya que fue capaz de reconocer lo que Dios hizo en ella y con una actitud de discernimiento pudo transformar su vida según el querer de Dios. </a:t>
            </a:r>
          </a:p>
        </p:txBody>
      </p:sp>
      <p:sp>
        <p:nvSpPr>
          <p:cNvPr id="9" name="Título 1">
            <a:extLst>
              <a:ext uri="{FF2B5EF4-FFF2-40B4-BE49-F238E27FC236}">
                <a16:creationId xmlns:a16="http://schemas.microsoft.com/office/drawing/2014/main" xmlns="" id="{F4F3939F-DA61-4A0C-8C23-ACF4DD716AA4}"/>
              </a:ext>
            </a:extLst>
          </p:cNvPr>
          <p:cNvSpPr txBox="1">
            <a:spLocks/>
          </p:cNvSpPr>
          <p:nvPr/>
        </p:nvSpPr>
        <p:spPr>
          <a:xfrm>
            <a:off x="838200" y="76371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7200" dirty="0">
                <a:solidFill>
                  <a:srgbClr val="C00000"/>
                </a:solidFill>
                <a:latin typeface="Bebas Neue" panose="020B0606020202050201" pitchFamily="34" charset="0"/>
                <a:cs typeface="Aharoni" panose="02010803020104030203" pitchFamily="2" charset="-79"/>
              </a:rPr>
              <a:t>#VAMOS A…  RENOVARNOS </a:t>
            </a:r>
            <a:br>
              <a:rPr lang="es-CO" sz="7200" dirty="0">
                <a:solidFill>
                  <a:srgbClr val="C00000"/>
                </a:solidFill>
                <a:latin typeface="Bebas Neue" panose="020B0606020202050201" pitchFamily="34" charset="0"/>
                <a:cs typeface="Aharoni" panose="02010803020104030203" pitchFamily="2" charset="-79"/>
              </a:rPr>
            </a:br>
            <a:r>
              <a:rPr lang="es-CO" sz="7200" dirty="0">
                <a:solidFill>
                  <a:srgbClr val="C00000"/>
                </a:solidFill>
                <a:latin typeface="Bebas Neue" panose="020B0606020202050201" pitchFamily="34" charset="0"/>
                <a:cs typeface="Aharoni" panose="02010803020104030203" pitchFamily="2" charset="-79"/>
              </a:rPr>
              <a:t>    MARIA LA MEJOR APLICACIÓN </a:t>
            </a:r>
          </a:p>
        </p:txBody>
      </p:sp>
    </p:spTree>
    <p:extLst>
      <p:ext uri="{BB962C8B-B14F-4D97-AF65-F5344CB8AC3E}">
        <p14:creationId xmlns:p14="http://schemas.microsoft.com/office/powerpoint/2010/main" val="336137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80" y="950964"/>
            <a:ext cx="5925324" cy="5907036"/>
          </a:xfrm>
          <a:prstGeom prst="rect">
            <a:avLst/>
          </a:prstGeom>
        </p:spPr>
      </p:pic>
      <p:sp>
        <p:nvSpPr>
          <p:cNvPr id="2" name="Título 1"/>
          <p:cNvSpPr>
            <a:spLocks noGrp="1"/>
          </p:cNvSpPr>
          <p:nvPr>
            <p:ph type="title"/>
          </p:nvPr>
        </p:nvSpPr>
        <p:spPr>
          <a:xfrm>
            <a:off x="866336" y="554849"/>
            <a:ext cx="10515600" cy="1325563"/>
          </a:xfrm>
        </p:spPr>
        <p:txBody>
          <a:bodyPr>
            <a:noAutofit/>
          </a:bodyPr>
          <a:lstStyle/>
          <a:p>
            <a:pPr algn="ctr"/>
            <a:r>
              <a:rPr lang="es-CO" sz="9600" dirty="0">
                <a:solidFill>
                  <a:srgbClr val="C00000"/>
                </a:solidFill>
                <a:latin typeface="Bebas Neue" panose="020B0606020202050201" pitchFamily="34" charset="0"/>
              </a:rPr>
              <a:t>TERCERA ETAPA </a:t>
            </a:r>
          </a:p>
        </p:txBody>
      </p:sp>
      <p:pic>
        <p:nvPicPr>
          <p:cNvPr id="11" name="Imagen 10">
            <a:extLst>
              <a:ext uri="{FF2B5EF4-FFF2-40B4-BE49-F238E27FC236}">
                <a16:creationId xmlns:a16="http://schemas.microsoft.com/office/drawing/2014/main" xmlns="" id="{271D45F9-11C9-441E-BCCE-01B7FF37E4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222" b="90000" l="3516" r="93594">
                        <a14:foregroundMark x1="40234" y1="47639" x2="13984" y2="66528"/>
                        <a14:foregroundMark x1="18906" y1="44028" x2="25469" y2="73194"/>
                        <a14:foregroundMark x1="30625" y1="49167" x2="28828" y2="72500"/>
                        <a14:backgroundMark x1="35313" y1="68472" x2="35313" y2="68472"/>
                        <a14:backgroundMark x1="36328" y1="65833" x2="36328" y2="65833"/>
                        <a14:backgroundMark x1="36719" y1="63056" x2="36719" y2="63056"/>
                      </a14:backgroundRemoval>
                    </a14:imgEffect>
                  </a14:imgLayer>
                </a14:imgProps>
              </a:ext>
              <a:ext uri="{28A0092B-C50C-407E-A947-70E740481C1C}">
                <a14:useLocalDpi xmlns:a14="http://schemas.microsoft.com/office/drawing/2010/main" val="0"/>
              </a:ext>
            </a:extLst>
          </a:blip>
          <a:stretch>
            <a:fillRect/>
          </a:stretch>
        </p:blipFill>
        <p:spPr>
          <a:xfrm>
            <a:off x="0" y="-125730"/>
            <a:ext cx="12192000" cy="6858000"/>
          </a:xfrm>
          <a:prstGeom prst="rect">
            <a:avLst/>
          </a:prstGeom>
        </p:spPr>
      </p:pic>
    </p:spTree>
    <p:extLst>
      <p:ext uri="{BB962C8B-B14F-4D97-AF65-F5344CB8AC3E}">
        <p14:creationId xmlns:p14="http://schemas.microsoft.com/office/powerpoint/2010/main" val="4023002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rgbClr val="FF5050"/>
            </a:gs>
            <a:gs pos="79000">
              <a:schemeClr val="accent2">
                <a:lumMod val="0"/>
                <a:lumOff val="100000"/>
              </a:schemeClr>
            </a:gs>
            <a:gs pos="100000">
              <a:schemeClr val="accent2">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74614"/>
            <a:ext cx="10515600" cy="1325563"/>
          </a:xfrm>
        </p:spPr>
        <p:txBody>
          <a:bodyPr>
            <a:noAutofit/>
          </a:bodyPr>
          <a:lstStyle/>
          <a:p>
            <a:pPr algn="ctr"/>
            <a:r>
              <a:rPr lang="es-CO" sz="7200" dirty="0">
                <a:solidFill>
                  <a:srgbClr val="C00000"/>
                </a:solidFill>
                <a:latin typeface="Bebas Neue" panose="020B0606020202050201" pitchFamily="34" charset="0"/>
                <a:cs typeface="Aharoni" panose="02010803020104030203" pitchFamily="2" charset="-79"/>
              </a:rPr>
              <a:t> #VAMOS A… COMPROMETERNOS</a:t>
            </a:r>
            <a:br>
              <a:rPr lang="es-CO" sz="7200" dirty="0">
                <a:solidFill>
                  <a:srgbClr val="C00000"/>
                </a:solidFill>
                <a:latin typeface="Bebas Neue" panose="020B0606020202050201" pitchFamily="34" charset="0"/>
                <a:cs typeface="Aharoni" panose="02010803020104030203" pitchFamily="2" charset="-79"/>
              </a:rPr>
            </a:br>
            <a:r>
              <a:rPr lang="es-CO" sz="7200" dirty="0">
                <a:solidFill>
                  <a:srgbClr val="C00000"/>
                </a:solidFill>
                <a:latin typeface="Bebas Neue" panose="020B0606020202050201" pitchFamily="34" charset="0"/>
                <a:cs typeface="Aharoni" panose="02010803020104030203" pitchFamily="2" charset="-79"/>
              </a:rPr>
              <a:t>    En línea con la paz  </a:t>
            </a:r>
          </a:p>
        </p:txBody>
      </p:sp>
      <p:sp>
        <p:nvSpPr>
          <p:cNvPr id="3" name="Marcador de contenido 2"/>
          <p:cNvSpPr>
            <a:spLocks noGrp="1"/>
          </p:cNvSpPr>
          <p:nvPr>
            <p:ph idx="1"/>
          </p:nvPr>
        </p:nvSpPr>
        <p:spPr>
          <a:xfrm>
            <a:off x="552450" y="2682155"/>
            <a:ext cx="11087100" cy="4351338"/>
          </a:xfrm>
        </p:spPr>
        <p:txBody>
          <a:bodyPr>
            <a:normAutofit/>
          </a:bodyPr>
          <a:lstStyle/>
          <a:p>
            <a:pPr marL="0" indent="0" algn="ctr">
              <a:buNone/>
            </a:pPr>
            <a:r>
              <a:rPr lang="es-CO" sz="3200" b="1" dirty="0">
                <a:solidFill>
                  <a:srgbClr val="002060"/>
                </a:solidFill>
                <a:latin typeface="Arial Narrow" panose="020B0606020202030204" pitchFamily="34" charset="0"/>
              </a:rPr>
              <a:t>El Papa Francisco nos invita a comprometernos, a involucrarnos desde lo profundo de nuestro ser, sólo si tenemos un compromiso autentico con el otro seremos capaces de construir la paz. </a:t>
            </a:r>
          </a:p>
          <a:p>
            <a:pPr marL="0" indent="0" algn="ctr">
              <a:buNone/>
            </a:pPr>
            <a:r>
              <a:rPr lang="es-CO" sz="3200" b="1" dirty="0">
                <a:solidFill>
                  <a:srgbClr val="002060"/>
                </a:solidFill>
                <a:latin typeface="Arial Narrow" panose="020B0606020202030204" pitchFamily="34" charset="0"/>
              </a:rPr>
              <a:t>La actitud de involucrarse y comprometerse, es resultado de haberse encontrado con Jesús, que nos conduce a ser solidarios, a ponernos al servicio de quien lo necesita, nos lleva a la búsqueda del encuentro con el otro, nos hace salir de nosotros mismos y de nuestras comodidades.</a:t>
            </a:r>
            <a:endParaRPr lang="es-CO" sz="32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40987008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alpha val="49000"/>
          </a:srgb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646F43B-1DBB-402F-AEC8-31942FB87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927" y="1609205"/>
            <a:ext cx="6782146" cy="3113117"/>
          </a:xfrm>
          <a:prstGeom prst="rect">
            <a:avLst/>
          </a:prstGeom>
        </p:spPr>
      </p:pic>
    </p:spTree>
    <p:extLst>
      <p:ext uri="{BB962C8B-B14F-4D97-AF65-F5344CB8AC3E}">
        <p14:creationId xmlns:p14="http://schemas.microsoft.com/office/powerpoint/2010/main" val="4161303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751" y="0"/>
            <a:ext cx="5878803" cy="6938915"/>
          </a:xfrm>
          <a:prstGeom prst="rect">
            <a:avLst/>
          </a:prstGeom>
        </p:spPr>
      </p:pic>
    </p:spTree>
    <p:extLst>
      <p:ext uri="{BB962C8B-B14F-4D97-AF65-F5344CB8AC3E}">
        <p14:creationId xmlns:p14="http://schemas.microsoft.com/office/powerpoint/2010/main" val="1045494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71160">
            <a:off x="884219" y="235953"/>
            <a:ext cx="9434685" cy="6676408"/>
          </a:xfrm>
          <a:prstGeom prst="rect">
            <a:avLst/>
          </a:prstGeom>
        </p:spPr>
      </p:pic>
      <p:sp>
        <p:nvSpPr>
          <p:cNvPr id="2" name="Título 1"/>
          <p:cNvSpPr>
            <a:spLocks noGrp="1"/>
          </p:cNvSpPr>
          <p:nvPr>
            <p:ph type="title"/>
          </p:nvPr>
        </p:nvSpPr>
        <p:spPr>
          <a:xfrm>
            <a:off x="502277" y="0"/>
            <a:ext cx="11050073" cy="5628068"/>
          </a:xfrm>
        </p:spPr>
        <p:txBody>
          <a:bodyPr>
            <a:noAutofit/>
          </a:bodyPr>
          <a:lstStyle/>
          <a:p>
            <a:pPr algn="ctr"/>
            <a:r>
              <a:rPr lang="es-ES" sz="8000" dirty="0">
                <a:latin typeface="Berlin Sans FB Demi" panose="020E0802020502020306" pitchFamily="34" charset="0"/>
              </a:rPr>
              <a:t/>
            </a:r>
            <a:br>
              <a:rPr lang="es-ES" sz="8000" dirty="0">
                <a:latin typeface="Berlin Sans FB Demi" panose="020E0802020502020306" pitchFamily="34" charset="0"/>
              </a:rPr>
            </a:br>
            <a:endParaRPr lang="es-ES" sz="8000" dirty="0">
              <a:latin typeface="Berlin Sans FB Demi" panose="020E0802020502020306" pitchFamily="34" charset="0"/>
            </a:endParaRPr>
          </a:p>
        </p:txBody>
      </p:sp>
      <p:sp>
        <p:nvSpPr>
          <p:cNvPr id="3" name="Rectángulo 2"/>
          <p:cNvSpPr/>
          <p:nvPr/>
        </p:nvSpPr>
        <p:spPr>
          <a:xfrm>
            <a:off x="1100678" y="2691684"/>
            <a:ext cx="9189541" cy="17649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543463" y="2691684"/>
            <a:ext cx="10303970" cy="1862048"/>
          </a:xfrm>
          <a:prstGeom prst="rect">
            <a:avLst/>
          </a:prstGeom>
          <a:noFill/>
        </p:spPr>
        <p:txBody>
          <a:bodyPr wrap="square" lIns="91440" tIns="45720" rIns="91440" bIns="45720">
            <a:spAutoFit/>
          </a:bodyPr>
          <a:lstStyle/>
          <a:p>
            <a:pPr algn="ctr"/>
            <a:r>
              <a:rPr lang="es-ES" sz="11500" dirty="0">
                <a:ln w="0"/>
                <a:solidFill>
                  <a:schemeClr val="bg1"/>
                </a:solidFill>
                <a:effectLst>
                  <a:outerShdw blurRad="38100" dist="19050" dir="2700000" algn="tl" rotWithShape="0">
                    <a:schemeClr val="dk1">
                      <a:alpha val="40000"/>
                    </a:schemeClr>
                  </a:outerShdw>
                </a:effectLst>
                <a:latin typeface="Bebas Neue" panose="020B0606020202050201" pitchFamily="34" charset="0"/>
                <a:ea typeface="DFGothic-EB" panose="02010609010101010101" pitchFamily="1" charset="-128"/>
              </a:rPr>
              <a:t>ACONTECIMIENTOS</a:t>
            </a:r>
          </a:p>
        </p:txBody>
      </p:sp>
    </p:spTree>
    <p:extLst>
      <p:ext uri="{BB962C8B-B14F-4D97-AF65-F5344CB8AC3E}">
        <p14:creationId xmlns:p14="http://schemas.microsoft.com/office/powerpoint/2010/main" val="145596706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142" y="1587611"/>
            <a:ext cx="9053946" cy="5065828"/>
          </a:xfrm>
        </p:spPr>
      </p:pic>
      <p:sp>
        <p:nvSpPr>
          <p:cNvPr id="3" name="Rectángulo 2"/>
          <p:cNvSpPr/>
          <p:nvPr/>
        </p:nvSpPr>
        <p:spPr>
          <a:xfrm>
            <a:off x="996507" y="17951"/>
            <a:ext cx="9865216" cy="1569660"/>
          </a:xfrm>
          <a:prstGeom prst="rect">
            <a:avLst/>
          </a:prstGeom>
          <a:noFill/>
        </p:spPr>
        <p:txBody>
          <a:bodyPr wrap="square" lIns="91440" tIns="45720" rIns="91440" bIns="45720">
            <a:spAutoFit/>
          </a:bodyPr>
          <a:lstStyle/>
          <a:p>
            <a:pPr algn="ctr"/>
            <a:r>
              <a:rPr lang="es-ES" sz="9600" b="1" dirty="0">
                <a:ln w="22225">
                  <a:solidFill>
                    <a:srgbClr val="CC0000"/>
                  </a:solidFill>
                  <a:prstDash val="solid"/>
                </a:ln>
                <a:solidFill>
                  <a:srgbClr val="CC0000"/>
                </a:solidFill>
                <a:latin typeface="Bebas Neue" panose="020B0606020202050201" pitchFamily="34" charset="0"/>
              </a:rPr>
              <a:t>SÍNODO 2018</a:t>
            </a:r>
            <a:endParaRPr lang="es-ES" sz="9600" b="1" dirty="0">
              <a:ln w="22225">
                <a:solidFill>
                  <a:srgbClr val="CC0000"/>
                </a:solidFill>
                <a:prstDash val="solid"/>
              </a:ln>
              <a:solidFill>
                <a:srgbClr val="CC0000"/>
              </a:solidFill>
            </a:endParaRPr>
          </a:p>
        </p:txBody>
      </p:sp>
    </p:spTree>
    <p:extLst>
      <p:ext uri="{BB962C8B-B14F-4D97-AF65-F5344CB8AC3E}">
        <p14:creationId xmlns:p14="http://schemas.microsoft.com/office/powerpoint/2010/main" val="196631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09406"/>
            <a:ext cx="12344398" cy="1413102"/>
          </a:xfrm>
        </p:spPr>
        <p:txBody>
          <a:bodyPr>
            <a:noAutofit/>
          </a:bodyPr>
          <a:lstStyle/>
          <a:p>
            <a:pPr algn="ctr"/>
            <a:r>
              <a:rPr lang="es-ES" sz="5400" b="1" dirty="0">
                <a:solidFill>
                  <a:srgbClr val="C00000"/>
                </a:solidFill>
                <a:latin typeface="Bebas Neue" panose="020B0606020202050201" pitchFamily="34" charset="0"/>
              </a:rPr>
              <a:t>“</a:t>
            </a:r>
            <a:r>
              <a:rPr lang="es-ES" sz="7200" b="1" dirty="0">
                <a:solidFill>
                  <a:srgbClr val="C00000"/>
                </a:solidFill>
                <a:latin typeface="Bebas Neue" panose="020B0606020202050201" pitchFamily="34" charset="0"/>
              </a:rPr>
              <a:t>LOS JÓVENES, LA FE Y EL </a:t>
            </a:r>
            <a:br>
              <a:rPr lang="es-ES" sz="7200" b="1" dirty="0">
                <a:solidFill>
                  <a:srgbClr val="C00000"/>
                </a:solidFill>
                <a:latin typeface="Bebas Neue" panose="020B0606020202050201" pitchFamily="34" charset="0"/>
              </a:rPr>
            </a:br>
            <a:r>
              <a:rPr lang="es-ES" sz="7200" b="1" dirty="0">
                <a:solidFill>
                  <a:srgbClr val="C00000"/>
                </a:solidFill>
                <a:latin typeface="Bebas Neue" panose="020B0606020202050201" pitchFamily="34" charset="0"/>
              </a:rPr>
              <a:t>DISCERNIMIENTO VOCACIONAL</a:t>
            </a:r>
            <a:r>
              <a:rPr lang="es-ES" sz="5400" b="1" dirty="0">
                <a:solidFill>
                  <a:srgbClr val="C00000"/>
                </a:solidFill>
                <a:latin typeface="Bebas Neue" panose="020B0606020202050201" pitchFamily="34" charset="0"/>
              </a:rPr>
              <a:t>”</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840" y="2058875"/>
            <a:ext cx="7981681" cy="4650344"/>
          </a:xfrm>
          <a:prstGeom prst="rect">
            <a:avLst/>
          </a:prstGeom>
        </p:spPr>
      </p:pic>
    </p:spTree>
    <p:extLst>
      <p:ext uri="{BB962C8B-B14F-4D97-AF65-F5344CB8AC3E}">
        <p14:creationId xmlns:p14="http://schemas.microsoft.com/office/powerpoint/2010/main" val="2962805096"/>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63589" y="876568"/>
            <a:ext cx="6008907" cy="5341352"/>
          </a:xfrm>
        </p:spPr>
        <p:txBody>
          <a:bodyPr>
            <a:normAutofit/>
          </a:bodyPr>
          <a:lstStyle/>
          <a:p>
            <a:pPr marL="0" indent="0" algn="just">
              <a:buNone/>
            </a:pPr>
            <a:r>
              <a:rPr lang="es-CO" sz="3200" b="1" dirty="0">
                <a:solidFill>
                  <a:srgbClr val="002060"/>
                </a:solidFill>
                <a:latin typeface="Arial Narrow" panose="020B0606020202030204" pitchFamily="34" charset="0"/>
              </a:rPr>
              <a:t>El Santo Padre Francisco, después de haber consultado varias instancias eclesiales, ha establecido que en octubre de 2018 se celebrará la XV Asamblea General Ordinaria del Sínodo de los Obispos cuyo tema será:         “Los jóvenes, la fe y el discernimiento vocacional”; en la comisión preparatoria están participando Salesianos e Hijas de María Auxiliadora.</a:t>
            </a:r>
            <a:endParaRPr lang="es-CO" sz="3200" dirty="0">
              <a:solidFill>
                <a:srgbClr val="002060"/>
              </a:solidFill>
              <a:latin typeface="Arial Narrow" panose="020B0606020202030204" pitchFamily="34" charset="0"/>
            </a:endParaRPr>
          </a:p>
        </p:txBody>
      </p:sp>
      <p:pic>
        <p:nvPicPr>
          <p:cNvPr id="1026" name="Picture 2" descr="Imagen relacionada">
            <a:extLst>
              <a:ext uri="{FF2B5EF4-FFF2-40B4-BE49-F238E27FC236}">
                <a16:creationId xmlns:a16="http://schemas.microsoft.com/office/drawing/2014/main" xmlns="" id="{BAFD7862-9D93-475B-8A70-E375B9C95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89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93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4131" y="2021981"/>
            <a:ext cx="4957869" cy="4045483"/>
          </a:xfrm>
          <a:ln>
            <a:noFill/>
          </a:ln>
        </p:spPr>
        <p:txBody>
          <a:bodyPr>
            <a:normAutofit fontScale="90000"/>
          </a:bodyPr>
          <a:lstStyle/>
          <a:p>
            <a:pPr algn="ctr"/>
            <a:r>
              <a:rPr lang="es-ES" sz="5300" b="1" dirty="0">
                <a:solidFill>
                  <a:srgbClr val="C00000"/>
                </a:solidFill>
                <a:latin typeface="Bebas Neue" panose="020B0606020202050201" pitchFamily="34" charset="0"/>
              </a:rPr>
              <a:t>Camino del </a:t>
            </a:r>
            <a:br>
              <a:rPr lang="es-ES" sz="5300" b="1" dirty="0">
                <a:solidFill>
                  <a:srgbClr val="C00000"/>
                </a:solidFill>
                <a:latin typeface="Bebas Neue" panose="020B0606020202050201" pitchFamily="34" charset="0"/>
              </a:rPr>
            </a:br>
            <a:r>
              <a:rPr lang="es-ES" sz="5300" b="1" dirty="0">
                <a:solidFill>
                  <a:srgbClr val="C00000"/>
                </a:solidFill>
                <a:latin typeface="Bebas Neue" panose="020B0606020202050201" pitchFamily="34" charset="0"/>
              </a:rPr>
              <a:t>discípulo misionero </a:t>
            </a:r>
            <a:r>
              <a:rPr lang="es-ES" sz="2700" b="1" dirty="0">
                <a:latin typeface="Bebas Neue" panose="020B0606020202050201" pitchFamily="34" charset="0"/>
              </a:rPr>
              <a:t/>
            </a:r>
            <a:br>
              <a:rPr lang="es-ES" sz="2700" b="1" dirty="0">
                <a:latin typeface="Bebas Neue" panose="020B0606020202050201" pitchFamily="34" charset="0"/>
              </a:rPr>
            </a:br>
            <a:r>
              <a:rPr lang="es-ES" sz="2700" b="1" dirty="0">
                <a:latin typeface="Bebas Neue" panose="020B0606020202050201" pitchFamily="34" charset="0"/>
              </a:rPr>
              <a:t/>
            </a:r>
            <a:br>
              <a:rPr lang="es-ES" sz="2700" b="1" dirty="0">
                <a:latin typeface="Bebas Neue" panose="020B0606020202050201" pitchFamily="34" charset="0"/>
              </a:rPr>
            </a:br>
            <a:r>
              <a:rPr lang="es-ES" b="1" dirty="0">
                <a:solidFill>
                  <a:srgbClr val="C00000"/>
                </a:solidFill>
                <a:latin typeface="Bebas Neue" panose="020B0606020202050201" pitchFamily="34" charset="0"/>
              </a:rPr>
              <a:t>1. </a:t>
            </a:r>
            <a:r>
              <a:rPr lang="es-ES" b="1" dirty="0">
                <a:solidFill>
                  <a:srgbClr val="002060"/>
                </a:solidFill>
                <a:latin typeface="Bebas Neue" panose="020B0606020202050201" pitchFamily="34" charset="0"/>
              </a:rPr>
              <a:t>ir a lo esencial </a:t>
            </a:r>
            <a:r>
              <a:rPr lang="es-ES" b="1" dirty="0">
                <a:solidFill>
                  <a:schemeClr val="accent1">
                    <a:lumMod val="50000"/>
                  </a:schemeClr>
                </a:solidFill>
                <a:latin typeface="Bebas Neue" panose="020B0606020202050201" pitchFamily="34" charset="0"/>
              </a:rPr>
              <a:t/>
            </a:r>
            <a:br>
              <a:rPr lang="es-ES" b="1" dirty="0">
                <a:solidFill>
                  <a:schemeClr val="accent1">
                    <a:lumMod val="50000"/>
                  </a:schemeClr>
                </a:solidFill>
                <a:latin typeface="Bebas Neue" panose="020B0606020202050201" pitchFamily="34" charset="0"/>
              </a:rPr>
            </a:br>
            <a:r>
              <a:rPr lang="es-ES" b="1" dirty="0">
                <a:solidFill>
                  <a:srgbClr val="C00000"/>
                </a:solidFill>
                <a:latin typeface="Bebas Neue" panose="020B0606020202050201" pitchFamily="34" charset="0"/>
              </a:rPr>
              <a:t>2. </a:t>
            </a:r>
            <a:r>
              <a:rPr lang="es-ES" b="1" dirty="0">
                <a:solidFill>
                  <a:srgbClr val="002060"/>
                </a:solidFill>
                <a:latin typeface="Bebas Neue" panose="020B0606020202050201" pitchFamily="34" charset="0"/>
              </a:rPr>
              <a:t>renovarnos</a:t>
            </a:r>
            <a:r>
              <a:rPr lang="es-ES" b="1" dirty="0">
                <a:solidFill>
                  <a:schemeClr val="accent1">
                    <a:lumMod val="50000"/>
                  </a:schemeClr>
                </a:solidFill>
                <a:latin typeface="Bebas Neue" panose="020B0606020202050201" pitchFamily="34" charset="0"/>
              </a:rPr>
              <a:t> </a:t>
            </a:r>
            <a:br>
              <a:rPr lang="es-ES" b="1" dirty="0">
                <a:solidFill>
                  <a:schemeClr val="accent1">
                    <a:lumMod val="50000"/>
                  </a:schemeClr>
                </a:solidFill>
                <a:latin typeface="Bebas Neue" panose="020B0606020202050201" pitchFamily="34" charset="0"/>
              </a:rPr>
            </a:br>
            <a:r>
              <a:rPr lang="es-ES" b="1" dirty="0">
                <a:solidFill>
                  <a:srgbClr val="C00000"/>
                </a:solidFill>
                <a:latin typeface="Bebas Neue" panose="020B0606020202050201" pitchFamily="34" charset="0"/>
              </a:rPr>
              <a:t>3. </a:t>
            </a:r>
            <a:r>
              <a:rPr lang="es-ES" b="1" dirty="0">
                <a:solidFill>
                  <a:srgbClr val="002060"/>
                </a:solidFill>
                <a:latin typeface="Bebas Neue" panose="020B0606020202050201" pitchFamily="34" charset="0"/>
              </a:rPr>
              <a:t>involucrarnos</a:t>
            </a:r>
            <a:r>
              <a:rPr lang="es-ES" b="1" dirty="0">
                <a:solidFill>
                  <a:schemeClr val="accent1">
                    <a:lumMod val="50000"/>
                  </a:schemeClr>
                </a:solidFill>
                <a:latin typeface="Bebas Neue" panose="020B0606020202050201" pitchFamily="34" charset="0"/>
              </a:rPr>
              <a:t> </a:t>
            </a:r>
            <a:r>
              <a:rPr lang="es-ES" sz="2700" b="1" dirty="0">
                <a:latin typeface="Arial Black" panose="020B0A04020102020204" pitchFamily="34" charset="0"/>
              </a:rPr>
              <a:t/>
            </a:r>
            <a:br>
              <a:rPr lang="es-ES" sz="2700" b="1" dirty="0">
                <a:latin typeface="Arial Black" panose="020B0A04020102020204" pitchFamily="34" charset="0"/>
              </a:rPr>
            </a:br>
            <a:r>
              <a:rPr lang="es-ES" sz="2700" b="1" dirty="0">
                <a:latin typeface="Arial Black" panose="020B0A04020102020204" pitchFamily="34" charset="0"/>
              </a:rPr>
              <a:t/>
            </a:r>
            <a:br>
              <a:rPr lang="es-ES" sz="2700" b="1" dirty="0">
                <a:latin typeface="Arial Black" panose="020B0A04020102020204" pitchFamily="34" charset="0"/>
              </a:rPr>
            </a:br>
            <a:r>
              <a:rPr lang="es-ES" sz="3200" dirty="0"/>
              <a:t> </a:t>
            </a:r>
            <a:br>
              <a:rPr lang="es-ES" sz="3200" dirty="0"/>
            </a:br>
            <a:endParaRPr lang="es-ES" sz="3200"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27657"/>
          <a:stretch/>
        </p:blipFill>
        <p:spPr>
          <a:xfrm>
            <a:off x="167425" y="571401"/>
            <a:ext cx="7276563" cy="5632998"/>
          </a:xfrm>
          <a:prstGeom prst="rect">
            <a:avLst/>
          </a:prstGeom>
        </p:spPr>
      </p:pic>
    </p:spTree>
    <p:extLst>
      <p:ext uri="{BB962C8B-B14F-4D97-AF65-F5344CB8AC3E}">
        <p14:creationId xmlns:p14="http://schemas.microsoft.com/office/powerpoint/2010/main" val="1966504190"/>
      </p:ext>
    </p:extLst>
  </p:cSld>
  <p:clrMapOvr>
    <a:masterClrMapping/>
  </p:clrMapOvr>
  <p:transition spd="slow">
    <p:cover/>
  </p:transition>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2196</TotalTime>
  <Words>608</Words>
  <Application>Microsoft Office PowerPoint</Application>
  <PresentationFormat>Panorámica</PresentationFormat>
  <Paragraphs>72</Paragraphs>
  <Slides>33</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33</vt:i4>
      </vt:variant>
    </vt:vector>
  </HeadingPairs>
  <TitlesOfParts>
    <vt:vector size="45" baseType="lpstr">
      <vt:lpstr>Adobe Gothic Std B</vt:lpstr>
      <vt:lpstr>Aharoni</vt:lpstr>
      <vt:lpstr>Arial</vt:lpstr>
      <vt:lpstr>Arial Black</vt:lpstr>
      <vt:lpstr>Arial Narrow</vt:lpstr>
      <vt:lpstr>Arial Rounded MT Bold</vt:lpstr>
      <vt:lpstr>Bebas Neue</vt:lpstr>
      <vt:lpstr>Berlin Sans FB Demi</vt:lpstr>
      <vt:lpstr>Calibri</vt:lpstr>
      <vt:lpstr>Calibri Light</vt:lpstr>
      <vt:lpstr>DFGothic-EB</vt:lpstr>
      <vt:lpstr>Office Theme</vt:lpstr>
      <vt:lpstr>Presentación de PowerPoint</vt:lpstr>
      <vt:lpstr>  ¿Qué ES LA PROPUESTA PASTORAL?</vt:lpstr>
      <vt:lpstr>OBJETIVO DE LA  propuesta pastoral 2018</vt:lpstr>
      <vt:lpstr>Presentación de PowerPoint</vt:lpstr>
      <vt:lpstr> </vt:lpstr>
      <vt:lpstr>Presentación de PowerPoint</vt:lpstr>
      <vt:lpstr>“LOS JÓVENES, LA FE Y EL  DISCERNIMIENTO VOCACIONAL”</vt:lpstr>
      <vt:lpstr>Presentación de PowerPoint</vt:lpstr>
      <vt:lpstr>Camino del  discípulo misionero   1. ir a lo esencial  2. renovarnos  3. involucrarnos     </vt:lpstr>
      <vt:lpstr> AGUINALDO  DEL RECTOR MAYOR   </vt:lpstr>
      <vt:lpstr>Presentación de PowerPoint</vt:lpstr>
      <vt:lpstr>CULTIVEMOS EL ARTE DE ESCUCHAR Y ACOMPAÑAR </vt:lpstr>
      <vt:lpstr>AÑO PARA PREPARAR LA JMJ</vt:lpstr>
      <vt:lpstr>V CONGRESO AMERICANO MISIONERO </vt:lpstr>
      <vt:lpstr>Presentación de PowerPoint</vt:lpstr>
      <vt:lpstr>50° aniversario del asesinato de Martin Luther King  100 años del nacimiento de Mandela </vt:lpstr>
      <vt:lpstr>COPA MUNDIAL DE FúTBOL </vt:lpstr>
      <vt:lpstr>Elecciones presidenciales </vt:lpstr>
      <vt:lpstr>Presentación de PowerPoint</vt:lpstr>
      <vt:lpstr>Presentación de PowerPoint</vt:lpstr>
      <vt:lpstr>iluminación bíblica </vt:lpstr>
      <vt:lpstr>Presentación de PowerPoint</vt:lpstr>
      <vt:lpstr>Presentación de PowerPoint</vt:lpstr>
      <vt:lpstr>Presentación de PowerPoint</vt:lpstr>
      <vt:lpstr>Presentación de PowerPoint</vt:lpstr>
      <vt:lpstr>Presentación de PowerPoint</vt:lpstr>
      <vt:lpstr>Presentación de PowerPoint</vt:lpstr>
      <vt:lpstr> #VAMOS…  A LO ESENCIAL Conéctate con Cristo  </vt:lpstr>
      <vt:lpstr> </vt:lpstr>
      <vt:lpstr>Presentación de PowerPoint</vt:lpstr>
      <vt:lpstr>TERCERA ETAPA </vt:lpstr>
      <vt:lpstr> #VAMOS A… COMPROMETERNOS     En línea con la paz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pastoral 2018</dc:title>
  <dc:creator>Pastoral</dc:creator>
  <cp:lastModifiedBy>Home</cp:lastModifiedBy>
  <cp:revision>162</cp:revision>
  <dcterms:created xsi:type="dcterms:W3CDTF">2017-11-09T02:46:23Z</dcterms:created>
  <dcterms:modified xsi:type="dcterms:W3CDTF">2018-01-15T18:26:24Z</dcterms:modified>
</cp:coreProperties>
</file>