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8C72-FC64-4D1A-AA74-7E7075415237}" type="datetimeFigureOut">
              <a:rPr lang="es-CO" smtClean="0"/>
              <a:t>09/11/2016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6521-9EB9-4066-90C3-9EB24AFE7A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422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8C72-FC64-4D1A-AA74-7E7075415237}" type="datetimeFigureOut">
              <a:rPr lang="es-CO" smtClean="0"/>
              <a:t>09/11/2016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6521-9EB9-4066-90C3-9EB24AFE7A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16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8C72-FC64-4D1A-AA74-7E7075415237}" type="datetimeFigureOut">
              <a:rPr lang="es-CO" smtClean="0"/>
              <a:t>09/11/2016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6521-9EB9-4066-90C3-9EB24AFE7A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697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8C72-FC64-4D1A-AA74-7E7075415237}" type="datetimeFigureOut">
              <a:rPr lang="es-CO" smtClean="0"/>
              <a:t>09/11/2016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6521-9EB9-4066-90C3-9EB24AFE7A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16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8C72-FC64-4D1A-AA74-7E7075415237}" type="datetimeFigureOut">
              <a:rPr lang="es-CO" smtClean="0"/>
              <a:t>09/11/2016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6521-9EB9-4066-90C3-9EB24AFE7A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916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8C72-FC64-4D1A-AA74-7E7075415237}" type="datetimeFigureOut">
              <a:rPr lang="es-CO" smtClean="0"/>
              <a:t>09/11/2016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6521-9EB9-4066-90C3-9EB24AFE7A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099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8C72-FC64-4D1A-AA74-7E7075415237}" type="datetimeFigureOut">
              <a:rPr lang="es-CO" smtClean="0"/>
              <a:t>09/11/2016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6521-9EB9-4066-90C3-9EB24AFE7A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290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8C72-FC64-4D1A-AA74-7E7075415237}" type="datetimeFigureOut">
              <a:rPr lang="es-CO" smtClean="0"/>
              <a:t>09/11/2016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6521-9EB9-4066-90C3-9EB24AFE7A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198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8C72-FC64-4D1A-AA74-7E7075415237}" type="datetimeFigureOut">
              <a:rPr lang="es-CO" smtClean="0"/>
              <a:t>09/11/2016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6521-9EB9-4066-90C3-9EB24AFE7A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036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8C72-FC64-4D1A-AA74-7E7075415237}" type="datetimeFigureOut">
              <a:rPr lang="es-CO" smtClean="0"/>
              <a:t>09/11/2016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6521-9EB9-4066-90C3-9EB24AFE7A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138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8C72-FC64-4D1A-AA74-7E7075415237}" type="datetimeFigureOut">
              <a:rPr lang="es-CO" smtClean="0"/>
              <a:t>09/11/2016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6521-9EB9-4066-90C3-9EB24AFE7A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8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58C72-FC64-4D1A-AA74-7E7075415237}" type="datetimeFigureOut">
              <a:rPr lang="es-CO" smtClean="0"/>
              <a:t>09/11/2016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26521-9EB9-4066-90C3-9EB24AFE7A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655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amilia.mp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isiones%202016%20-%202.mp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78"/>
          <a:stretch/>
        </p:blipFill>
        <p:spPr>
          <a:xfrm>
            <a:off x="0" y="0"/>
            <a:ext cx="4253948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22080" y="3126361"/>
            <a:ext cx="7105153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spc="50" dirty="0">
                <a:ln w="2857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arlow Solid Italic" panose="04030604020F02020D02" pitchFamily="82" charset="0"/>
              </a:rPr>
              <a:t>Propuesta Pastoral</a:t>
            </a:r>
          </a:p>
          <a:p>
            <a:pPr algn="ctr"/>
            <a:r>
              <a:rPr lang="es-ES" sz="6000" b="1" spc="50" dirty="0">
                <a:ln w="2857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arlow Solid Italic" panose="04030604020F02020D02" pitchFamily="82" charset="0"/>
              </a:rPr>
              <a:t>2017</a:t>
            </a:r>
            <a:endParaRPr lang="es-ES" sz="6000" b="1" cap="none" spc="0" dirty="0">
              <a:ln w="28575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arlow Solid Italic" panose="04030604020F02020D02" pitchFamily="82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021" y="219852"/>
            <a:ext cx="2573183" cy="270887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318763" y="5312971"/>
            <a:ext cx="63209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cap="none" spc="0" dirty="0">
                <a:ln w="2857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arlow Solid Italic" panose="04030604020F02020D02" pitchFamily="82" charset="0"/>
              </a:rPr>
              <a:t>Provincia María Auxiliadora</a:t>
            </a:r>
          </a:p>
          <a:p>
            <a:pPr algn="ctr"/>
            <a:r>
              <a:rPr lang="es-ES" sz="4000" dirty="0">
                <a:ln w="2857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arlow Solid Italic" panose="04030604020F02020D02" pitchFamily="82" charset="0"/>
              </a:rPr>
              <a:t>Medellín</a:t>
            </a:r>
            <a:endParaRPr lang="es-ES" sz="4000" cap="none" spc="0" dirty="0">
              <a:ln w="2857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latin typeface="Harlow Solid Italic" panose="04030604020F02020D02" pitchFamily="82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663188" y="1616765"/>
            <a:ext cx="18916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CREO</a:t>
            </a:r>
          </a:p>
        </p:txBody>
      </p:sp>
    </p:spTree>
    <p:extLst>
      <p:ext uri="{BB962C8B-B14F-4D97-AF65-F5344CB8AC3E}">
        <p14:creationId xmlns:p14="http://schemas.microsoft.com/office/powerpoint/2010/main" val="136706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78"/>
          <a:stretch/>
        </p:blipFill>
        <p:spPr>
          <a:xfrm>
            <a:off x="0" y="0"/>
            <a:ext cx="4253948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034484" y="0"/>
            <a:ext cx="2597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2ª Etapa</a:t>
            </a:r>
          </a:p>
        </p:txBody>
      </p:sp>
      <p:pic>
        <p:nvPicPr>
          <p:cNvPr id="6" name="Imagen 5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9" y="636104"/>
            <a:ext cx="6501587" cy="531544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76105" y="5152647"/>
            <a:ext cx="20331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Valor: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014331" y="5419995"/>
            <a:ext cx="78187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  <a:latin typeface="Berlin Sans FB" panose="020E0602020502020306" pitchFamily="34" charset="0"/>
              </a:rPr>
              <a:t>DIÁLOGO – “Favorecer la cultura del encuentro.</a:t>
            </a:r>
          </a:p>
          <a:p>
            <a:r>
              <a:rPr lang="es-CO" sz="2800" dirty="0">
                <a:solidFill>
                  <a:schemeClr val="bg1"/>
                </a:solidFill>
                <a:latin typeface="Berlin Sans FB" panose="020E0602020502020306" pitchFamily="34" charset="0"/>
              </a:rPr>
              <a:t>La fuerza de la familia reside en el amar y enseñar a amar”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8030817" y="1667325"/>
            <a:ext cx="10204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CREO</a:t>
            </a:r>
          </a:p>
        </p:txBody>
      </p:sp>
    </p:spTree>
    <p:extLst>
      <p:ext uri="{BB962C8B-B14F-4D97-AF65-F5344CB8AC3E}">
        <p14:creationId xmlns:p14="http://schemas.microsoft.com/office/powerpoint/2010/main" val="53349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78"/>
          <a:stretch/>
        </p:blipFill>
        <p:spPr>
          <a:xfrm>
            <a:off x="0" y="0"/>
            <a:ext cx="4253948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7663188" y="1616765"/>
            <a:ext cx="18916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85530" y="4450282"/>
            <a:ext cx="18760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Valor: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974574" y="4678016"/>
            <a:ext cx="7394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  <a:latin typeface="Berlin Sans FB" panose="020E0602020502020306" pitchFamily="34" charset="0"/>
              </a:rPr>
              <a:t>RESPONSABILIDAD SOCIAL – Ética del cuidado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11" y="938711"/>
            <a:ext cx="5435556" cy="3142958"/>
          </a:xfrm>
          <a:prstGeom prst="round2DiagRect">
            <a:avLst>
              <a:gd name="adj1" fmla="val 50000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5"/>
          <a:stretch/>
        </p:blipFill>
        <p:spPr>
          <a:xfrm>
            <a:off x="1736034" y="1845650"/>
            <a:ext cx="4121427" cy="223387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027583" y="5287618"/>
            <a:ext cx="71429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  <a:latin typeface="Berlin Sans FB" panose="020E0602020502020306" pitchFamily="34" charset="0"/>
              </a:rPr>
              <a:t>La PAZ resulta de las buenas relaciones consigo mismo, con el otro, con la naturaleza y con Dios.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034484" y="0"/>
            <a:ext cx="2597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3ª Etapa</a:t>
            </a:r>
          </a:p>
        </p:txBody>
      </p:sp>
    </p:spTree>
    <p:extLst>
      <p:ext uri="{BB962C8B-B14F-4D97-AF65-F5344CB8AC3E}">
        <p14:creationId xmlns:p14="http://schemas.microsoft.com/office/powerpoint/2010/main" val="28806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78"/>
          <a:stretch/>
        </p:blipFill>
        <p:spPr>
          <a:xfrm>
            <a:off x="0" y="0"/>
            <a:ext cx="4253948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2924264" y="0"/>
            <a:ext cx="2818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Tiempos: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8210872" y="1693829"/>
            <a:ext cx="70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76489" y="765616"/>
            <a:ext cx="4531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Berlin Sans FB" panose="020E0602020502020306" pitchFamily="34" charset="0"/>
              </a:rPr>
              <a:t>PORQUE CREO EN JESÚS</a:t>
            </a:r>
          </a:p>
        </p:txBody>
      </p:sp>
      <p:sp>
        <p:nvSpPr>
          <p:cNvPr id="13" name="Diagrama de flujo: cinta perforada 12"/>
          <p:cNvSpPr/>
          <p:nvPr/>
        </p:nvSpPr>
        <p:spPr>
          <a:xfrm rot="21089568">
            <a:off x="340944" y="1398706"/>
            <a:ext cx="2107096" cy="1364974"/>
          </a:xfrm>
          <a:prstGeom prst="flowChartPunchedTap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Diagrama de flujo: cinta perforada 13"/>
          <p:cNvSpPr/>
          <p:nvPr/>
        </p:nvSpPr>
        <p:spPr>
          <a:xfrm>
            <a:off x="2551646" y="3116672"/>
            <a:ext cx="2107096" cy="1364974"/>
          </a:xfrm>
          <a:prstGeom prst="flowChartPunchedTap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483117" y="3406372"/>
            <a:ext cx="22284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000" b="1" dirty="0">
                <a:ln w="9525">
                  <a:solidFill>
                    <a:schemeClr val="bg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2ª Etapa</a:t>
            </a:r>
          </a:p>
        </p:txBody>
      </p:sp>
      <p:sp>
        <p:nvSpPr>
          <p:cNvPr id="16" name="Rectángulo 15"/>
          <p:cNvSpPr/>
          <p:nvPr/>
        </p:nvSpPr>
        <p:spPr>
          <a:xfrm rot="20915027">
            <a:off x="329335" y="1694429"/>
            <a:ext cx="21291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000" b="1" dirty="0">
                <a:ln w="9525">
                  <a:solidFill>
                    <a:schemeClr val="bg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1ª Etapa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189018" y="2561887"/>
            <a:ext cx="4904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Berlin Sans FB" panose="020E0602020502020306" pitchFamily="34" charset="0"/>
              </a:rPr>
              <a:t>PORQUE CREO EN MI FAMILIA</a:t>
            </a:r>
          </a:p>
        </p:txBody>
      </p:sp>
      <p:sp>
        <p:nvSpPr>
          <p:cNvPr id="18" name="Diagrama de flujo: cinta perforada 17"/>
          <p:cNvSpPr/>
          <p:nvPr/>
        </p:nvSpPr>
        <p:spPr>
          <a:xfrm rot="20700000">
            <a:off x="736701" y="5153288"/>
            <a:ext cx="2107096" cy="1364974"/>
          </a:xfrm>
          <a:prstGeom prst="flowChartPunchedTap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 rot="20592441">
            <a:off x="654316" y="5442989"/>
            <a:ext cx="22284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000" b="1" dirty="0">
                <a:ln w="9525">
                  <a:solidFill>
                    <a:schemeClr val="bg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3ª Etapa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548157" y="4473814"/>
            <a:ext cx="439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Berlin Sans FB" panose="020E0602020502020306" pitchFamily="34" charset="0"/>
              </a:rPr>
              <a:t>PORQUE CREO EN MI PAÍS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5487394" y="4468992"/>
            <a:ext cx="416018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cap="none" spc="0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ras Bold ITC" panose="020B0907030504020204" pitchFamily="34" charset="0"/>
              </a:rPr>
              <a:t>¡SOY</a:t>
            </a:r>
          </a:p>
          <a:p>
            <a:pPr algn="ctr"/>
            <a:r>
              <a:rPr lang="es-ES" sz="6600" b="1" cap="none" spc="0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ras Bold ITC" panose="020B0907030504020204" pitchFamily="34" charset="0"/>
              </a:rPr>
              <a:t>CAPAZ!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2618509" y="1690255"/>
            <a:ext cx="214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Berlin Sans FB" panose="020E0602020502020306" pitchFamily="34" charset="0"/>
              </a:rPr>
              <a:t>Enero - Abril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4793673" y="3477491"/>
            <a:ext cx="1995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Berlin Sans FB" panose="020E0602020502020306" pitchFamily="34" charset="0"/>
              </a:rPr>
              <a:t>Mayo - Julio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3006436" y="5458691"/>
            <a:ext cx="2867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Berlin Sans FB" panose="020E0602020502020306" pitchFamily="34" charset="0"/>
              </a:rPr>
              <a:t>Agosto - Octubre</a:t>
            </a:r>
          </a:p>
        </p:txBody>
      </p:sp>
    </p:spTree>
    <p:extLst>
      <p:ext uri="{BB962C8B-B14F-4D97-AF65-F5344CB8AC3E}">
        <p14:creationId xmlns:p14="http://schemas.microsoft.com/office/powerpoint/2010/main" val="270950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78"/>
          <a:stretch/>
        </p:blipFill>
        <p:spPr>
          <a:xfrm>
            <a:off x="0" y="0"/>
            <a:ext cx="4253948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7663188" y="1616765"/>
            <a:ext cx="18916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802369" y="0"/>
            <a:ext cx="502150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Fiestas de algunos</a:t>
            </a:r>
          </a:p>
          <a:p>
            <a:pPr algn="ctr"/>
            <a:r>
              <a:rPr lang="es-ES" sz="5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Santos Salesianos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64"/>
          <a:stretch/>
        </p:blipFill>
        <p:spPr>
          <a:xfrm>
            <a:off x="-410816" y="2816863"/>
            <a:ext cx="3962400" cy="404113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796" y="1199506"/>
            <a:ext cx="3742682" cy="28183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343" y="1980648"/>
            <a:ext cx="1748487" cy="173277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884"/>
            <a:ext cx="3538330" cy="265329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17" y="396690"/>
            <a:ext cx="1998740" cy="200265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690" y="4891657"/>
            <a:ext cx="4283882" cy="285372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097" y="3901139"/>
            <a:ext cx="2841112" cy="295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0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78"/>
          <a:stretch/>
        </p:blipFill>
        <p:spPr>
          <a:xfrm>
            <a:off x="0" y="0"/>
            <a:ext cx="4253948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88" y="0"/>
            <a:ext cx="9242789" cy="68580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8206527" y="1630017"/>
            <a:ext cx="10037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97566" y="2372138"/>
            <a:ext cx="7527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Berlin Sans FB" panose="020E0602020502020306" pitchFamily="34" charset="0"/>
              </a:rPr>
              <a:t>“Los quiero felices en el tiempo y en la eternidad”</a:t>
            </a:r>
          </a:p>
          <a:p>
            <a:pPr algn="ctr"/>
            <a:r>
              <a:rPr lang="es-CO" sz="2000" dirty="0">
                <a:latin typeface="Berlin Sans FB" panose="020E0602020502020306" pitchFamily="34" charset="0"/>
              </a:rPr>
              <a:t>D. Bosco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57809" y="3207027"/>
            <a:ext cx="7619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Berlin Sans FB" panose="020E0602020502020306" pitchFamily="34" charset="0"/>
              </a:rPr>
              <a:t>“Sobre la sinceridad Dios construye nuestro futuro”</a:t>
            </a:r>
          </a:p>
          <a:p>
            <a:pPr algn="ctr"/>
            <a:r>
              <a:rPr lang="es-CO" sz="2000" dirty="0">
                <a:latin typeface="Berlin Sans FB" panose="020E0602020502020306" pitchFamily="34" charset="0"/>
              </a:rPr>
              <a:t>M. </a:t>
            </a:r>
            <a:r>
              <a:rPr lang="es-CO" sz="2000" dirty="0" err="1">
                <a:latin typeface="Berlin Sans FB" panose="020E0602020502020306" pitchFamily="34" charset="0"/>
              </a:rPr>
              <a:t>Mazzarello</a:t>
            </a:r>
            <a:endParaRPr lang="es-CO" sz="2000" dirty="0">
              <a:latin typeface="Berlin Sans FB" panose="020E0602020502020306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10817" y="3949147"/>
            <a:ext cx="76465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Berlin Sans FB" panose="020E0602020502020306" pitchFamily="34" charset="0"/>
              </a:rPr>
              <a:t>“Aquí hacemos consistir la santidad en estar siempre alegres”     </a:t>
            </a:r>
            <a:r>
              <a:rPr lang="es-CO" sz="2000" dirty="0">
                <a:latin typeface="Berlin Sans FB" panose="020E0602020502020306" pitchFamily="34" charset="0"/>
              </a:rPr>
              <a:t> Domingo </a:t>
            </a:r>
            <a:r>
              <a:rPr lang="es-CO" sz="2000" dirty="0" err="1">
                <a:latin typeface="Berlin Sans FB" panose="020E0602020502020306" pitchFamily="34" charset="0"/>
              </a:rPr>
              <a:t>Savio</a:t>
            </a:r>
            <a:endParaRPr lang="es-CO" sz="2800" dirty="0">
              <a:latin typeface="Berlin Sans FB" panose="020E0602020502020306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97563" y="5300869"/>
            <a:ext cx="7513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latin typeface="Berlin Sans FB" panose="020E0602020502020306" pitchFamily="34" charset="0"/>
              </a:rPr>
              <a:t>“Quiero morir antes que ofenderte con el pecado”	</a:t>
            </a:r>
            <a:r>
              <a:rPr lang="es-CO" sz="2000" dirty="0">
                <a:latin typeface="Berlin Sans FB" panose="020E0602020502020306" pitchFamily="34" charset="0"/>
              </a:rPr>
              <a:t>Laura Vicuña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3436" b="9457"/>
          <a:stretch/>
        </p:blipFill>
        <p:spPr>
          <a:xfrm>
            <a:off x="8560904" y="1046921"/>
            <a:ext cx="3790123" cy="581107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49" r="32758"/>
          <a:stretch/>
        </p:blipFill>
        <p:spPr>
          <a:xfrm>
            <a:off x="2608100" y="0"/>
            <a:ext cx="3925222" cy="218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1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78"/>
          <a:stretch/>
        </p:blipFill>
        <p:spPr>
          <a:xfrm>
            <a:off x="0" y="0"/>
            <a:ext cx="4253948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7663188" y="1616765"/>
            <a:ext cx="18916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39316" y="621701"/>
            <a:ext cx="76450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" panose="020E0602020502020306" pitchFamily="34" charset="0"/>
              </a:rPr>
              <a:t>¿Qué es </a:t>
            </a:r>
          </a:p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" panose="020E0602020502020306" pitchFamily="34" charset="0"/>
              </a:rPr>
              <a:t>la Propuesta Pastoral?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95130" y="3127513"/>
            <a:ext cx="6321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>
                <a:latin typeface="Berlin Sans FB" panose="020E0602020502020306" pitchFamily="34" charset="0"/>
              </a:rPr>
              <a:t>Una idea fuerza que orienta toda la acción “Educativo Pastoral” de nuestras Comunidades, es un punto de comunión en la animación de las FMA y los SDB.</a:t>
            </a:r>
          </a:p>
        </p:txBody>
      </p:sp>
    </p:spTree>
    <p:extLst>
      <p:ext uri="{BB962C8B-B14F-4D97-AF65-F5344CB8AC3E}">
        <p14:creationId xmlns:p14="http://schemas.microsoft.com/office/powerpoint/2010/main" val="314391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78"/>
          <a:stretch/>
        </p:blipFill>
        <p:spPr>
          <a:xfrm>
            <a:off x="0" y="0"/>
            <a:ext cx="4253948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7663188" y="1616765"/>
            <a:ext cx="18916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11376" y="183082"/>
            <a:ext cx="57695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" panose="020E0602020502020306" pitchFamily="34" charset="0"/>
              </a:rPr>
              <a:t>Acontecimientos: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91549" y="1285461"/>
            <a:ext cx="7434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CO" sz="2800" dirty="0">
                <a:latin typeface="Berlin Sans FB" panose="020E0602020502020306" pitchFamily="34" charset="0"/>
              </a:rPr>
              <a:t>Jornada mundial de la Paz: “La No - violencia: un estilo de política para la Paz”.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298" y="2491409"/>
            <a:ext cx="4051852" cy="405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5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78"/>
          <a:stretch/>
        </p:blipFill>
        <p:spPr>
          <a:xfrm>
            <a:off x="0" y="0"/>
            <a:ext cx="4253948" cy="685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530" y="0"/>
            <a:ext cx="9144000" cy="68580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7663188" y="1616765"/>
            <a:ext cx="18916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08384" y="1868557"/>
            <a:ext cx="65598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Berlin Sans FB" panose="020E0602020502020306" pitchFamily="34" charset="0"/>
              </a:rPr>
              <a:t>       ¡SOMOS FAMILIA!</a:t>
            </a:r>
          </a:p>
          <a:p>
            <a:r>
              <a:rPr lang="es-CO" sz="2800" dirty="0">
                <a:latin typeface="Berlin Sans FB" panose="020E0602020502020306" pitchFamily="34" charset="0"/>
              </a:rPr>
              <a:t>       “Cada hogar, Escuela de Vida y Amor”</a:t>
            </a:r>
          </a:p>
          <a:p>
            <a:r>
              <a:rPr lang="es-CO" sz="2800" dirty="0">
                <a:latin typeface="Berlin Sans FB" panose="020E0602020502020306" pitchFamily="34" charset="0"/>
              </a:rPr>
              <a:t>       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35" y="3223487"/>
            <a:ext cx="4565118" cy="3227681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Rectángulo 1"/>
          <p:cNvSpPr/>
          <p:nvPr/>
        </p:nvSpPr>
        <p:spPr>
          <a:xfrm>
            <a:off x="1030287" y="26504"/>
            <a:ext cx="64571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Font typeface="+mj-lt"/>
              <a:buAutoNum type="arabicPeriod" startAt="2"/>
            </a:pPr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Aguinaldo del Rector Mayor</a:t>
            </a:r>
          </a:p>
        </p:txBody>
      </p:sp>
    </p:spTree>
    <p:extLst>
      <p:ext uri="{BB962C8B-B14F-4D97-AF65-F5344CB8AC3E}">
        <p14:creationId xmlns:p14="http://schemas.microsoft.com/office/powerpoint/2010/main" val="31737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78"/>
          <a:stretch/>
        </p:blipFill>
        <p:spPr>
          <a:xfrm>
            <a:off x="0" y="0"/>
            <a:ext cx="4253948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7663188" y="1616765"/>
            <a:ext cx="18916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48319" y="343404"/>
            <a:ext cx="7664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buFont typeface="+mj-lt"/>
              <a:buAutoNum type="arabicPeriod" startAt="3"/>
            </a:pPr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" panose="020E0602020502020306" pitchFamily="34" charset="0"/>
              </a:rPr>
              <a:t>La Paz en Colombia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258" y="2464902"/>
            <a:ext cx="5010667" cy="375699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1616766" y="1484244"/>
            <a:ext cx="388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Berlin Sans FB" panose="020E0602020502020306" pitchFamily="34" charset="0"/>
              </a:rPr>
              <a:t>Situación social y política</a:t>
            </a:r>
          </a:p>
        </p:txBody>
      </p:sp>
    </p:spTree>
    <p:extLst>
      <p:ext uri="{BB962C8B-B14F-4D97-AF65-F5344CB8AC3E}">
        <p14:creationId xmlns:p14="http://schemas.microsoft.com/office/powerpoint/2010/main" val="214818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78"/>
          <a:stretch/>
        </p:blipFill>
        <p:spPr>
          <a:xfrm>
            <a:off x="0" y="0"/>
            <a:ext cx="4253948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782" y="0"/>
            <a:ext cx="9144000" cy="68580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8312544" y="1656521"/>
            <a:ext cx="9242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453154" y="0"/>
            <a:ext cx="4317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Lema y Logo:</a:t>
            </a:r>
          </a:p>
        </p:txBody>
      </p:sp>
      <p:pic>
        <p:nvPicPr>
          <p:cNvPr id="7" name="Imagen 6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968" y="1364972"/>
            <a:ext cx="5298484" cy="5241235"/>
          </a:xfrm>
          <a:prstGeom prst="ellipse">
            <a:avLst/>
          </a:prstGeom>
          <a:ln w="28575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645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78"/>
          <a:stretch/>
        </p:blipFill>
        <p:spPr>
          <a:xfrm>
            <a:off x="0" y="0"/>
            <a:ext cx="4253948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7663188" y="1616765"/>
            <a:ext cx="18916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686192" y="0"/>
            <a:ext cx="4104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Texto Bíblico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0" r="11091"/>
          <a:stretch/>
        </p:blipFill>
        <p:spPr>
          <a:xfrm>
            <a:off x="1813740" y="2676939"/>
            <a:ext cx="4121426" cy="3973519"/>
          </a:xfrm>
          <a:prstGeom prst="ellipse">
            <a:avLst/>
          </a:prstGeom>
          <a:ln w="381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681" y="2875722"/>
            <a:ext cx="1764921" cy="240671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42123" y="874643"/>
            <a:ext cx="2941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Berlin Sans FB" panose="020E0602020502020306" pitchFamily="34" charset="0"/>
              </a:rPr>
              <a:t>“</a:t>
            </a:r>
            <a:r>
              <a:rPr lang="es-CO" sz="6600" dirty="0">
                <a:latin typeface="Berlin Sans FB" panose="020E0602020502020306" pitchFamily="34" charset="0"/>
              </a:rPr>
              <a:t>L</a:t>
            </a:r>
            <a:r>
              <a:rPr lang="es-CO" sz="2800" dirty="0">
                <a:latin typeface="Berlin Sans FB" panose="020E0602020502020306" pitchFamily="34" charset="0"/>
              </a:rPr>
              <a:t>a </a:t>
            </a:r>
            <a:r>
              <a:rPr lang="es-CO" sz="2800" dirty="0"/>
              <a:t>  </a:t>
            </a:r>
            <a:endParaRPr lang="es-CO" sz="66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814" y="609598"/>
            <a:ext cx="2011750" cy="149749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551584" y="1258956"/>
            <a:ext cx="39491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>
                <a:latin typeface="Berlin Sans FB" panose="020E0602020502020306" pitchFamily="34" charset="0"/>
              </a:rPr>
              <a:t>les dejo, les doy la Paz, y  no como la da el mundo”</a:t>
            </a:r>
          </a:p>
          <a:p>
            <a:pPr algn="ctr"/>
            <a:r>
              <a:rPr lang="es-CO" sz="2800" dirty="0" err="1">
                <a:latin typeface="Berlin Sans FB" panose="020E0602020502020306" pitchFamily="34" charset="0"/>
              </a:rPr>
              <a:t>Jn</a:t>
            </a:r>
            <a:r>
              <a:rPr lang="es-CO" sz="2800" dirty="0">
                <a:latin typeface="Berlin Sans FB" panose="020E0602020502020306" pitchFamily="34" charset="0"/>
              </a:rPr>
              <a:t> 14,27</a:t>
            </a:r>
          </a:p>
        </p:txBody>
      </p:sp>
    </p:spTree>
    <p:extLst>
      <p:ext uri="{BB962C8B-B14F-4D97-AF65-F5344CB8AC3E}">
        <p14:creationId xmlns:p14="http://schemas.microsoft.com/office/powerpoint/2010/main" val="362589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78"/>
          <a:stretch/>
        </p:blipFill>
        <p:spPr>
          <a:xfrm>
            <a:off x="0" y="0"/>
            <a:ext cx="4253948" cy="68580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8153518" y="1616765"/>
            <a:ext cx="95072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981738" y="0"/>
            <a:ext cx="34190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Etapas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85951" y="792681"/>
            <a:ext cx="21291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000" b="1" dirty="0">
                <a:ln w="9525">
                  <a:solidFill>
                    <a:schemeClr val="bg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1ª Etapa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170881" y="4556300"/>
            <a:ext cx="15808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Etapa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43340" y="4622558"/>
            <a:ext cx="8322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2ª </a:t>
            </a:r>
            <a:endParaRPr lang="es-CO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46376" y="1974574"/>
            <a:ext cx="3657143" cy="2540951"/>
            <a:chOff x="146376" y="1974574"/>
            <a:chExt cx="3657143" cy="2540951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76" y="2077430"/>
              <a:ext cx="3657143" cy="243809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970" y="1974574"/>
              <a:ext cx="1860844" cy="1876614"/>
            </a:xfrm>
            <a:prstGeom prst="rect">
              <a:avLst/>
            </a:prstGeom>
          </p:spPr>
        </p:pic>
      </p:grpSp>
      <p:sp>
        <p:nvSpPr>
          <p:cNvPr id="16" name="CuadroTexto 15"/>
          <p:cNvSpPr txBox="1"/>
          <p:nvPr/>
        </p:nvSpPr>
        <p:spPr>
          <a:xfrm>
            <a:off x="1007166" y="1404731"/>
            <a:ext cx="210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Arial Black" panose="020B0A04020102020204" pitchFamily="34" charset="0"/>
              </a:rPr>
              <a:t>Porque…</a:t>
            </a:r>
          </a:p>
          <a:p>
            <a:r>
              <a:rPr lang="es-CO" dirty="0">
                <a:latin typeface="Arial Black" panose="020B0A04020102020204" pitchFamily="34" charset="0"/>
              </a:rPr>
              <a:t>CREO en Jesús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4670915" y="858941"/>
            <a:ext cx="2214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000" b="1" dirty="0">
                <a:ln w="9525">
                  <a:solidFill>
                    <a:schemeClr val="bg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3ª Etapa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5358897" y="4080518"/>
            <a:ext cx="3361031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¡SOY</a:t>
            </a:r>
          </a:p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CA</a:t>
            </a:r>
            <a:r>
              <a:rPr lang="es-E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PAZ</a:t>
            </a: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!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724400" y="1517374"/>
            <a:ext cx="260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Arial Black" panose="020B0A04020102020204" pitchFamily="34" charset="0"/>
              </a:rPr>
              <a:t>Porque…</a:t>
            </a:r>
          </a:p>
          <a:p>
            <a:r>
              <a:rPr lang="es-CO" dirty="0">
                <a:latin typeface="Arial Black" panose="020B0A04020102020204" pitchFamily="34" charset="0"/>
              </a:rPr>
              <a:t>CREO en mi Patria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11" y="4571190"/>
            <a:ext cx="2959246" cy="2392828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3293165" y="3889514"/>
            <a:ext cx="2590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Arial Black" panose="020B0A04020102020204" pitchFamily="34" charset="0"/>
              </a:rPr>
              <a:t>Porque…</a:t>
            </a:r>
          </a:p>
          <a:p>
            <a:r>
              <a:rPr lang="es-CO" dirty="0">
                <a:latin typeface="Arial Black" panose="020B0A04020102020204" pitchFamily="34" charset="0"/>
              </a:rPr>
              <a:t>CREO en mi familia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296" y="2270440"/>
            <a:ext cx="2571242" cy="1605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5"/>
          <a:stretch/>
        </p:blipFill>
        <p:spPr>
          <a:xfrm rot="21214224">
            <a:off x="4733692" y="2442091"/>
            <a:ext cx="2612987" cy="142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78"/>
          <a:stretch/>
        </p:blipFill>
        <p:spPr>
          <a:xfrm>
            <a:off x="0" y="0"/>
            <a:ext cx="4253948" cy="68580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7663188" y="1616765"/>
            <a:ext cx="18916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531814" y="0"/>
            <a:ext cx="23310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 algn="ctr">
              <a:buFont typeface="+mj-lt"/>
              <a:buAutoNum type="arabicPeriod"/>
            </a:pPr>
            <a:r>
              <a:rPr lang="es-E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Etapa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79" y="660882"/>
            <a:ext cx="6369725" cy="442695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4941910"/>
            <a:ext cx="25039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Valor: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385391" y="5155095"/>
            <a:ext cx="71694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  <a:latin typeface="Berlin Sans FB" panose="020E0602020502020306" pitchFamily="34" charset="0"/>
              </a:rPr>
              <a:t>RECONCILIACIÓN – Restablecer las relaciones.</a:t>
            </a:r>
          </a:p>
          <a:p>
            <a:pPr algn="ctr"/>
            <a:r>
              <a:rPr lang="es-CO" sz="2800" dirty="0">
                <a:solidFill>
                  <a:schemeClr val="bg1"/>
                </a:solidFill>
                <a:latin typeface="Berlin Sans FB" panose="020E0602020502020306" pitchFamily="34" charset="0"/>
              </a:rPr>
              <a:t>Jesús nos invita a dejarnos reconciliar con Dios y los hermanos.</a:t>
            </a:r>
          </a:p>
        </p:txBody>
      </p:sp>
    </p:spTree>
    <p:extLst>
      <p:ext uri="{BB962C8B-B14F-4D97-AF65-F5344CB8AC3E}">
        <p14:creationId xmlns:p14="http://schemas.microsoft.com/office/powerpoint/2010/main" val="3251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334</Words>
  <Application>Microsoft Office PowerPoint</Application>
  <PresentationFormat>Panorámica</PresentationFormat>
  <Paragraphs>79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Berlin Sans FB</vt:lpstr>
      <vt:lpstr>Berlin Sans FB Demi</vt:lpstr>
      <vt:lpstr>Calibri</vt:lpstr>
      <vt:lpstr>Calibri Light</vt:lpstr>
      <vt:lpstr>Eras Bold ITC</vt:lpstr>
      <vt:lpstr>Harlow Solid Italic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Usuario</cp:lastModifiedBy>
  <cp:revision>65</cp:revision>
  <dcterms:created xsi:type="dcterms:W3CDTF">2016-10-29T20:32:21Z</dcterms:created>
  <dcterms:modified xsi:type="dcterms:W3CDTF">2016-11-09T13:14:47Z</dcterms:modified>
</cp:coreProperties>
</file>