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9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86" r:id="rId21"/>
    <p:sldId id="276" r:id="rId22"/>
    <p:sldId id="287" r:id="rId23"/>
    <p:sldId id="277" r:id="rId24"/>
    <p:sldId id="278" r:id="rId25"/>
    <p:sldId id="279" r:id="rId26"/>
    <p:sldId id="289" r:id="rId27"/>
    <p:sldId id="290" r:id="rId28"/>
    <p:sldId id="291" r:id="rId29"/>
    <p:sldId id="288" r:id="rId30"/>
    <p:sldId id="280" r:id="rId31"/>
    <p:sldId id="281" r:id="rId32"/>
    <p:sldId id="283" r:id="rId33"/>
    <p:sldId id="284" r:id="rId34"/>
    <p:sldId id="282" r:id="rId35"/>
    <p:sldId id="292" r:id="rId36"/>
  </p:sldIdLst>
  <p:sldSz cx="9144000" cy="6858000" type="screen4x3"/>
  <p:notesSz cx="6858000" cy="9144000"/>
  <p:embeddedFontLs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Berlin Sans FB Demi" pitchFamily="34" charset="0"/>
      <p:bold r:id="rId41"/>
    </p:embeddedFont>
    <p:embeddedFont>
      <p:font typeface="Aharoni" pitchFamily="2" charset="-79"/>
      <p:bold r:id="rId42"/>
    </p:embeddedFont>
    <p:embeddedFont>
      <p:font typeface="Bauhaus 93" pitchFamily="82" charset="0"/>
      <p:regular r:id="rId43"/>
    </p:embeddedFont>
    <p:embeddedFont>
      <p:font typeface="Brush Script MT" pitchFamily="66" charset="0"/>
      <p:italic r:id="rId44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993300"/>
    <a:srgbClr val="96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56BF-5ACF-4F72-B471-5D3B36E142D1}" type="datetimeFigureOut">
              <a:rPr lang="es-ES" smtClean="0"/>
              <a:pPr/>
              <a:t>31/05/2011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8DF0F-DF63-4128-BC6C-2EC67A3199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56BF-5ACF-4F72-B471-5D3B36E142D1}" type="datetimeFigureOut">
              <a:rPr lang="es-ES" smtClean="0"/>
              <a:pPr/>
              <a:t>31/05/2011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8DF0F-DF63-4128-BC6C-2EC67A3199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56BF-5ACF-4F72-B471-5D3B36E142D1}" type="datetimeFigureOut">
              <a:rPr lang="es-ES" smtClean="0"/>
              <a:pPr/>
              <a:t>31/05/2011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8DF0F-DF63-4128-BC6C-2EC67A3199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56BF-5ACF-4F72-B471-5D3B36E142D1}" type="datetimeFigureOut">
              <a:rPr lang="es-ES" smtClean="0"/>
              <a:pPr/>
              <a:t>31/05/2011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8DF0F-DF63-4128-BC6C-2EC67A3199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56BF-5ACF-4F72-B471-5D3B36E142D1}" type="datetimeFigureOut">
              <a:rPr lang="es-ES" smtClean="0"/>
              <a:pPr/>
              <a:t>31/05/2011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8DF0F-DF63-4128-BC6C-2EC67A3199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56BF-5ACF-4F72-B471-5D3B36E142D1}" type="datetimeFigureOut">
              <a:rPr lang="es-ES" smtClean="0"/>
              <a:pPr/>
              <a:t>31/05/2011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8DF0F-DF63-4128-BC6C-2EC67A3199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56BF-5ACF-4F72-B471-5D3B36E142D1}" type="datetimeFigureOut">
              <a:rPr lang="es-ES" smtClean="0"/>
              <a:pPr/>
              <a:t>31/05/2011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8DF0F-DF63-4128-BC6C-2EC67A3199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56BF-5ACF-4F72-B471-5D3B36E142D1}" type="datetimeFigureOut">
              <a:rPr lang="es-ES" smtClean="0"/>
              <a:pPr/>
              <a:t>31/05/2011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8DF0F-DF63-4128-BC6C-2EC67A3199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56BF-5ACF-4F72-B471-5D3B36E142D1}" type="datetimeFigureOut">
              <a:rPr lang="es-ES" smtClean="0"/>
              <a:pPr/>
              <a:t>31/05/2011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8DF0F-DF63-4128-BC6C-2EC67A3199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56BF-5ACF-4F72-B471-5D3B36E142D1}" type="datetimeFigureOut">
              <a:rPr lang="es-ES" smtClean="0"/>
              <a:pPr/>
              <a:t>31/05/2011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8DF0F-DF63-4128-BC6C-2EC67A3199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56BF-5ACF-4F72-B471-5D3B36E142D1}" type="datetimeFigureOut">
              <a:rPr lang="es-ES" smtClean="0"/>
              <a:pPr/>
              <a:t>31/05/2011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8DF0F-DF63-4128-BC6C-2EC67A3199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956BF-5ACF-4F72-B471-5D3B36E142D1}" type="datetimeFigureOut">
              <a:rPr lang="es-ES" smtClean="0"/>
              <a:pPr/>
              <a:t>31/05/2011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8DF0F-DF63-4128-BC6C-2EC67A3199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kui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471601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2 Imagen" descr="xcvb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1700808"/>
            <a:ext cx="3287321" cy="252028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7 Imagen" descr="kui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4644008" y="0"/>
            <a:ext cx="449999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Imagen" descr="xcvb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652120" y="1628800"/>
            <a:ext cx="3287321" cy="252028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1" name="10 Rectángulo"/>
          <p:cNvSpPr/>
          <p:nvPr/>
        </p:nvSpPr>
        <p:spPr>
          <a:xfrm rot="21218214">
            <a:off x="2344563" y="4589260"/>
            <a:ext cx="4572000" cy="1200329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algn="ctr"/>
            <a:r>
              <a:rPr lang="es-ES" sz="2400" b="1" i="1" dirty="0" smtClean="0">
                <a:ln w="11430">
                  <a:solidFill>
                    <a:srgbClr val="FFFF00"/>
                  </a:solidFill>
                </a:ln>
                <a:blipFill>
                  <a:blip r:embed="rId6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oper Std Black" pitchFamily="18" charset="0"/>
                <a:ea typeface="Calibri" pitchFamily="34" charset="0"/>
                <a:cs typeface="Arial,Italic"/>
              </a:rPr>
              <a:t>ABRAMOS PUERTAS</a:t>
            </a:r>
          </a:p>
          <a:p>
            <a:pPr algn="ctr"/>
            <a:r>
              <a:rPr lang="es-ES" sz="2400" b="1" i="1" dirty="0" smtClean="0">
                <a:ln w="11430">
                  <a:solidFill>
                    <a:srgbClr val="FFFF00"/>
                  </a:solidFill>
                </a:ln>
                <a:blipFill>
                  <a:blip r:embed="rId6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oper Std Black" pitchFamily="18" charset="0"/>
                <a:ea typeface="Calibri" pitchFamily="34" charset="0"/>
                <a:cs typeface="Arial,Italic"/>
              </a:rPr>
              <a:t>AL RITMO </a:t>
            </a:r>
          </a:p>
          <a:p>
            <a:pPr algn="ctr"/>
            <a:r>
              <a:rPr lang="es-ES" sz="2400" b="1" i="1" dirty="0" smtClean="0">
                <a:ln w="11430">
                  <a:solidFill>
                    <a:srgbClr val="FFFF00"/>
                  </a:solidFill>
                </a:ln>
                <a:blipFill>
                  <a:blip r:embed="rId6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oper Std Black" pitchFamily="18" charset="0"/>
                <a:ea typeface="Calibri" pitchFamily="34" charset="0"/>
                <a:cs typeface="Arial,Italic"/>
              </a:rPr>
              <a:t>DEL ESPIRITU</a:t>
            </a:r>
            <a:endParaRPr lang="es-ES" sz="2400" b="1" dirty="0">
              <a:ln w="11430">
                <a:solidFill>
                  <a:srgbClr val="FFFF00"/>
                </a:solidFill>
              </a:ln>
              <a:blipFill>
                <a:blip r:embed="rId6"/>
                <a:stretch>
                  <a:fillRect/>
                </a:stretch>
              </a:blip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" name="11 Imagen" descr="Imagenu1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0" y="0"/>
            <a:ext cx="464400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12 Imagen" descr="Imagenu1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4572000" y="0"/>
            <a:ext cx="457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15 Rectángulo"/>
          <p:cNvSpPr/>
          <p:nvPr/>
        </p:nvSpPr>
        <p:spPr>
          <a:xfrm>
            <a:off x="1547664" y="1484784"/>
            <a:ext cx="6338658" cy="8309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</a:bodyPr>
          <a:lstStyle/>
          <a:p>
            <a:pPr algn="ctr"/>
            <a:r>
              <a:rPr lang="es-E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VIGILIA DE </a:t>
            </a:r>
            <a:r>
              <a:rPr lang="es-E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PENTECOSTÉS</a:t>
            </a:r>
            <a:endParaRPr lang="es-E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  <p:sndAc>
      <p:stSnd loop="1">
        <p:snd r:embed="rId2" name="Mahler Adagietto Symphonie 5ª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un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52536" y="-171400"/>
            <a:ext cx="5472608" cy="410445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4 Imagen" descr="ImageTFn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39952" y="-315416"/>
            <a:ext cx="5624201" cy="446449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5 Imagen" descr="4rew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396552" y="3068960"/>
            <a:ext cx="5904656" cy="426548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6 Imagen" descr="hijo_prodigo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11960" y="2924944"/>
            <a:ext cx="5526471" cy="420935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7 Rectángulo"/>
          <p:cNvSpPr/>
          <p:nvPr/>
        </p:nvSpPr>
        <p:spPr>
          <a:xfrm>
            <a:off x="1619672" y="2780928"/>
            <a:ext cx="6246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Pronuncia sobre él una palabra de bondad, una sonrisa, un “te quiero”.</a:t>
            </a:r>
            <a:endParaRPr lang="es-ES" sz="280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Bauhaus 93" pitchFamily="82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4869160"/>
            <a:ext cx="58143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Ábrenos, envíanos;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a los nuestros y a los otros,</a:t>
            </a:r>
            <a:endParaRPr lang="es-ES" sz="200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Bauhaus 93" pitchFamily="8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a los cercanos y a los extraños</a:t>
            </a:r>
            <a:endParaRPr lang="es-ES" sz="200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Bauhaus 93" pitchFamily="8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a los que te conocen y a los que sólo te sueñan.</a:t>
            </a:r>
            <a:endParaRPr lang="es-ES" sz="200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Bauhaus 93" pitchFamily="82" charset="0"/>
              <a:cs typeface="Arial" pitchFamily="34" charset="0"/>
            </a:endParaRPr>
          </a:p>
        </p:txBody>
      </p:sp>
      <p:pic>
        <p:nvPicPr>
          <p:cNvPr id="5" name="4 Imagen" descr="1168305486n9jDQZ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78409" y="0"/>
            <a:ext cx="3365591" cy="309634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5 Imagen" descr="_imagñ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76834" y="3429000"/>
            <a:ext cx="3730550" cy="2808312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4797152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Sigue al Concilio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que ha declarado a la iglesia amiga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y servidora de la humanidad.</a:t>
            </a:r>
            <a:endParaRPr lang="es-ES" sz="240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Bauhaus 93" pitchFamily="82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5157192"/>
            <a:ext cx="6372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perspectiveLeft"/>
              <a:lightRig rig="threePt" dir="t"/>
            </a:scene3d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latin typeface="Cooper Std Black" pitchFamily="18" charset="0"/>
                <a:ea typeface="Calibri" pitchFamily="34" charset="0"/>
                <a:cs typeface="Times New Roman" pitchFamily="18" charset="0"/>
              </a:rPr>
              <a:t>La asamblea canta:</a:t>
            </a:r>
            <a:endParaRPr kumimoji="0" lang="es-ES" sz="4400" b="0" i="0" u="none" strike="noStrike" cap="none" normalizeH="0" baseline="0" dirty="0" smtClean="0">
              <a:ln>
                <a:solidFill>
                  <a:srgbClr val="C00000"/>
                </a:solidFill>
              </a:ln>
              <a:blipFill>
                <a:blip r:embed="rId3"/>
                <a:stretch>
                  <a:fillRect/>
                </a:stretch>
              </a:blipFill>
              <a:effectLst/>
              <a:latin typeface="Cooper Std Black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43608" y="2708920"/>
            <a:ext cx="67918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kumimoji="0" lang="es-ES" sz="3600" b="1" i="0" u="none" strike="noStrike" cap="none" spc="0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III-EL ESPÍRITU ABRE LAS PUERTAS </a:t>
            </a:r>
          </a:p>
          <a:p>
            <a:pPr algn="ctr"/>
            <a:r>
              <a:rPr kumimoji="0" lang="es-ES" sz="3600" b="1" i="0" u="none" strike="noStrike" cap="none" spc="0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A LA DIVERSIDAD:</a:t>
            </a:r>
            <a:endParaRPr lang="es-E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971600" y="4581128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 ¡Soy el viento de Pentecostés,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 que engendro y defiendo la diversidad!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 Me gusta el pluralismo, la comunión en la diferencia…</a:t>
            </a:r>
            <a:endParaRPr lang="es-ES" sz="200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Bauhaus 93" pitchFamily="82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Mi soplo une, pero no unifica.</a:t>
            </a:r>
            <a:endParaRPr lang="es-ES" sz="200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Bauhaus 93" pitchFamily="82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De mi soplo nació no uno, sino cuatro evangelios,</a:t>
            </a:r>
            <a:endParaRPr lang="es-ES" sz="200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Bauhaus 93" pitchFamily="82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ES" sz="200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Bauhaus 93" pitchFamily="82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nero-como-enviar-dinero-exterior-460x345-l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3645024" cy="364502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2 Imagen" descr="moneybaghl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23727" y="0"/>
            <a:ext cx="2914536" cy="299695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3 Imagen" descr="Imagen1ju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4572000" y="1844824"/>
            <a:ext cx="4392488" cy="32729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4 Rectángulo"/>
          <p:cNvSpPr/>
          <p:nvPr/>
        </p:nvSpPr>
        <p:spPr>
          <a:xfrm>
            <a:off x="3707904" y="620688"/>
            <a:ext cx="5220072" cy="707886"/>
          </a:xfrm>
          <a:prstGeom prst="rect">
            <a:avLst/>
          </a:prstGeom>
        </p:spPr>
        <p:txBody>
          <a:bodyPr wrap="square">
            <a:spAutoFit/>
            <a:scene3d>
              <a:camera prst="perspectiveHeroicExtremeLeftFacing"/>
              <a:lightRig rig="threePt" dir="t"/>
            </a:scene3d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No quiero mentes altivas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 que quieran imponer a todos sus criterios.</a:t>
            </a:r>
            <a:endParaRPr lang="es-ES" sz="20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Bauhaus 93" pitchFamily="82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55576" y="2996952"/>
            <a:ext cx="5184576" cy="707886"/>
          </a:xfrm>
          <a:prstGeom prst="rect">
            <a:avLst/>
          </a:prstGeom>
        </p:spPr>
        <p:txBody>
          <a:bodyPr wrap="square">
            <a:spAutoFit/>
            <a:scene3d>
              <a:camera prst="perspectiveContrastingRightFacing"/>
              <a:lightRig rig="threePt" dir="t"/>
            </a:scene3d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Ni miradas acusadoras,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 que vean lo diferente como una amenaza.</a:t>
            </a:r>
            <a:endParaRPr lang="es-ES" sz="20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Bauhaus 93" pitchFamily="82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283968" y="5373216"/>
            <a:ext cx="4572000" cy="707886"/>
          </a:xfrm>
          <a:prstGeom prst="rect">
            <a:avLst/>
          </a:prstGeom>
        </p:spPr>
        <p:txBody>
          <a:bodyPr>
            <a:spAutoFit/>
            <a:scene3d>
              <a:camera prst="perspectiveHeroicExtremeLeftFacing"/>
              <a:lightRig rig="threePt" dir="t"/>
            </a:scene3d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Ni credos enlatados que no entiendan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 de matices.</a:t>
            </a:r>
            <a:endParaRPr lang="es-ES" sz="20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Bauhaus 93" pitchFamily="82" charset="0"/>
              <a:cs typeface="Arial" pitchFamily="34" charset="0"/>
            </a:endParaRPr>
          </a:p>
        </p:txBody>
      </p:sp>
      <p:pic>
        <p:nvPicPr>
          <p:cNvPr id="8" name="7 Imagen" descr="Imagen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3636218"/>
            <a:ext cx="4293023" cy="3221782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5589240"/>
            <a:ext cx="3456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No nos dejes tiempo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para inventarnos excusas,</a:t>
            </a:r>
            <a:endParaRPr lang="es-ES" sz="200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Bauhaus 93" pitchFamily="82" charset="0"/>
              <a:cs typeface="Arial" pitchFamily="34" charset="0"/>
            </a:endParaRPr>
          </a:p>
        </p:txBody>
      </p:sp>
      <p:pic>
        <p:nvPicPr>
          <p:cNvPr id="3" name="2 Imagen" descr="image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71600" y="260648"/>
            <a:ext cx="2448272" cy="367909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3 Rectángulo"/>
          <p:cNvSpPr/>
          <p:nvPr/>
        </p:nvSpPr>
        <p:spPr>
          <a:xfrm>
            <a:off x="251520" y="371703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Mi soplo es un canto al pluralismo,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 un grito a la libertad…</a:t>
            </a:r>
            <a:endParaRPr lang="es-ES" sz="200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Bauhaus 93" pitchFamily="82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1520" y="458112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Me asusta que el sábado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deje de ser para el hombre, </a:t>
            </a:r>
            <a:endParaRPr lang="es-ES" sz="200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Bauhaus 93" pitchFamily="82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83568" y="764704"/>
            <a:ext cx="56166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000" i="0" u="none" strike="noStrike" cap="none" normalizeH="0" baseline="0" dirty="0" smtClean="0">
                <a:ln>
                  <a:solidFill>
                    <a:srgbClr val="FFFF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latin typeface="Cooper Std Black" pitchFamily="18" charset="0"/>
                <a:ea typeface="Calibri" pitchFamily="34" charset="0"/>
                <a:cs typeface="Times New Roman" pitchFamily="18" charset="0"/>
              </a:rPr>
              <a:t>La asamblea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000" i="0" u="none" strike="noStrike" cap="none" normalizeH="0" baseline="0" dirty="0" smtClean="0">
                <a:ln>
                  <a:solidFill>
                    <a:srgbClr val="FFFF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latin typeface="Cooper Std Black" pitchFamily="18" charset="0"/>
                <a:ea typeface="Calibri" pitchFamily="34" charset="0"/>
                <a:cs typeface="Times New Roman" pitchFamily="18" charset="0"/>
              </a:rPr>
              <a:t>pide el Espíritu</a:t>
            </a:r>
            <a:endParaRPr kumimoji="0" lang="es-ES" sz="4000" i="0" u="none" strike="noStrike" cap="none" normalizeH="0" baseline="0" dirty="0" smtClean="0">
              <a:ln>
                <a:solidFill>
                  <a:srgbClr val="FFFF00"/>
                </a:solidFill>
              </a:ln>
              <a:blipFill>
                <a:blip r:embed="rId3"/>
                <a:stretch>
                  <a:fillRect/>
                </a:stretch>
              </a:blipFill>
              <a:effectLst/>
              <a:latin typeface="Cooper Std Black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326493" y="980728"/>
            <a:ext cx="68175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kumimoji="0" lang="es-ES" sz="3600" b="1" i="0" u="none" strike="noStrike" cap="none" spc="0" normalizeH="0" baseline="0" dirty="0" smtClean="0">
                <a:ln w="31550" cmpd="sng">
                  <a:solidFill>
                    <a:srgbClr val="FFCC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IV-EL ESPÍRITU ABRE LAS PUERTAS </a:t>
            </a:r>
          </a:p>
          <a:p>
            <a:pPr algn="ctr"/>
            <a:r>
              <a:rPr kumimoji="0" lang="es-ES" sz="3600" b="1" i="0" u="none" strike="noStrike" cap="none" spc="0" normalizeH="0" baseline="0" dirty="0" smtClean="0">
                <a:ln w="31550" cmpd="sng">
                  <a:solidFill>
                    <a:srgbClr val="FFCC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A LOS PEQUEÑOS: ( min)</a:t>
            </a:r>
            <a:endParaRPr lang="es-ES" sz="3600" b="1" cap="none" spc="0" dirty="0">
              <a:ln w="31550" cmpd="sng">
                <a:solidFill>
                  <a:srgbClr val="FFCC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4 Imagen" descr="Jesus_y_nino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07904" y="2276872"/>
            <a:ext cx="3600400" cy="4777673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23528" y="692696"/>
            <a:ext cx="84902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E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I- </a:t>
            </a:r>
            <a:r>
              <a:rPr lang="es-E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Estaban los discípulos en una casa</a:t>
            </a:r>
            <a:r>
              <a:rPr lang="es-E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</a:t>
            </a:r>
          </a:p>
          <a:p>
            <a:pPr algn="ctr"/>
            <a:r>
              <a:rPr lang="es-E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s-E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con las puertas cerradas por miedo….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267744" y="548680"/>
            <a:ext cx="6192688" cy="1200329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¡Soy el viento de Pentecostés,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 actúo en lo pequeño y frágil</a:t>
            </a:r>
            <a:endParaRPr lang="es-ES" sz="240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Bauhaus 93" pitchFamily="8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para mostrar a todos la grandeza de Dios.</a:t>
            </a:r>
            <a:endParaRPr lang="es-ES" sz="2400" dirty="0">
              <a:ln>
                <a:solidFill>
                  <a:srgbClr val="C00000"/>
                </a:solidFill>
              </a:ln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2636912"/>
            <a:ext cx="691276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Wave1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8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latin typeface="Bauhaus 93" pitchFamily="82" charset="0"/>
                <a:ea typeface="Calibri" pitchFamily="34" charset="0"/>
                <a:cs typeface="Times New Roman" pitchFamily="18" charset="0"/>
              </a:rPr>
              <a:t>Soy la fuerza que mueve a la Iglesia</a:t>
            </a:r>
            <a:endParaRPr kumimoji="0" lang="es-ES" sz="24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effectLst/>
              <a:latin typeface="Bauhaus 93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latin typeface="Bauhaus 93" pitchFamily="82" charset="0"/>
                <a:ea typeface="Calibri" pitchFamily="34" charset="0"/>
                <a:cs typeface="Times New Roman" pitchFamily="18" charset="0"/>
              </a:rPr>
              <a:t>a ponerse del lado de los que padecen y lloran,</a:t>
            </a:r>
            <a:endParaRPr kumimoji="0" lang="es-ES" sz="24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effectLst/>
              <a:latin typeface="Bauhaus 93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latin typeface="Bauhaus 93" pitchFamily="82" charset="0"/>
                <a:ea typeface="Calibri" pitchFamily="34" charset="0"/>
                <a:cs typeface="Times New Roman" pitchFamily="18" charset="0"/>
              </a:rPr>
              <a:t>de los que viven en carne propia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latin typeface="Bauhaus 93" pitchFamily="82" charset="0"/>
                <a:ea typeface="Calibri" pitchFamily="34" charset="0"/>
                <a:cs typeface="Times New Roman" pitchFamily="18" charset="0"/>
              </a:rPr>
              <a:t>el peso de la injusticia del mundo.</a:t>
            </a:r>
            <a:endParaRPr kumimoji="0" lang="es-ES" sz="24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effectLst/>
              <a:latin typeface="Bauhaus 93" pitchFamily="82" charset="0"/>
              <a:cs typeface="Arial" pitchFamily="34" charset="0"/>
            </a:endParaRPr>
          </a:p>
        </p:txBody>
      </p:sp>
      <p:pic>
        <p:nvPicPr>
          <p:cNvPr id="6" name="5 Imagen" descr="Imagenñ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32040" y="3356992"/>
            <a:ext cx="4211959" cy="3501008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3068960"/>
            <a:ext cx="7289175" cy="584775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Soy el aliento de los testigos del Reino,</a:t>
            </a:r>
            <a:endParaRPr lang="es-ES" sz="320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Bauhaus 93" pitchFamily="82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4293096"/>
            <a:ext cx="69127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latin typeface="Cooper Std Black" pitchFamily="18" charset="0"/>
                <a:ea typeface="Calibri" pitchFamily="34" charset="0"/>
                <a:cs typeface="Times New Roman" pitchFamily="18" charset="0"/>
              </a:rPr>
              <a:t>La Asamblea hace memoria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latin typeface="Cooper Std Black" pitchFamily="18" charset="0"/>
                <a:ea typeface="Calibri" pitchFamily="34" charset="0"/>
                <a:cs typeface="Times New Roman" pitchFamily="18" charset="0"/>
              </a:rPr>
              <a:t> de testimonios vivos</a:t>
            </a:r>
            <a:endParaRPr kumimoji="0" lang="es-ES" sz="3600" b="0" i="0" u="none" strike="noStrike" cap="none" normalizeH="0" baseline="0" dirty="0" smtClean="0">
              <a:ln>
                <a:solidFill>
                  <a:srgbClr val="FFFF00"/>
                </a:solidFill>
              </a:ln>
              <a:blipFill>
                <a:blip r:embed="rId3"/>
                <a:stretch>
                  <a:fillRect/>
                </a:stretch>
              </a:blipFill>
              <a:effectLst/>
              <a:latin typeface="Cooper Std Black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latin typeface="Cooper Std Black" pitchFamily="18" charset="0"/>
                <a:ea typeface="Calibri" pitchFamily="34" charset="0"/>
                <a:cs typeface="Times New Roman" pitchFamily="18" charset="0"/>
              </a:rPr>
              <a:t>San Vicente, Santa Luisa.</a:t>
            </a:r>
            <a:endParaRPr kumimoji="0" lang="es-ES" sz="3600" b="0" i="0" u="none" strike="noStrike" cap="none" normalizeH="0" baseline="0" dirty="0" smtClean="0">
              <a:ln>
                <a:solidFill>
                  <a:srgbClr val="FFFF00"/>
                </a:solidFill>
              </a:ln>
              <a:blipFill>
                <a:blip r:embed="rId3"/>
                <a:stretch>
                  <a:fillRect/>
                </a:stretch>
              </a:blipFill>
              <a:effectLst/>
              <a:latin typeface="Cooper Std Black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o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789040"/>
            <a:ext cx="3823891" cy="306896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5 Rectángulo"/>
          <p:cNvSpPr/>
          <p:nvPr/>
        </p:nvSpPr>
        <p:spPr>
          <a:xfrm>
            <a:off x="2267744" y="1772816"/>
            <a:ext cx="79208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kumimoji="0" lang="es-ES" sz="3600" b="1" i="0" u="none" strike="noStrike" cap="none" spc="0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V- EL ESPÍRITU </a:t>
            </a:r>
          </a:p>
          <a:p>
            <a:pPr algn="ctr"/>
            <a:r>
              <a:rPr kumimoji="0" lang="es-ES" sz="3600" b="1" i="0" u="none" strike="noStrike" cap="none" spc="0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ABRE LAS PUERTAS A LA ALEGRÍA: ( min)</a:t>
            </a:r>
            <a:endParaRPr lang="es-E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39752" y="1124744"/>
            <a:ext cx="6588224" cy="120032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¡Soy el viento de Pentecostés,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que escruta lo secreto de vuestro corazón.</a:t>
            </a:r>
            <a:endParaRPr lang="es-ES" sz="240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Bauhaus 93" pitchFamily="8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 A vosotros os digo, cristianos del siglo XXI:</a:t>
            </a:r>
            <a:endParaRPr lang="es-ES" sz="2400" dirty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Bauhaus 93" pitchFamily="82" charset="0"/>
            </a:endParaRPr>
          </a:p>
        </p:txBody>
      </p:sp>
      <p:pic>
        <p:nvPicPr>
          <p:cNvPr id="5" name="4 Imagen" descr="Imagen2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6772" y="2132856"/>
            <a:ext cx="4506070" cy="3820489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1268760"/>
            <a:ext cx="4968552" cy="1384995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Recuperad la alegría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de pertenecer a la iglesia.</a:t>
            </a:r>
            <a:endParaRPr lang="es-ES" sz="280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Bauhaus 93" pitchFamily="8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El sentido profundo del vivir.</a:t>
            </a:r>
            <a:endParaRPr lang="es-ES" sz="280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Bauhaus 93" pitchFamily="82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n3w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324544" y="548680"/>
            <a:ext cx="3923928" cy="2896953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6 Imagen" descr="Imagen18u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4139950" y="4365104"/>
            <a:ext cx="4104458" cy="263268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7 Rectángulo"/>
          <p:cNvSpPr/>
          <p:nvPr/>
        </p:nvSpPr>
        <p:spPr>
          <a:xfrm>
            <a:off x="2987824" y="2924944"/>
            <a:ext cx="5814392" cy="1200329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El gozo de saber que hay un camino,</a:t>
            </a:r>
            <a:endParaRPr lang="es-ES" sz="240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Bauhaus 93" pitchFamily="8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que siempre hay Alguien que nos espera.</a:t>
            </a:r>
            <a:endParaRPr lang="es-ES" sz="240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Bauhaus 93" pitchFamily="8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la alegría de caminar hacia el Reino,</a:t>
            </a:r>
            <a:endParaRPr lang="es-ES" sz="240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Bauhaus 93" pitchFamily="82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355976" y="1988840"/>
            <a:ext cx="4572000" cy="1323439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Que seamos testigos trasparentes.</a:t>
            </a:r>
            <a:endParaRPr lang="es-ES" sz="200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Bauhaus 93" pitchFamily="8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No  viváis en la nostalgia del pasado.</a:t>
            </a:r>
            <a:endParaRPr lang="es-ES" sz="200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Bauhaus 93" pitchFamily="8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El mundo necesita testigos felices, mensajeros de esperanza.</a:t>
            </a:r>
            <a:endParaRPr lang="es-ES" sz="200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Bauhaus 93" pitchFamily="82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5013176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¿Quien se sentirá atraído por vuestra tristeza?</a:t>
            </a:r>
            <a:endParaRPr lang="es-ES" sz="200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Bauhaus 93" pitchFamily="8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¿A quién convencerá una fe revestida de lamentos?</a:t>
            </a:r>
            <a:endParaRPr lang="es-ES" sz="200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Bauhaus 93" pitchFamily="8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¿Quién seguirá el ejemplo de creyentes sin brillo en la mirada?.</a:t>
            </a:r>
            <a:endParaRPr lang="es-ES" sz="200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Bauhaus 93" pitchFamily="8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000" dirty="0" smtClean="0">
              <a:solidFill>
                <a:srgbClr val="FFFF00"/>
              </a:solidFill>
              <a:latin typeface="Bauhaus 93" pitchFamily="82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67544" y="332656"/>
            <a:ext cx="57241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erlin Sans FB Demi" pitchFamily="34" charset="0"/>
                <a:ea typeface="Calibri" pitchFamily="34" charset="0"/>
                <a:cs typeface="Aharoni" pitchFamily="2" charset="-79"/>
              </a:rPr>
              <a:t>Yo el Espíritu,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erlin Sans FB Demi" pitchFamily="34" charset="0"/>
                <a:ea typeface="Calibri" pitchFamily="34" charset="0"/>
                <a:cs typeface="Aharoni" pitchFamily="2" charset="-79"/>
              </a:rPr>
              <a:t> soplé vientos de apertura,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erlin Sans FB Demi" pitchFamily="34" charset="0"/>
                <a:ea typeface="Calibri" pitchFamily="34" charset="0"/>
                <a:cs typeface="Aharoni" pitchFamily="2" charset="-79"/>
              </a:rPr>
              <a:t> abrí mentes, ensanché corazones. </a:t>
            </a:r>
            <a:endParaRPr lang="es-ES" sz="280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Berlin Sans FB Demi" pitchFamily="34" charset="0"/>
              <a:cs typeface="Aharoni" pitchFamily="2" charset="-79"/>
            </a:endParaRPr>
          </a:p>
        </p:txBody>
      </p:sp>
      <p:pic>
        <p:nvPicPr>
          <p:cNvPr id="6" name="5 Imagen" descr="3e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3215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Rectángulo"/>
          <p:cNvSpPr/>
          <p:nvPr/>
        </p:nvSpPr>
        <p:spPr>
          <a:xfrm>
            <a:off x="3707904" y="2492896"/>
            <a:ext cx="5238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Recorro los senderos de la historia provocando dinamismos de apertura.</a:t>
            </a:r>
            <a:endParaRPr lang="es-ES" sz="24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Bauhaus 93" pitchFamily="8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259632" y="5085184"/>
            <a:ext cx="62646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000" b="1" i="0" u="none" strike="noStrike" cap="none" normalizeH="0" baseline="0" dirty="0" smtClean="0">
                <a:ln>
                  <a:solidFill>
                    <a:srgbClr val="FFC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latin typeface="Cooper Std Black" pitchFamily="18" charset="0"/>
                <a:ea typeface="Calibri" pitchFamily="34" charset="0"/>
                <a:cs typeface="Times New Roman" pitchFamily="18" charset="0"/>
              </a:rPr>
              <a:t>La asamblea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000" b="1" i="0" u="none" strike="noStrike" cap="none" normalizeH="0" baseline="0" dirty="0" smtClean="0">
                <a:ln>
                  <a:solidFill>
                    <a:srgbClr val="FFC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latin typeface="Cooper Std Black" pitchFamily="18" charset="0"/>
                <a:ea typeface="Calibri" pitchFamily="34" charset="0"/>
                <a:cs typeface="Times New Roman" pitchFamily="18" charset="0"/>
              </a:rPr>
              <a:t> escucha la Palabra</a:t>
            </a:r>
            <a:endParaRPr kumimoji="0" lang="es-ES" sz="4000" b="0" i="0" u="none" strike="noStrike" cap="none" normalizeH="0" baseline="0" dirty="0" smtClean="0">
              <a:ln>
                <a:solidFill>
                  <a:srgbClr val="FFC000"/>
                </a:solidFill>
              </a:ln>
              <a:blipFill>
                <a:blip r:embed="rId3"/>
                <a:stretch>
                  <a:fillRect/>
                </a:stretch>
              </a:blipFill>
              <a:effectLst/>
              <a:latin typeface="Cooper Std Black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123728" y="2636912"/>
            <a:ext cx="63827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kumimoji="0" lang="es-ES" sz="3600" b="1" i="0" u="none" strike="noStrike" cap="none" spc="0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VI- EL ESPÍRITU </a:t>
            </a:r>
          </a:p>
          <a:p>
            <a:pPr algn="ctr"/>
            <a:r>
              <a:rPr kumimoji="0" lang="es-ES" sz="3600" b="1" i="0" u="none" strike="noStrike" cap="none" spc="0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ABRE LAS PUERTAS A LA MISIÓN</a:t>
            </a:r>
            <a:endParaRPr lang="es-E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4 Imagen" descr="Esp%C3%ADritu+santo[1]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2339752" y="476672"/>
            <a:ext cx="2808312" cy="2088232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4725144"/>
            <a:ext cx="7200800" cy="163121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Soy el viento de Pentecostés, que vuelve a rugir con fuerza.</a:t>
            </a:r>
            <a:endParaRPr lang="es-ES" sz="200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Bauhaus 93" pitchFamily="8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Veo desde lo alto vuestros grupos y comunidades.</a:t>
            </a:r>
            <a:endParaRPr lang="es-ES" sz="200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Bauhaus 93" pitchFamily="8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Percibo las inercias y deterioros de vuestro caminar.</a:t>
            </a:r>
            <a:endParaRPr lang="es-ES" sz="200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Bauhaus 93" pitchFamily="8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Soy consciente de lo mucho que os cuesta ser sal, luz y fermento en la masa.</a:t>
            </a:r>
            <a:endParaRPr lang="es-ES" sz="200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Bauhaus 93" pitchFamily="82" charset="0"/>
              <a:cs typeface="Arial" pitchFamily="34" charset="0"/>
            </a:endParaRPr>
          </a:p>
        </p:txBody>
      </p:sp>
      <p:pic>
        <p:nvPicPr>
          <p:cNvPr id="3" name="2 Imagen" descr="ficha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0"/>
            <a:ext cx="5340085" cy="400506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098" name="Picture 2" descr="http://blogs.21rs.es/corazones/files/2011/01/sa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088" y="2636912"/>
            <a:ext cx="3278412" cy="252028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6" name="5 Imagen" descr="bgv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660232" y="3791757"/>
            <a:ext cx="2483768" cy="3066243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Imagen6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48059" y="3212976"/>
            <a:ext cx="4595942" cy="345125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3 Rectángulo"/>
          <p:cNvSpPr/>
          <p:nvPr/>
        </p:nvSpPr>
        <p:spPr>
          <a:xfrm>
            <a:off x="395536" y="4509120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Queremos llevar la misión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de forma sencilla pero no ingenua,</a:t>
            </a:r>
            <a:endParaRPr lang="es-ES" sz="200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Bauhaus 93" pitchFamily="8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que sugiere pero no impone,</a:t>
            </a:r>
            <a:endParaRPr lang="es-ES" sz="200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Bauhaus 93" pitchFamily="8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que se reconoce limitada pero se sabe guiada,</a:t>
            </a:r>
            <a:endParaRPr lang="es-ES" sz="200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Bauhaus 93" pitchFamily="8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que vive por y para el Reino del Dios que nos apasiona</a:t>
            </a:r>
            <a:endParaRPr lang="es-ES" sz="200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Bauhaus 93" pitchFamily="8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y nos llama a ser testigos de su amor apasionado.</a:t>
            </a:r>
            <a:endParaRPr lang="es-ES" sz="200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Bauhaus 93" pitchFamily="82" charset="0"/>
              <a:cs typeface="Arial" pitchFamily="34" charset="0"/>
            </a:endParaRPr>
          </a:p>
        </p:txBody>
      </p:sp>
      <p:pic>
        <p:nvPicPr>
          <p:cNvPr id="5" name="4 Imagen" descr="_imageCAXHJ9CU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20072" y="4365104"/>
            <a:ext cx="1987826" cy="1464365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1520" y="5445224"/>
            <a:ext cx="72008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latin typeface="Bauhaus 93" pitchFamily="82" charset="0"/>
                <a:ea typeface="Calibri" pitchFamily="34" charset="0"/>
                <a:cs typeface="Times New Roman" pitchFamily="18" charset="0"/>
              </a:rPr>
              <a:t>Llevemos la misión con espíritu fraterno, alegre,</a:t>
            </a:r>
            <a:endParaRPr kumimoji="0" lang="es-ES" sz="20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effectLst/>
              <a:latin typeface="Bauhaus 93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latin typeface="Bauhaus 93" pitchFamily="82" charset="0"/>
                <a:ea typeface="Calibri" pitchFamily="34" charset="0"/>
                <a:cs typeface="Times New Roman" pitchFamily="18" charset="0"/>
              </a:rPr>
              <a:t>Movidos por la ternura y el amor que da la fuerza del Espíritu.</a:t>
            </a:r>
            <a:endParaRPr kumimoji="0" lang="es-ES" sz="20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effectLst/>
              <a:latin typeface="Bauhaus 93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 descr="_image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15816" y="1196752"/>
            <a:ext cx="3672408" cy="2789203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ku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644009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2 Imagen" descr="xcvb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252536" y="1700808"/>
            <a:ext cx="3287321" cy="252028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3 Rectángulo"/>
          <p:cNvSpPr/>
          <p:nvPr/>
        </p:nvSpPr>
        <p:spPr>
          <a:xfrm>
            <a:off x="2123728" y="1052736"/>
            <a:ext cx="6624736" cy="1200329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pPr algn="ctr"/>
            <a:r>
              <a:rPr lang="es-ES" sz="3600" b="1" i="1" dirty="0" smtClean="0">
                <a:ln w="11430">
                  <a:solidFill>
                    <a:srgbClr val="FFFF00"/>
                  </a:solidFill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oper Std Black" pitchFamily="18" charset="0"/>
                <a:ea typeface="Calibri" pitchFamily="34" charset="0"/>
                <a:cs typeface="Arial,Italic"/>
              </a:rPr>
              <a:t>ABRAMOS PUERTAS </a:t>
            </a:r>
          </a:p>
          <a:p>
            <a:pPr algn="ctr"/>
            <a:r>
              <a:rPr lang="es-ES" sz="3600" b="1" i="1" dirty="0" smtClean="0">
                <a:ln w="11430">
                  <a:solidFill>
                    <a:srgbClr val="FFFF00"/>
                  </a:solidFill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oper Std Black" pitchFamily="18" charset="0"/>
                <a:ea typeface="Calibri" pitchFamily="34" charset="0"/>
                <a:cs typeface="Arial,Italic"/>
              </a:rPr>
              <a:t>AL RITMO DEL ESPIRITU</a:t>
            </a:r>
            <a:endParaRPr lang="es-ES" sz="3600" b="1" dirty="0">
              <a:ln w="11430">
                <a:solidFill>
                  <a:srgbClr val="FFFF00"/>
                </a:solidFill>
              </a:ln>
              <a:blipFill>
                <a:blip r:embed="rId5"/>
                <a:stretch>
                  <a:fillRect/>
                </a:stretch>
              </a:blip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004048" y="4509120"/>
            <a:ext cx="36004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b="1" dirty="0" smtClean="0">
                <a:solidFill>
                  <a:srgbClr val="FFFF00"/>
                </a:solidFill>
              </a:rPr>
              <a:t>IMÁGENES DE INTERNET Y CREACIONES PERSONALES</a:t>
            </a:r>
          </a:p>
          <a:p>
            <a:endParaRPr lang="es-ES" b="1" dirty="0" smtClean="0">
              <a:solidFill>
                <a:srgbClr val="FFFF00"/>
              </a:solidFill>
            </a:endParaRPr>
          </a:p>
          <a:p>
            <a:r>
              <a:rPr lang="es-ES" sz="1050" b="1" dirty="0" smtClean="0">
                <a:solidFill>
                  <a:srgbClr val="FFFF00"/>
                </a:solidFill>
              </a:rPr>
              <a:t>TEXTO: ROSENDO PALACIOS CM</a:t>
            </a:r>
          </a:p>
          <a:p>
            <a:endParaRPr lang="es-ES" b="1" dirty="0" smtClean="0">
              <a:solidFill>
                <a:srgbClr val="FFFF00"/>
              </a:solidFill>
            </a:endParaRPr>
          </a:p>
          <a:p>
            <a:r>
              <a:rPr lang="es-ES" sz="1050" b="1" dirty="0" smtClean="0">
                <a:solidFill>
                  <a:srgbClr val="FFFF00"/>
                </a:solidFill>
              </a:rPr>
              <a:t>MÚSICA: MAHLER  ADAGIETTO SYMPHFONIE 5ª.WAV</a:t>
            </a:r>
          </a:p>
          <a:p>
            <a:endParaRPr lang="es-ES" b="1" dirty="0" smtClean="0">
              <a:solidFill>
                <a:srgbClr val="FFFF00"/>
              </a:solidFill>
            </a:endParaRPr>
          </a:p>
          <a:p>
            <a:r>
              <a:rPr lang="es-ES" sz="1050" b="1" dirty="0" smtClean="0">
                <a:solidFill>
                  <a:srgbClr val="FFFF00"/>
                </a:solidFill>
              </a:rPr>
              <a:t>ADAPTACIÓN: </a:t>
            </a:r>
            <a:r>
              <a:rPr lang="es-ES" dirty="0" smtClean="0">
                <a:solidFill>
                  <a:srgbClr val="FFFF00"/>
                </a:solidFill>
                <a:latin typeface="Brush Script MT" pitchFamily="66" charset="0"/>
              </a:rPr>
              <a:t>Sor María Vicenta Díaz HC</a:t>
            </a:r>
            <a:endParaRPr lang="es-ES" dirty="0">
              <a:solidFill>
                <a:srgbClr val="FFFF00"/>
              </a:solidFill>
              <a:latin typeface="Brush Script MT" pitchFamily="66" charset="0"/>
            </a:endParaRPr>
          </a:p>
        </p:txBody>
      </p:sp>
      <p:pic>
        <p:nvPicPr>
          <p:cNvPr id="6" name="5 Imagen" descr="Imagengy1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812360" y="6093296"/>
            <a:ext cx="745256" cy="357723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2339752" y="6309320"/>
            <a:ext cx="23310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b="1" u="sng" dirty="0" smtClean="0">
                <a:solidFill>
                  <a:srgbClr val="FFFF00"/>
                </a:solidFill>
              </a:rPr>
              <a:t>GRACIAS POR RESPETARLO INTACTO</a:t>
            </a:r>
            <a:endParaRPr lang="es-ES" sz="1100" b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4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-756592" y="5157192"/>
            <a:ext cx="57606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latin typeface="Berlin Sans FB Demi" pitchFamily="34" charset="0"/>
                <a:ea typeface="Calibri" pitchFamily="34" charset="0"/>
                <a:cs typeface="Times New Roman" pitchFamily="18" charset="0"/>
              </a:rPr>
              <a:t>¡Olvidaste mis promesas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latin typeface="Berlin Sans FB Demi" pitchFamily="34" charset="0"/>
                <a:ea typeface="Calibri" pitchFamily="34" charset="0"/>
                <a:cs typeface="Times New Roman" pitchFamily="18" charset="0"/>
              </a:rPr>
              <a:t>y te dejaste vencer por tus miedos!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latin typeface="Berlin Sans FB Demi" pitchFamily="34" charset="0"/>
                <a:ea typeface="Calibri" pitchFamily="34" charset="0"/>
                <a:cs typeface="Times New Roman" pitchFamily="18" charset="0"/>
              </a:rPr>
              <a:t>Y la historia viene de lejos,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latin typeface="Berlin Sans FB Demi" pitchFamily="34" charset="0"/>
                <a:ea typeface="Calibri" pitchFamily="34" charset="0"/>
                <a:cs typeface="Times New Roman" pitchFamily="18" charset="0"/>
              </a:rPr>
              <a:t>de muy lejos.</a:t>
            </a:r>
            <a:endParaRPr kumimoji="0" lang="es-ES" sz="20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effectLst/>
              <a:latin typeface="Berlin Sans FB Demi" pitchFamily="34" charset="0"/>
              <a:cs typeface="Arial" pitchFamily="34" charset="0"/>
            </a:endParaRPr>
          </a:p>
        </p:txBody>
      </p:sp>
      <p:pic>
        <p:nvPicPr>
          <p:cNvPr id="3" name="2 Imagen" descr="7y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99992" y="3693229"/>
            <a:ext cx="4906135" cy="338079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3 Imagen" descr="image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56176" y="0"/>
            <a:ext cx="2599730" cy="390669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4 Imagen" descr="puerta_jpg-th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332656"/>
            <a:ext cx="4149080" cy="414908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5 Rectángulo"/>
          <p:cNvSpPr/>
          <p:nvPr/>
        </p:nvSpPr>
        <p:spPr>
          <a:xfrm>
            <a:off x="539552" y="2708920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erlin Sans FB Demi" pitchFamily="34" charset="0"/>
                <a:ea typeface="Calibri" pitchFamily="34" charset="0"/>
                <a:cs typeface="Times New Roman" pitchFamily="18" charset="0"/>
              </a:rPr>
              <a:t>Querida Iglesia, ¡cuántas puertas has ido cerrando con el paso de los años!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2756274076_3a044452a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5580112" cy="429309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3 Rectángulo"/>
          <p:cNvSpPr/>
          <p:nvPr/>
        </p:nvSpPr>
        <p:spPr>
          <a:xfrm>
            <a:off x="5004048" y="548680"/>
            <a:ext cx="4139952" cy="1015663"/>
          </a:xfrm>
          <a:prstGeom prst="rect">
            <a:avLst/>
          </a:prstGeom>
        </p:spPr>
        <p:txBody>
          <a:bodyPr wrap="square">
            <a:spAutoFit/>
            <a:scene3d>
              <a:camera prst="isometricOffAxis2Left"/>
              <a:lightRig rig="threePt" dir="t"/>
            </a:scene3d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erlin Sans FB Demi" pitchFamily="34" charset="0"/>
                <a:ea typeface="Calibri" pitchFamily="34" charset="0"/>
                <a:cs typeface="Times New Roman" pitchFamily="18" charset="0"/>
              </a:rPr>
              <a:t>Puertas cerradas para aislarte, protegerte y defender tus intereses. </a:t>
            </a:r>
            <a:r>
              <a:rPr lang="es-ES" sz="2000" i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erlin Sans FB Demi" pitchFamily="34" charset="0"/>
                <a:ea typeface="Calibri" pitchFamily="34" charset="0"/>
                <a:cs typeface="Times New Roman" pitchFamily="18" charset="0"/>
              </a:rPr>
              <a:t>(portazo-silencio)</a:t>
            </a:r>
            <a:endParaRPr lang="es-ES" sz="200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Berlin Sans FB Demi" pitchFamily="34" charset="0"/>
              <a:cs typeface="Arial" pitchFamily="34" charset="0"/>
            </a:endParaRPr>
          </a:p>
        </p:txBody>
      </p:sp>
      <p:pic>
        <p:nvPicPr>
          <p:cNvPr id="5" name="4 Imagen" descr="puerta_jpg-th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6016" y="1412776"/>
            <a:ext cx="4427984" cy="484487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6 Imagen" descr="copia-de-cerrojo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3429000"/>
            <a:ext cx="5580112" cy="381756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7 Rectángulo"/>
          <p:cNvSpPr/>
          <p:nvPr/>
        </p:nvSpPr>
        <p:spPr>
          <a:xfrm>
            <a:off x="4751512" y="5373216"/>
            <a:ext cx="4392488" cy="1015663"/>
          </a:xfrm>
          <a:prstGeom prst="rect">
            <a:avLst/>
          </a:prstGeom>
        </p:spPr>
        <p:txBody>
          <a:bodyPr wrap="square">
            <a:spAutoFit/>
            <a:scene3d>
              <a:camera prst="isometricOffAxis2Left"/>
              <a:lightRig rig="threePt" dir="t"/>
            </a:scene3d>
          </a:bodyPr>
          <a:lstStyle/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erlin Sans FB Demi" pitchFamily="34" charset="0"/>
                <a:ea typeface="Calibri" pitchFamily="34" charset="0"/>
                <a:cs typeface="Times New Roman" pitchFamily="18" charset="0"/>
              </a:rPr>
              <a:t>Cerrojos echados a los que pensaron diferente y cuestionaron tradiciones. </a:t>
            </a:r>
            <a:r>
              <a:rPr lang="es-ES" sz="2000" i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erlin Sans FB Demi" pitchFamily="34" charset="0"/>
                <a:ea typeface="Calibri" pitchFamily="34" charset="0"/>
                <a:cs typeface="Times New Roman" pitchFamily="18" charset="0"/>
              </a:rPr>
              <a:t>(portazo-silencio)</a:t>
            </a:r>
            <a:endParaRPr lang="es-ES" sz="200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Berlin Sans FB Demi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55576" y="3356992"/>
            <a:ext cx="5256584" cy="707886"/>
          </a:xfrm>
          <a:prstGeom prst="rect">
            <a:avLst/>
          </a:prstGeom>
        </p:spPr>
        <p:txBody>
          <a:bodyPr wrap="square">
            <a:spAutoFit/>
            <a:scene3d>
              <a:camera prst="perspectiveContrastingRightFacing"/>
              <a:lightRig rig="threePt" dir="t"/>
            </a:scene3d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erlin Sans FB Demi" pitchFamily="34" charset="0"/>
                <a:ea typeface="Calibri" pitchFamily="34" charset="0"/>
                <a:cs typeface="Times New Roman" pitchFamily="18" charset="0"/>
              </a:rPr>
              <a:t>Puertas cerradas por miedo,  por comodidad, por orgullo.. </a:t>
            </a:r>
            <a:r>
              <a:rPr lang="es-ES" sz="2000" i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erlin Sans FB Demi" pitchFamily="34" charset="0"/>
                <a:ea typeface="Calibri" pitchFamily="34" charset="0"/>
                <a:cs typeface="Times New Roman" pitchFamily="18" charset="0"/>
              </a:rPr>
              <a:t>(portazo-silencio)</a:t>
            </a:r>
            <a:endParaRPr lang="es-ES" sz="200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Berlin Sans FB Dem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32328" y="1124744"/>
            <a:ext cx="33698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kumimoji="0" lang="es-ES" sz="3600" b="1" i="1" u="none" strike="noStrike" cap="none" spc="0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oper Std Black" pitchFamily="18" charset="0"/>
                <a:ea typeface="Calibri" pitchFamily="34" charset="0"/>
                <a:cs typeface="Aharoni" pitchFamily="2" charset="-79"/>
              </a:rPr>
              <a:t>La Asamblea </a:t>
            </a:r>
          </a:p>
          <a:p>
            <a:pPr algn="ctr"/>
            <a:r>
              <a:rPr kumimoji="0" lang="es-ES" sz="3600" b="1" i="1" u="none" strike="noStrike" cap="none" spc="0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oper Std Black" pitchFamily="18" charset="0"/>
                <a:ea typeface="Calibri" pitchFamily="34" charset="0"/>
                <a:cs typeface="Aharoni" pitchFamily="2" charset="-79"/>
              </a:rPr>
              <a:t>pide perdón</a:t>
            </a:r>
            <a:endParaRPr lang="es-E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oper Std Black" pitchFamily="18" charset="0"/>
              <a:cs typeface="Aharoni" pitchFamily="2" charset="-79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382771" y="2132856"/>
            <a:ext cx="63571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kumimoji="0" lang="es-ES" sz="3600" b="1" i="0" u="none" strike="noStrike" cap="none" spc="0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II-  EL ESPÍRITU</a:t>
            </a:r>
          </a:p>
          <a:p>
            <a:pPr algn="ctr"/>
            <a:r>
              <a:rPr kumimoji="0" lang="es-ES" sz="3600" b="1" i="0" u="none" strike="noStrike" cap="none" spc="0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ABRE LAS PUERTAS AL MUNDO:</a:t>
            </a:r>
            <a:endParaRPr lang="es-E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331640" y="1268760"/>
            <a:ext cx="67153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Querida Iglesia, ¡no te cierres al mundo!</a:t>
            </a:r>
            <a:endParaRPr lang="es-ES" sz="2800" dirty="0" smtClean="0">
              <a:solidFill>
                <a:srgbClr val="FFFF00"/>
              </a:solidFill>
              <a:latin typeface="Bauhaus 93" pitchFamily="82" charset="0"/>
              <a:cs typeface="Arial" pitchFamily="34" charset="0"/>
            </a:endParaRPr>
          </a:p>
        </p:txBody>
      </p:sp>
      <p:pic>
        <p:nvPicPr>
          <p:cNvPr id="6" name="5 Imagen" descr="Imagenbv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5580112" cy="465145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6 Imagen" descr="16-de-marzo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67943" y="0"/>
            <a:ext cx="5076057" cy="465313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7 Imagen" descr="axz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3284984"/>
            <a:ext cx="5076056" cy="357301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8 Imagen" descr="forgiven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287599" y="3177927"/>
            <a:ext cx="4856401" cy="368007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0" name="9 Rectángulo"/>
          <p:cNvSpPr/>
          <p:nvPr/>
        </p:nvSpPr>
        <p:spPr>
          <a:xfrm>
            <a:off x="323528" y="2924944"/>
            <a:ext cx="1731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Acógelo, </a:t>
            </a:r>
            <a:endParaRPr lang="es-ES" sz="2800" dirty="0">
              <a:solidFill>
                <a:srgbClr val="FFFF00"/>
              </a:solidFill>
              <a:latin typeface="Bauhaus 93" pitchFamily="8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220072" y="692696"/>
            <a:ext cx="1848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abrázalo, </a:t>
            </a:r>
            <a:endParaRPr lang="es-ES" sz="2800" dirty="0">
              <a:solidFill>
                <a:srgbClr val="FFFF00"/>
              </a:solidFill>
              <a:latin typeface="Bauhaus 93" pitchFamily="82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267744" y="5877272"/>
            <a:ext cx="2040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escúchalo, </a:t>
            </a:r>
            <a:endParaRPr lang="es-ES" sz="2800" dirty="0">
              <a:solidFill>
                <a:srgbClr val="FFFF00"/>
              </a:solidFill>
              <a:latin typeface="Bauhaus 93" pitchFamily="82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380312" y="4221088"/>
            <a:ext cx="1327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ámalo.</a:t>
            </a:r>
            <a:endParaRPr lang="es-ES" sz="2800" dirty="0">
              <a:solidFill>
                <a:srgbClr val="FFFF00"/>
              </a:solidFill>
              <a:latin typeface="Bauhaus 93" pitchFamily="8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10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4000"/>
                            </p:stCondLst>
                            <p:childTnLst>
                              <p:par>
                                <p:cTn id="5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980728"/>
            <a:ext cx="4230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Aunque no piense como tu,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 aunque se equivoque,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auhaus 93" pitchFamily="82" charset="0"/>
                <a:ea typeface="Calibri" pitchFamily="34" charset="0"/>
                <a:cs typeface="Times New Roman" pitchFamily="18" charset="0"/>
              </a:rPr>
              <a:t> aunque te rechace…</a:t>
            </a:r>
            <a:endParaRPr lang="es-ES" sz="2400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Bauhaus 93" pitchFamily="82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VIGILIA DE PENTECOS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VIGILIA DE PENTECOSTES</Template>
  <TotalTime>353</TotalTime>
  <Words>779</Words>
  <Application>Microsoft Office PowerPoint</Application>
  <PresentationFormat>Presentación en pantalla (4:3)</PresentationFormat>
  <Paragraphs>117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5" baseType="lpstr">
      <vt:lpstr>Arial</vt:lpstr>
      <vt:lpstr>Cooper Std Black</vt:lpstr>
      <vt:lpstr>Calibri</vt:lpstr>
      <vt:lpstr>Arial,Italic</vt:lpstr>
      <vt:lpstr>Berlin Sans FB Demi</vt:lpstr>
      <vt:lpstr>Aharoni</vt:lpstr>
      <vt:lpstr>Bauhaus 93</vt:lpstr>
      <vt:lpstr>Times New Roman</vt:lpstr>
      <vt:lpstr>Brush Script MT</vt:lpstr>
      <vt:lpstr>VIGILIA DE PENTECOSTES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Vigilia de Pentecostés</dc:title>
  <dc:subject>Orar</dc:subject>
  <dc:creator>Sor Mª Vicenta Díaz H C</dc:creator>
  <cp:keywords>Espíritu Santo</cp:keywords>
  <cp:lastModifiedBy>Sor Mª Vicenta Díaz H C</cp:lastModifiedBy>
  <cp:revision>37</cp:revision>
  <dcterms:created xsi:type="dcterms:W3CDTF">2011-05-29T16:01:09Z</dcterms:created>
  <dcterms:modified xsi:type="dcterms:W3CDTF">2011-05-31T17:22:08Z</dcterms:modified>
  <cp:category>personal</cp:category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