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28EABAA4-498A-4D73-9FDC-2DA9BAB29B69}" type="datetimeFigureOut">
              <a:rPr lang="es-CO" smtClean="0"/>
              <a:t>29/04/2016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113569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8EABAA4-498A-4D73-9FDC-2DA9BAB29B69}" type="datetimeFigureOut">
              <a:rPr lang="es-CO" smtClean="0"/>
              <a:t>29/04/2016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113796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8EABAA4-498A-4D73-9FDC-2DA9BAB29B69}" type="datetimeFigureOut">
              <a:rPr lang="es-CO" smtClean="0"/>
              <a:t>29/04/2016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57939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8EABAA4-498A-4D73-9FDC-2DA9BAB29B69}" type="datetimeFigureOut">
              <a:rPr lang="es-CO" smtClean="0"/>
              <a:t>29/04/2016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257498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8EABAA4-498A-4D73-9FDC-2DA9BAB29B69}" type="datetimeFigureOut">
              <a:rPr lang="es-CO" smtClean="0"/>
              <a:t>29/04/2016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331905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28EABAA4-498A-4D73-9FDC-2DA9BAB29B69}" type="datetimeFigureOut">
              <a:rPr lang="es-CO" smtClean="0"/>
              <a:t>29/04/2016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35671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28EABAA4-498A-4D73-9FDC-2DA9BAB29B69}" type="datetimeFigureOut">
              <a:rPr lang="es-CO" smtClean="0"/>
              <a:t>29/04/2016</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349387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28EABAA4-498A-4D73-9FDC-2DA9BAB29B69}" type="datetimeFigureOut">
              <a:rPr lang="es-CO" smtClean="0"/>
              <a:t>29/04/2016</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40938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EABAA4-498A-4D73-9FDC-2DA9BAB29B69}" type="datetimeFigureOut">
              <a:rPr lang="es-CO" smtClean="0"/>
              <a:t>29/04/2016</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261013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8EABAA4-498A-4D73-9FDC-2DA9BAB29B69}" type="datetimeFigureOut">
              <a:rPr lang="es-CO" smtClean="0"/>
              <a:t>29/04/2016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67806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8EABAA4-498A-4D73-9FDC-2DA9BAB29B69}" type="datetimeFigureOut">
              <a:rPr lang="es-CO" smtClean="0"/>
              <a:t>29/04/2016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765B54A-8119-44A9-BF52-A26547613C4A}" type="slidenum">
              <a:rPr lang="es-CO" smtClean="0"/>
              <a:t>‹Nº›</a:t>
            </a:fld>
            <a:endParaRPr lang="es-CO"/>
          </a:p>
        </p:txBody>
      </p:sp>
    </p:spTree>
    <p:extLst>
      <p:ext uri="{BB962C8B-B14F-4D97-AF65-F5344CB8AC3E}">
        <p14:creationId xmlns:p14="http://schemas.microsoft.com/office/powerpoint/2010/main" val="365601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ABAA4-498A-4D73-9FDC-2DA9BAB29B69}" type="datetimeFigureOut">
              <a:rPr lang="es-CO" smtClean="0"/>
              <a:t>29/04/2016</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5B54A-8119-44A9-BF52-A26547613C4A}" type="slidenum">
              <a:rPr lang="es-CO" smtClean="0"/>
              <a:t>‹Nº›</a:t>
            </a:fld>
            <a:endParaRPr lang="es-CO"/>
          </a:p>
        </p:txBody>
      </p:sp>
    </p:spTree>
    <p:extLst>
      <p:ext uri="{BB962C8B-B14F-4D97-AF65-F5344CB8AC3E}">
        <p14:creationId xmlns:p14="http://schemas.microsoft.com/office/powerpoint/2010/main" val="1448384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595" y="0"/>
            <a:ext cx="6323526" cy="6893439"/>
          </a:xfrm>
          <a:prstGeom prst="rect">
            <a:avLst/>
          </a:prstGeom>
        </p:spPr>
      </p:pic>
    </p:spTree>
    <p:extLst>
      <p:ext uri="{BB962C8B-B14F-4D97-AF65-F5344CB8AC3E}">
        <p14:creationId xmlns:p14="http://schemas.microsoft.com/office/powerpoint/2010/main" val="54380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16" y="738510"/>
            <a:ext cx="10890784" cy="6126066"/>
          </a:xfrm>
          <a:prstGeom prst="rect">
            <a:avLst/>
          </a:prstGeom>
        </p:spPr>
      </p:pic>
    </p:spTree>
    <p:extLst>
      <p:ext uri="{BB962C8B-B14F-4D97-AF65-F5344CB8AC3E}">
        <p14:creationId xmlns:p14="http://schemas.microsoft.com/office/powerpoint/2010/main" val="115630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276" y="993048"/>
            <a:ext cx="5922069" cy="4956991"/>
          </a:xfrm>
        </p:spPr>
      </p:pic>
      <p:sp>
        <p:nvSpPr>
          <p:cNvPr id="8" name="CuadroTexto 7"/>
          <p:cNvSpPr txBox="1"/>
          <p:nvPr/>
        </p:nvSpPr>
        <p:spPr>
          <a:xfrm>
            <a:off x="6559013" y="1403797"/>
            <a:ext cx="5253459" cy="5355312"/>
          </a:xfrm>
          <a:prstGeom prst="rect">
            <a:avLst/>
          </a:prstGeom>
          <a:noFill/>
        </p:spPr>
        <p:txBody>
          <a:bodyPr wrap="square" rtlCol="0">
            <a:spAutoFit/>
          </a:bodyPr>
          <a:lstStyle/>
          <a:p>
            <a:r>
              <a:rPr lang="es-CO" dirty="0"/>
              <a:t>Vive en Murialdo, aldea de unos cuatrocientos habitantes. Se ha hecho gran amigo del Capellán y le ayuda a la misa con toda perfección. En la escuela es el mejor alumno. Pero debe trasladarse a Castelnuovo para continuar la primaria. Sus padres tienen miedo y con razón, de dejarlo hacer sólo unos cinco kilómetros que separan a Castelnuovo de Murialdo.</a:t>
            </a:r>
            <a:br>
              <a:rPr lang="es-CO" dirty="0"/>
            </a:br>
            <a:r>
              <a:rPr lang="es-CO" dirty="0"/>
              <a:t>-"Madre, -decía Domingo- si yo fuera un pajarito volaría mañana y tarde a Castelnuovo para continuar mis estudios".</a:t>
            </a:r>
            <a:br>
              <a:rPr lang="es-CO" dirty="0"/>
            </a:br>
            <a:r>
              <a:rPr lang="es-CO" dirty="0"/>
              <a:t>Todos son amigos de </a:t>
            </a:r>
            <a:r>
              <a:rPr lang="es-CO" dirty="0" smtClean="0"/>
              <a:t>Domingo.</a:t>
            </a:r>
          </a:p>
          <a:p>
            <a:r>
              <a:rPr lang="es-ES" dirty="0" smtClean="0"/>
              <a:t>Pero </a:t>
            </a:r>
            <a:r>
              <a:rPr lang="es-ES" dirty="0"/>
              <a:t>Domingo debe suspender las clases. La madre lo nota demasiado pálido, delgado, cansado. Tiene poca salud. -"Domingo -le dice- debes descansar. En estos meses te has esforzado mucho".</a:t>
            </a:r>
            <a:br>
              <a:rPr lang="es-ES" dirty="0"/>
            </a:br>
            <a:r>
              <a:rPr lang="es-ES" dirty="0"/>
              <a:t>Su padre tiene que irse de Murialdo para buscar trabajo.</a:t>
            </a:r>
            <a:br>
              <a:rPr lang="es-ES" dirty="0"/>
            </a:br>
            <a:r>
              <a:rPr lang="es-ES" dirty="0"/>
              <a:t>Se trasladan a Mondonio. </a:t>
            </a:r>
            <a:endParaRPr lang="es-ES" dirty="0" smtClean="0"/>
          </a:p>
          <a:p>
            <a:endParaRPr lang="es-CO" dirty="0"/>
          </a:p>
        </p:txBody>
      </p:sp>
      <p:sp>
        <p:nvSpPr>
          <p:cNvPr id="9" name="Rectángulo 8"/>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90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99" y="356719"/>
            <a:ext cx="5278126" cy="6073694"/>
          </a:xfrm>
          <a:prstGeom prst="rect">
            <a:avLst/>
          </a:prstGeom>
        </p:spPr>
      </p:pic>
      <p:sp>
        <p:nvSpPr>
          <p:cNvPr id="5" name="CuadroTexto 4"/>
          <p:cNvSpPr txBox="1"/>
          <p:nvPr/>
        </p:nvSpPr>
        <p:spPr>
          <a:xfrm>
            <a:off x="6141076" y="1346975"/>
            <a:ext cx="5705340" cy="5355312"/>
          </a:xfrm>
          <a:prstGeom prst="rect">
            <a:avLst/>
          </a:prstGeom>
          <a:noFill/>
        </p:spPr>
        <p:txBody>
          <a:bodyPr wrap="square" rtlCol="0">
            <a:spAutoFit/>
          </a:bodyPr>
          <a:lstStyle/>
          <a:p>
            <a:r>
              <a:rPr lang="es-ES" dirty="0"/>
              <a:t>-"Mira, mamá, hoy me encontré en el camino con un señor. Me llamó. Yo le respondí que no podía detenerme porque llegaría tarde. Al fin, él insistió y me pareció una falta de educación seguir adelante sin escucharle".</a:t>
            </a:r>
            <a:br>
              <a:rPr lang="es-ES" dirty="0"/>
            </a:br>
            <a:r>
              <a:rPr lang="es-ES" dirty="0"/>
              <a:t>-"¿Vas a Castelnuovo?" -me preguntó-.</a:t>
            </a:r>
            <a:br>
              <a:rPr lang="es-ES" dirty="0"/>
            </a:br>
            <a:r>
              <a:rPr lang="es-ES" dirty="0"/>
              <a:t>-"Sí -le respondí-, todos los días hago este camino. Me preguntó enseguida si no me daba miedo caminar sólo por esos caminos. Yo me acordé en ese momento lo que tú me enseñaste, madre, que el Ángel de la Guarda nos acompaña siempre. Y le respondí: ¡Pero si no voy solo, señor, mi Ángel me acompaña!".</a:t>
            </a:r>
            <a:br>
              <a:rPr lang="es-ES" dirty="0"/>
            </a:br>
            <a:r>
              <a:rPr lang="es-ES" dirty="0"/>
              <a:t>Yo estaba apurado y quería seguir, pero él entonces me dijo: -"Mira, no me negarás que es duro y pesado hacer este camino con el sol abrasador del mediodía.</a:t>
            </a:r>
            <a:br>
              <a:rPr lang="es-ES" dirty="0"/>
            </a:br>
            <a:r>
              <a:rPr lang="es-ES" dirty="0"/>
              <a:t>-"Sí, es cierto, me cuesta, pero mi amo me paga por este sacrificio".</a:t>
            </a:r>
            <a:br>
              <a:rPr lang="es-ES" dirty="0"/>
            </a:br>
            <a:r>
              <a:rPr lang="es-ES" dirty="0"/>
              <a:t>-¿Tu amo? ¿Quién es ese señor?</a:t>
            </a:r>
            <a:br>
              <a:rPr lang="es-ES" dirty="0"/>
            </a:br>
            <a:r>
              <a:rPr lang="es-ES" dirty="0"/>
              <a:t>-Pero, ¿quién va a ser? El buen Dios que no deja sin recompensa ni un vaso de agua que se dé en su nombre.</a:t>
            </a:r>
            <a:endParaRPr lang="es-CO" dirty="0"/>
          </a:p>
        </p:txBody>
      </p:sp>
      <p:sp>
        <p:nvSpPr>
          <p:cNvPr id="6" name="Rectángulo 5"/>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89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3" y="612748"/>
            <a:ext cx="7624292" cy="3781897"/>
          </a:xfrm>
          <a:prstGeom prst="rect">
            <a:avLst/>
          </a:prstGeom>
        </p:spPr>
      </p:pic>
      <p:sp>
        <p:nvSpPr>
          <p:cNvPr id="6" name="Rectángulo 5"/>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8145886" y="827088"/>
            <a:ext cx="3683358" cy="3231654"/>
          </a:xfrm>
          <a:prstGeom prst="rect">
            <a:avLst/>
          </a:prstGeom>
          <a:noFill/>
        </p:spPr>
        <p:txBody>
          <a:bodyPr wrap="square" rtlCol="0">
            <a:spAutoFit/>
          </a:bodyPr>
          <a:lstStyle/>
          <a:p>
            <a:r>
              <a:rPr lang="es-CO" sz="1700" dirty="0"/>
              <a:t>Domingo </a:t>
            </a:r>
            <a:r>
              <a:rPr lang="es-CO" sz="1700" dirty="0" smtClean="0"/>
              <a:t>camino a la escuela, tropieza </a:t>
            </a:r>
            <a:r>
              <a:rPr lang="es-CO" sz="1700" dirty="0"/>
              <a:t>con algunos amigos que han decidido dejar las clases y tomarse unas horas por su cuenta para darse un baño en el riachuelo que atraviesa el valle de </a:t>
            </a:r>
            <a:r>
              <a:rPr lang="es-CO" sz="1700" dirty="0" smtClean="0"/>
              <a:t>Murialdo; y los cuales tenían un propósito: convencer </a:t>
            </a:r>
            <a:r>
              <a:rPr lang="es-CO" sz="1700" dirty="0"/>
              <a:t>a Domingo para que se fuera con ellos al río. </a:t>
            </a:r>
            <a:endParaRPr lang="es-CO" sz="1700" dirty="0" smtClean="0"/>
          </a:p>
          <a:p>
            <a:r>
              <a:rPr lang="es-CO" sz="1700" dirty="0" smtClean="0"/>
              <a:t>Logran convencerlo tras decirle que con él todos se comportaban mejor y que era una buen obra lo que este </a:t>
            </a:r>
            <a:r>
              <a:rPr lang="es-CO" sz="1700" dirty="0"/>
              <a:t/>
            </a:r>
            <a:br>
              <a:rPr lang="es-CO" sz="1700" dirty="0"/>
            </a:br>
            <a:endParaRPr lang="es-CO" sz="1700" dirty="0"/>
          </a:p>
        </p:txBody>
      </p:sp>
      <p:sp>
        <p:nvSpPr>
          <p:cNvPr id="8" name="CuadroTexto 7"/>
          <p:cNvSpPr txBox="1"/>
          <p:nvPr/>
        </p:nvSpPr>
        <p:spPr>
          <a:xfrm>
            <a:off x="309093" y="4394645"/>
            <a:ext cx="11590986" cy="2985433"/>
          </a:xfrm>
          <a:prstGeom prst="rect">
            <a:avLst/>
          </a:prstGeom>
          <a:noFill/>
        </p:spPr>
        <p:txBody>
          <a:bodyPr wrap="square" rtlCol="0">
            <a:spAutoFit/>
          </a:bodyPr>
          <a:lstStyle/>
          <a:p>
            <a:r>
              <a:rPr lang="es-CO" sz="1700" dirty="0" smtClean="0"/>
              <a:t>Iba a hacer, pero tras haber faltado a clase y desobedecido, Domingo se dirige a su casa y le dice a su madre: Madre</a:t>
            </a:r>
            <a:r>
              <a:rPr lang="es-CO" sz="1700" dirty="0"/>
              <a:t>, hoy no me he portado bien. Tienes que llevarme a la Iglesia, quiero confesarme. No fui a clase, ¿sabes? unos compañeros me convencieron y los seguí. No quise bañarme... pero ellos me tiraron al agua y tuve miedo de hacer el ridículo, y me bañé con ellos. Pero no es esto lo que más me duele, sino haber desobedecido, el haberme expuesto al peligro que suponen tales compañeros y lugares semejantes.</a:t>
            </a:r>
            <a:br>
              <a:rPr lang="es-CO" sz="1700" dirty="0"/>
            </a:br>
            <a:r>
              <a:rPr lang="es-CO" sz="1700" dirty="0" smtClean="0"/>
              <a:t>Al día siguiente sus compañeros trataron de convencerlo de nuevo y revivir las escenas que lo hirieron el </a:t>
            </a:r>
            <a:r>
              <a:rPr lang="es-CO" sz="1700" dirty="0" err="1" smtClean="0"/>
              <a:t>dí</a:t>
            </a:r>
            <a:r>
              <a:rPr lang="es-CO" sz="1700" dirty="0" smtClean="0"/>
              <a:t> anterior pero este los enfrento diciéndoles: </a:t>
            </a:r>
            <a:r>
              <a:rPr lang="es-ES" sz="1700" dirty="0"/>
              <a:t>-¿Queréis que os diga lo que pienso? Pues se los diré bien claro: he sido engañado una vez, pero fue la primera y va a ser la última. No quiero desobedecer a mi madre ni exponerme al peligro de ahogarme o de ofender a Dios. Y os diré que hicisteis mal en dejar las clases e ir a esos lugares. A Dios no le agradan los hijos desobedientes.</a:t>
            </a:r>
            <a:endParaRPr lang="es-CO" sz="1700" dirty="0"/>
          </a:p>
          <a:p>
            <a:r>
              <a:rPr lang="es-CO" sz="1700" dirty="0"/>
              <a:t> </a:t>
            </a:r>
          </a:p>
          <a:p>
            <a:endParaRPr lang="es-CO" dirty="0"/>
          </a:p>
        </p:txBody>
      </p:sp>
    </p:spTree>
    <p:extLst>
      <p:ext uri="{BB962C8B-B14F-4D97-AF65-F5344CB8AC3E}">
        <p14:creationId xmlns:p14="http://schemas.microsoft.com/office/powerpoint/2010/main" val="53164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14" y="827142"/>
            <a:ext cx="4568378" cy="5662133"/>
          </a:xfrm>
          <a:prstGeom prst="rect">
            <a:avLst/>
          </a:prstGeom>
        </p:spPr>
      </p:pic>
      <p:sp>
        <p:nvSpPr>
          <p:cNvPr id="6" name="Rectángulo 5"/>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5370491" y="738510"/>
            <a:ext cx="6336406" cy="6555641"/>
          </a:xfrm>
          <a:prstGeom prst="rect">
            <a:avLst/>
          </a:prstGeom>
          <a:noFill/>
        </p:spPr>
        <p:txBody>
          <a:bodyPr wrap="square" rtlCol="0">
            <a:spAutoFit/>
          </a:bodyPr>
          <a:lstStyle/>
          <a:p>
            <a:r>
              <a:rPr lang="es-CO" sz="1500" dirty="0"/>
              <a:t>¿Cómo era el oratorio de Don Bosco?</a:t>
            </a:r>
            <a:br>
              <a:rPr lang="es-CO" sz="1500" dirty="0"/>
            </a:br>
            <a:r>
              <a:rPr lang="es-CO" sz="1500" dirty="0"/>
              <a:t>La casa Pinardi era baja y vieja, con un sencillo balcón. </a:t>
            </a:r>
            <a:r>
              <a:rPr lang="es-CO" sz="1500" dirty="0" smtClean="0"/>
              <a:t>El </a:t>
            </a:r>
            <a:r>
              <a:rPr lang="es-CO" sz="1500" dirty="0"/>
              <a:t>cuarto donde Don Bosco recibió a Domingo era pequeño y estrecho. Los dormitorios angostos, bajos, con pisos de piedra y sin ninguna comodidad.</a:t>
            </a:r>
            <a:br>
              <a:rPr lang="es-CO" sz="1500" dirty="0"/>
            </a:br>
            <a:r>
              <a:rPr lang="es-CO" sz="1500" dirty="0"/>
              <a:t>Una cama rústica, una cocina pobre, algunos platos y cucharas. El comedor de Don Bosco era al mismo tiempo salón de recreo.</a:t>
            </a:r>
            <a:br>
              <a:rPr lang="es-CO" sz="1500" dirty="0"/>
            </a:br>
            <a:r>
              <a:rPr lang="es-CO" sz="1500" dirty="0"/>
              <a:t>Pero en medio de esa gran pobreza, reinaba la alegría y la fraternidad. Domingo Savio se acostumbró pronto a aquella casa y los días se le pasaban rápidos, casi sin darse cuenta.</a:t>
            </a:r>
            <a:br>
              <a:rPr lang="es-CO" sz="1500" dirty="0"/>
            </a:br>
            <a:r>
              <a:rPr lang="es-CO" sz="1500" dirty="0"/>
              <a:t>Entrando a la derecha, se levantaba la hermosa Iglesia de San Francisco de Sales. A un lado estaba la estatua de la Virgen. </a:t>
            </a:r>
            <a:r>
              <a:rPr lang="es-ES" sz="1500" dirty="0" smtClean="0"/>
              <a:t>Muchas </a:t>
            </a:r>
            <a:r>
              <a:rPr lang="es-ES" sz="1500" dirty="0"/>
              <a:t>veces mamá Margarita le repetía a Don Bosco:</a:t>
            </a:r>
            <a:br>
              <a:rPr lang="es-ES" sz="1500" dirty="0"/>
            </a:br>
            <a:r>
              <a:rPr lang="es-ES" sz="1500" dirty="0"/>
              <a:t>-Mira, Juan, tú tendrás muchos niños buenos en el oratorio, pero ninguno como Domingo.</a:t>
            </a:r>
            <a:br>
              <a:rPr lang="es-ES" sz="1500" dirty="0"/>
            </a:br>
            <a:r>
              <a:rPr lang="es-ES" sz="1500" dirty="0" smtClean="0"/>
              <a:t>Domingo </a:t>
            </a:r>
            <a:r>
              <a:rPr lang="es-ES" sz="1500" dirty="0"/>
              <a:t>Savio había depositado en Don Bosco toda su confianza. A él se dirigía en todos los momentos difíciles. Don Bosco era, no sólo su confesor ordinario, sino además su Director Espiritual.</a:t>
            </a:r>
            <a:br>
              <a:rPr lang="es-ES" sz="1500" dirty="0"/>
            </a:br>
            <a:r>
              <a:rPr lang="es-ES" sz="1500" dirty="0"/>
              <a:t>En el despacho de Don Bosco una cosa ha llamado la atención de Domingo. Es un cartel con un letrero en latín: "DA MIHI ANIMAS CAETERA TOLLE". Don Bosco le ayuda a traducir: "Dame almas y quédate con lo demás". Domingo exclama satisfecho:</a:t>
            </a:r>
            <a:br>
              <a:rPr lang="es-ES" sz="1500" dirty="0"/>
            </a:br>
            <a:r>
              <a:rPr lang="es-ES" sz="1500" dirty="0"/>
              <a:t>-Ya entiendo, aquí sólo hay un problema, el de las almas... es un negocio, no de dinero sino de almas.</a:t>
            </a:r>
            <a:br>
              <a:rPr lang="es-ES" sz="1500" dirty="0"/>
            </a:br>
            <a:r>
              <a:rPr lang="es-ES" sz="1500" dirty="0"/>
              <a:t>El 22 de noviembre fiesta de Santa Cecilia, recibirá el hábito sacerdotal Juan Cagliero. Domingo Savio estará ahí </a:t>
            </a:r>
            <a:r>
              <a:rPr lang="es-ES" sz="1500" dirty="0" smtClean="0"/>
              <a:t>cerca, y repitiendo emocionado: -¡</a:t>
            </a:r>
            <a:r>
              <a:rPr lang="es-ES" sz="1500" dirty="0"/>
              <a:t>Si Dios quiere también un día seré yo sacerdote!</a:t>
            </a:r>
            <a:endParaRPr lang="es-CO" sz="1500" dirty="0"/>
          </a:p>
          <a:p>
            <a:r>
              <a:rPr lang="es-ES" sz="1500" dirty="0"/>
              <a:t> </a:t>
            </a:r>
            <a:endParaRPr lang="es-CO" sz="1500" dirty="0"/>
          </a:p>
          <a:p>
            <a:endParaRPr lang="es-CO" sz="1500" dirty="0"/>
          </a:p>
        </p:txBody>
      </p:sp>
    </p:spTree>
    <p:extLst>
      <p:ext uri="{BB962C8B-B14F-4D97-AF65-F5344CB8AC3E}">
        <p14:creationId xmlns:p14="http://schemas.microsoft.com/office/powerpoint/2010/main" val="222415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55" y="496574"/>
            <a:ext cx="4130362" cy="6057604"/>
          </a:xfrm>
          <a:prstGeom prst="rect">
            <a:avLst/>
          </a:prstGeom>
        </p:spPr>
      </p:pic>
      <p:sp>
        <p:nvSpPr>
          <p:cNvPr id="5" name="Rectángulo 4"/>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4584879" y="738510"/>
            <a:ext cx="7122017" cy="6370975"/>
          </a:xfrm>
          <a:prstGeom prst="rect">
            <a:avLst/>
          </a:prstGeom>
          <a:noFill/>
        </p:spPr>
        <p:txBody>
          <a:bodyPr wrap="square" rtlCol="0">
            <a:spAutoFit/>
          </a:bodyPr>
          <a:lstStyle/>
          <a:p>
            <a:r>
              <a:rPr lang="es-ES" sz="1500" dirty="0"/>
              <a:t>El 8 de diciembre de 1854, el Papa Pío IX proclamaba ante todo el mundo, el dogma de la Inmaculada Concepción. </a:t>
            </a:r>
            <a:br>
              <a:rPr lang="es-ES" sz="1500" dirty="0"/>
            </a:br>
            <a:r>
              <a:rPr lang="es-ES" sz="1500" dirty="0"/>
              <a:t>Don Bosco, devoto como ninguno de la Santísima Virgen, no podía quedarse atrás, t</a:t>
            </a:r>
            <a:r>
              <a:rPr lang="es-ES" sz="1500" dirty="0" smtClean="0"/>
              <a:t>ratándose </a:t>
            </a:r>
            <a:r>
              <a:rPr lang="es-ES" sz="1500" dirty="0"/>
              <a:t>de la Santísima Virgen, él tenía que ser el </a:t>
            </a:r>
            <a:r>
              <a:rPr lang="es-ES" sz="1500" dirty="0" smtClean="0"/>
              <a:t>primero. Había </a:t>
            </a:r>
            <a:r>
              <a:rPr lang="es-ES" sz="1500" dirty="0"/>
              <a:t>la costumbre de ofrecer florecillas espirituales a la Virgen. Eran pensamientos escritos, donde se indicaba el acto particular de virtud que debía hacerse cada día en honor de la Virgen. </a:t>
            </a:r>
            <a:r>
              <a:rPr lang="es-ES" sz="1500" dirty="0" smtClean="0"/>
              <a:t>Domingo </a:t>
            </a:r>
            <a:r>
              <a:rPr lang="es-ES" sz="1500" dirty="0"/>
              <a:t>era el primero en </a:t>
            </a:r>
            <a:r>
              <a:rPr lang="es-ES" sz="1500" dirty="0" smtClean="0"/>
              <a:t>todo</a:t>
            </a:r>
            <a:r>
              <a:rPr lang="es-CO" sz="1500" dirty="0" smtClean="0"/>
              <a:t> </a:t>
            </a:r>
            <a:r>
              <a:rPr lang="es-ES" sz="1500" dirty="0" smtClean="0"/>
              <a:t>Mayo</a:t>
            </a:r>
            <a:r>
              <a:rPr lang="es-ES" sz="1500" dirty="0"/>
              <a:t>, el mes de las flores, era sobre todo el mes de fervor mariano, y se honraba a la Virgen con todo tipo de iniciativas, como la del joven José Giovanni: consistió en preparar un altarcito a la Virgen en el dormitorio para ofrecerle diariamente un homenaje </a:t>
            </a:r>
            <a:r>
              <a:rPr lang="es-ES" sz="1500" dirty="0" smtClean="0"/>
              <a:t>especial, Domingo quiere brindarle </a:t>
            </a:r>
            <a:r>
              <a:rPr lang="es-ES" sz="1500" dirty="0" err="1" smtClean="0"/>
              <a:t>alg</a:t>
            </a:r>
            <a:r>
              <a:rPr lang="es-ES" sz="1500" dirty="0" smtClean="0"/>
              <a:t> hermoso a la Virgen pero no tiene dinero por esto, se presenta a Don Bosco, y este siempre </a:t>
            </a:r>
            <a:r>
              <a:rPr lang="es-ES" sz="1500" dirty="0"/>
              <a:t>práctico y exigente, que conoce a sus jóvenes y sabe que la juventud es generosa, le recomienda tres cosas: Cumplir fielmente los propios deberes, narrar diariamente un ejemplo edificante en honor de María y hacer la comunión diaria.</a:t>
            </a:r>
            <a:endParaRPr lang="es-CO" sz="1500" dirty="0"/>
          </a:p>
          <a:p>
            <a:r>
              <a:rPr lang="es-ES" sz="1500" dirty="0"/>
              <a:t>¿Y qué gracia debo pedirle?, -pregunta Domingo a Don Bosco-.</a:t>
            </a:r>
            <a:br>
              <a:rPr lang="es-ES" sz="1500" dirty="0"/>
            </a:br>
            <a:r>
              <a:rPr lang="es-ES" sz="1500" dirty="0"/>
              <a:t>-Pídele que te obtenga la salud y la gracia necesaria para hacerte santo.</a:t>
            </a:r>
            <a:br>
              <a:rPr lang="es-ES" sz="1500" dirty="0"/>
            </a:br>
            <a:r>
              <a:rPr lang="es-ES" sz="1500" dirty="0"/>
              <a:t>Sí, le pediré que me ayude a ser santo, que Ella esté a mi lado en el último momento de mi vida, que me asista y me conduzca al cielo</a:t>
            </a:r>
            <a:r>
              <a:rPr lang="es-ES" sz="1500" dirty="0" smtClean="0"/>
              <a:t>.</a:t>
            </a:r>
            <a:r>
              <a:rPr lang="es-ES" sz="1500" dirty="0"/>
              <a:t/>
            </a:r>
            <a:br>
              <a:rPr lang="es-ES" sz="1500" dirty="0"/>
            </a:br>
            <a:r>
              <a:rPr lang="es-ES" sz="1500" dirty="0"/>
              <a:t>Pero Domingo no se contentó con eso. Su celo apostólico y espíritu de iniciativa le llevan ahora a fundar una asociación, un grupo apostólico.</a:t>
            </a:r>
            <a:br>
              <a:rPr lang="es-ES" sz="1500" dirty="0"/>
            </a:br>
            <a:r>
              <a:rPr lang="es-ES" sz="1500" dirty="0"/>
              <a:t>Consulta con sus amigos y todos están dispuestos a hacerse socios activos y a prestarle toda la colaboración. Sobre todo Rúa y </a:t>
            </a:r>
            <a:r>
              <a:rPr lang="es-ES" sz="1500" dirty="0" smtClean="0"/>
              <a:t>Giovanni</a:t>
            </a:r>
            <a:r>
              <a:rPr lang="es-ES" sz="1500" dirty="0"/>
              <a:t>, toman con todo interés el asunto. </a:t>
            </a:r>
            <a:r>
              <a:rPr lang="es-ES" sz="1500" dirty="0" smtClean="0"/>
              <a:t>Don </a:t>
            </a:r>
            <a:r>
              <a:rPr lang="es-ES" sz="1500" dirty="0"/>
              <a:t>Bosco ve con gusto la formación de este grupo espontáneo debido a la iniciativa de los mismos muchachos.</a:t>
            </a:r>
            <a:br>
              <a:rPr lang="es-ES" sz="1500" dirty="0"/>
            </a:br>
            <a:r>
              <a:rPr lang="es-ES" sz="1500" dirty="0"/>
              <a:t>La Compañía o Asociación fue fundada el 8 de junio de 1856 y quedó definitivamente constituida y aprobada por Don Bosco. Nació así la Compañía de la Inmaculada.</a:t>
            </a:r>
            <a:endParaRPr lang="es-CO" sz="1500" dirty="0"/>
          </a:p>
          <a:p>
            <a:endParaRPr lang="es-CO" dirty="0"/>
          </a:p>
        </p:txBody>
      </p:sp>
    </p:spTree>
    <p:extLst>
      <p:ext uri="{BB962C8B-B14F-4D97-AF65-F5344CB8AC3E}">
        <p14:creationId xmlns:p14="http://schemas.microsoft.com/office/powerpoint/2010/main" val="164430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45746" y="92179"/>
            <a:ext cx="6096000" cy="646331"/>
          </a:xfrm>
          <a:prstGeom prst="rect">
            <a:avLst/>
          </a:prstGeom>
        </p:spPr>
        <p:txBody>
          <a:bodyPr>
            <a:spAutoFit/>
          </a:bodyPr>
          <a:lstStyle/>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Fiesta de Santo Domingo Savio.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tabLst>
                <a:tab pos="2806065" algn="ctr"/>
                <a:tab pos="5612130" algn="r"/>
              </a:tabLst>
            </a:pPr>
            <a:r>
              <a:rPr lang="es-CO" b="1" i="1" dirty="0" smtClean="0">
                <a:effectLst/>
                <a:latin typeface="Calibri" panose="020F0502020204030204" pitchFamily="34" charset="0"/>
                <a:ea typeface="Calibri" panose="020F0502020204030204" pitchFamily="34" charset="0"/>
                <a:cs typeface="Times New Roman" panose="02020603050405020304" pitchFamily="18" charset="0"/>
              </a:rPr>
              <a:t>“Digo Sí, con María construyo la Iglesia”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8170"/>
            <a:ext cx="12192000" cy="6256044"/>
          </a:xfrm>
          <a:prstGeom prst="rect">
            <a:avLst/>
          </a:prstGeom>
        </p:spPr>
      </p:pic>
    </p:spTree>
    <p:extLst>
      <p:ext uri="{BB962C8B-B14F-4D97-AF65-F5344CB8AC3E}">
        <p14:creationId xmlns:p14="http://schemas.microsoft.com/office/powerpoint/2010/main" val="8685224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446</Words>
  <Application>Microsoft Office PowerPoint</Application>
  <PresentationFormat>Panorámica</PresentationFormat>
  <Paragraphs>25</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 correa</dc:creator>
  <cp:lastModifiedBy>valen correa</cp:lastModifiedBy>
  <cp:revision>9</cp:revision>
  <dcterms:created xsi:type="dcterms:W3CDTF">2016-04-29T15:59:07Z</dcterms:created>
  <dcterms:modified xsi:type="dcterms:W3CDTF">2016-04-29T17:34:52Z</dcterms:modified>
</cp:coreProperties>
</file>