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2" r:id="rId2"/>
    <p:sldId id="256" r:id="rId3"/>
    <p:sldId id="257" r:id="rId4"/>
    <p:sldId id="258" r:id="rId5"/>
    <p:sldId id="263" r:id="rId6"/>
    <p:sldId id="260" r:id="rId7"/>
    <p:sldId id="261" r:id="rId8"/>
    <p:sldId id="259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9EA225-0CF8-4ED9-801A-5A47524DDCF9}" type="datetimeFigureOut">
              <a:rPr lang="es-CO" smtClean="0"/>
              <a:t>26/02/2015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C51269-C101-43BB-94EC-8E574D9CA4E4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-36512" y="-19437"/>
            <a:ext cx="9512057" cy="7408877"/>
            <a:chOff x="15401" y="-275439"/>
            <a:chExt cx="9512057" cy="7408877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" y="-275439"/>
              <a:ext cx="9144000" cy="6877437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07" b="8919"/>
            <a:stretch/>
          </p:blipFill>
          <p:spPr>
            <a:xfrm>
              <a:off x="5648732" y="-275439"/>
              <a:ext cx="3878726" cy="7408877"/>
            </a:xfrm>
            <a:prstGeom prst="rect">
              <a:avLst/>
            </a:prstGeom>
          </p:spPr>
        </p:pic>
      </p:grpSp>
      <p:sp>
        <p:nvSpPr>
          <p:cNvPr id="2" name="1 Rectángulo"/>
          <p:cNvSpPr/>
          <p:nvPr/>
        </p:nvSpPr>
        <p:spPr>
          <a:xfrm>
            <a:off x="0" y="-27384"/>
            <a:ext cx="9107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76200" dist="63500" dir="1200000" algn="l" rotWithShape="0">
                    <a:schemeClr val="tx1">
                      <a:alpha val="42000"/>
                    </a:schemeClr>
                  </a:outerShdw>
                </a:effectLst>
                <a:latin typeface="AR CENA" pitchFamily="2" charset="0"/>
              </a:rPr>
              <a:t>Experiencia Oratoriana de</a:t>
            </a:r>
            <a:r>
              <a:rPr lang="es-ES" sz="5400" b="1" cap="none" spc="0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76200" dist="63500" dir="1200000" algn="l" rotWithShape="0">
                    <a:schemeClr val="tx1">
                      <a:alpha val="42000"/>
                    </a:schemeClr>
                  </a:outerShdw>
                </a:effectLst>
                <a:latin typeface="AR CENA" pitchFamily="2" charset="0"/>
              </a:rPr>
              <a:t> Don Bosco</a:t>
            </a:r>
            <a:endParaRPr lang="es-ES" sz="5400" b="1" cap="none" spc="0" dirty="0">
              <a:ln w="190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76200" dist="63500" dir="1200000" algn="l" rotWithShape="0">
                  <a:schemeClr val="tx1">
                    <a:alpha val="42000"/>
                  </a:schemeClr>
                </a:outerShdw>
              </a:effectLst>
              <a:latin typeface="AR CENA" pitchFamily="2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-252536" y="764704"/>
            <a:ext cx="7200800" cy="2350596"/>
            <a:chOff x="-252536" y="836712"/>
            <a:chExt cx="7200800" cy="2350596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  <a14:imgEffect>
                        <a14:brightnessContrast bright="49000" contras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0"/>
            <a:stretch/>
          </p:blipFill>
          <p:spPr>
            <a:xfrm>
              <a:off x="-252536" y="836712"/>
              <a:ext cx="2952328" cy="2350596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sp>
          <p:nvSpPr>
            <p:cNvPr id="6" name="5 Rectángulo redondeado"/>
            <p:cNvSpPr/>
            <p:nvPr/>
          </p:nvSpPr>
          <p:spPr>
            <a:xfrm>
              <a:off x="2699792" y="1340768"/>
              <a:ext cx="4248472" cy="792088"/>
            </a:xfrm>
            <a:prstGeom prst="roundRect">
              <a:avLst/>
            </a:prstGeom>
            <a:solidFill>
              <a:schemeClr val="lt1">
                <a:alpha val="3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buFontTx/>
                <a:buAutoNum type="arabicPeriod"/>
              </a:pPr>
              <a:r>
                <a:rPr lang="es-CO" sz="3600" b="1" dirty="0">
                  <a:ln w="190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CENA" pitchFamily="2" charset="0"/>
                </a:rPr>
                <a:t> Etapa </a:t>
              </a:r>
              <a:r>
                <a:rPr lang="es-CO" sz="3600" b="1" dirty="0" smtClean="0">
                  <a:ln w="190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CENA" pitchFamily="2" charset="0"/>
                </a:rPr>
                <a:t>pre-oratoriana</a:t>
              </a:r>
              <a:endParaRPr lang="es-CO" sz="3600" b="1" dirty="0">
                <a:ln w="190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-36512" y="2651989"/>
            <a:ext cx="7259160" cy="2249995"/>
            <a:chOff x="-36512" y="2651989"/>
            <a:chExt cx="7259160" cy="2249995"/>
          </a:xfrm>
        </p:grpSpPr>
        <p:sp>
          <p:nvSpPr>
            <p:cNvPr id="11" name="10 Rectángulo redondeado"/>
            <p:cNvSpPr/>
            <p:nvPr/>
          </p:nvSpPr>
          <p:spPr>
            <a:xfrm>
              <a:off x="2686144" y="2651989"/>
              <a:ext cx="4536504" cy="792088"/>
            </a:xfrm>
            <a:prstGeom prst="roundRect">
              <a:avLst/>
            </a:prstGeom>
            <a:solidFill>
              <a:schemeClr val="lt1">
                <a:alpha val="3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es-CO" sz="3600" b="1" dirty="0" smtClean="0">
                  <a:ln w="190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CENA" pitchFamily="2" charset="0"/>
                </a:rPr>
                <a:t>2. La </a:t>
              </a:r>
              <a:r>
                <a:rPr lang="es-CO" sz="3600" b="1" dirty="0">
                  <a:ln w="190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CENA" pitchFamily="2" charset="0"/>
                </a:rPr>
                <a:t>génesis del oratorio </a:t>
              </a:r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5" t="16757" r="5437"/>
            <a:stretch/>
          </p:blipFill>
          <p:spPr>
            <a:xfrm>
              <a:off x="-36512" y="2924944"/>
              <a:ext cx="2737268" cy="19770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14 Grupo"/>
          <p:cNvGrpSpPr/>
          <p:nvPr/>
        </p:nvGrpSpPr>
        <p:grpSpPr>
          <a:xfrm>
            <a:off x="-36512" y="4024656"/>
            <a:ext cx="7142274" cy="2712208"/>
            <a:chOff x="-36512" y="4024656"/>
            <a:chExt cx="7142274" cy="2712208"/>
          </a:xfrm>
        </p:grpSpPr>
        <p:sp>
          <p:nvSpPr>
            <p:cNvPr id="12" name="11 Rectángulo redondeado"/>
            <p:cNvSpPr/>
            <p:nvPr/>
          </p:nvSpPr>
          <p:spPr>
            <a:xfrm>
              <a:off x="2803030" y="4024656"/>
              <a:ext cx="4302732" cy="792088"/>
            </a:xfrm>
            <a:prstGeom prst="roundRect">
              <a:avLst/>
            </a:prstGeom>
            <a:solidFill>
              <a:schemeClr val="lt1">
                <a:alpha val="3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es-CO" sz="3600" b="1" dirty="0" smtClean="0">
                  <a:ln w="190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CENA" pitchFamily="2" charset="0"/>
                </a:rPr>
                <a:t>3. Actividad </a:t>
              </a:r>
              <a:r>
                <a:rPr lang="es-CO" sz="3600" b="1" dirty="0">
                  <a:ln w="190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CENA" pitchFamily="2" charset="0"/>
                </a:rPr>
                <a:t>oratoriana</a:t>
              </a:r>
            </a:p>
          </p:txBody>
        </p:sp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4797152"/>
              <a:ext cx="2642568" cy="19397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15 Rectángulo redondeado"/>
          <p:cNvSpPr/>
          <p:nvPr/>
        </p:nvSpPr>
        <p:spPr>
          <a:xfrm>
            <a:off x="2837864" y="5445224"/>
            <a:ext cx="4302732" cy="792088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3600" b="1" dirty="0" smtClean="0">
                <a:ln w="190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4. Criterios oratorianos</a:t>
            </a:r>
            <a:endParaRPr lang="es-CO" sz="3600" b="1" dirty="0">
              <a:ln w="190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-36512" y="-275439"/>
            <a:ext cx="9563970" cy="7408877"/>
            <a:chOff x="-36512" y="-275439"/>
            <a:chExt cx="9563970" cy="7408877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0"/>
              <a:ext cx="9144000" cy="6858000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07" b="8919"/>
            <a:stretch/>
          </p:blipFill>
          <p:spPr>
            <a:xfrm>
              <a:off x="5648732" y="-275439"/>
              <a:ext cx="3878726" cy="7408877"/>
            </a:xfrm>
            <a:prstGeom prst="rect">
              <a:avLst/>
            </a:prstGeom>
          </p:spPr>
        </p:pic>
      </p:grpSp>
      <p:sp>
        <p:nvSpPr>
          <p:cNvPr id="11" name="10 Rectángulo redondeado"/>
          <p:cNvSpPr/>
          <p:nvPr/>
        </p:nvSpPr>
        <p:spPr>
          <a:xfrm>
            <a:off x="179512" y="188640"/>
            <a:ext cx="4032448" cy="792088"/>
          </a:xfrm>
          <a:prstGeom prst="roundRect">
            <a:avLst/>
          </a:prstGeom>
          <a:solidFill>
            <a:schemeClr val="lt1">
              <a:alpha val="3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Tx/>
              <a:buAutoNum type="arabicPeriod"/>
            </a:pPr>
            <a:r>
              <a:rPr lang="es-CO" sz="3600" b="1" dirty="0">
                <a:ln w="190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Etapa </a:t>
            </a:r>
            <a:r>
              <a:rPr lang="es-CO" sz="3600" b="1" dirty="0" err="1">
                <a:ln w="190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preoratoriana</a:t>
            </a:r>
            <a:endParaRPr lang="es-CO" sz="3600" b="1" dirty="0">
              <a:ln w="190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34034" y="980730"/>
            <a:ext cx="5894150" cy="3672406"/>
            <a:chOff x="406042" y="980730"/>
            <a:chExt cx="5678126" cy="3672406"/>
          </a:xfrm>
        </p:grpSpPr>
        <p:cxnSp>
          <p:nvCxnSpPr>
            <p:cNvPr id="13" name="12 Conector angular"/>
            <p:cNvCxnSpPr/>
            <p:nvPr/>
          </p:nvCxnSpPr>
          <p:spPr>
            <a:xfrm rot="16200000" flipH="1">
              <a:off x="94753" y="1292019"/>
              <a:ext cx="972112" cy="349534"/>
            </a:xfrm>
            <a:prstGeom prst="bentConnector3">
              <a:avLst>
                <a:gd name="adj1" fmla="val 97032"/>
              </a:avLst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16 Rectángulo redondeado"/>
            <p:cNvSpPr/>
            <p:nvPr/>
          </p:nvSpPr>
          <p:spPr>
            <a:xfrm>
              <a:off x="827584" y="1196752"/>
              <a:ext cx="5256584" cy="3456384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endPara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endPara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endPara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endPara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s-CO" sz="2400" dirty="0" smtClean="0">
                  <a:solidFill>
                    <a:schemeClr val="tx1"/>
                  </a:solidFill>
                  <a:latin typeface="AR CENA" pitchFamily="2" charset="0"/>
                </a:rPr>
                <a:t>Hechos antes del encuentro con Bartolomé </a:t>
              </a:r>
              <a:r>
                <a:rPr lang="es-CO" sz="2400" dirty="0" err="1" smtClean="0">
                  <a:solidFill>
                    <a:schemeClr val="tx1"/>
                  </a:solidFill>
                  <a:latin typeface="AR CENA" pitchFamily="2" charset="0"/>
                </a:rPr>
                <a:t>Garelli</a:t>
              </a:r>
              <a:r>
                <a:rPr lang="es-CO" sz="2400" dirty="0" smtClean="0">
                  <a:solidFill>
                    <a:schemeClr val="tx1"/>
                  </a:solidFill>
                  <a:latin typeface="AR CENA" pitchFamily="2" charset="0"/>
                </a:rPr>
                <a:t>.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s-CO" sz="2400" dirty="0" smtClean="0">
                  <a:solidFill>
                    <a:schemeClr val="tx1"/>
                  </a:solidFill>
                  <a:latin typeface="AR CENA" pitchFamily="2" charset="0"/>
                </a:rPr>
                <a:t>Ordenación Sacerdotal de Don Bosco el 5 de junio de 1841   (múltiples propuestas).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s-CO" sz="2400" dirty="0" smtClean="0">
                  <a:solidFill>
                    <a:schemeClr val="tx1"/>
                  </a:solidFill>
                  <a:latin typeface="AR CENA" pitchFamily="2" charset="0"/>
                </a:rPr>
                <a:t>El </a:t>
              </a:r>
              <a:r>
                <a:rPr lang="es-CO" sz="2400" dirty="0" err="1" smtClean="0">
                  <a:solidFill>
                    <a:schemeClr val="tx1"/>
                  </a:solidFill>
                  <a:latin typeface="AR CENA" pitchFamily="2" charset="0"/>
                </a:rPr>
                <a:t>Convitto</a:t>
              </a:r>
              <a:r>
                <a:rPr lang="es-CO" sz="2400" dirty="0" smtClean="0">
                  <a:solidFill>
                    <a:schemeClr val="tx1"/>
                  </a:solidFill>
                  <a:latin typeface="AR CENA" pitchFamily="2" charset="0"/>
                </a:rPr>
                <a:t> Eclesiástico: Marca su opción vocacional, su opción por los niños y jóvenes más pobres.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s-CO" sz="2400" dirty="0" smtClean="0">
                  <a:solidFill>
                    <a:schemeClr val="tx1"/>
                  </a:solidFill>
                  <a:latin typeface="AR CENA" pitchFamily="2" charset="0"/>
                </a:rPr>
                <a:t>La experiencia de la Calle:</a:t>
              </a:r>
            </a:p>
            <a:p>
              <a:pPr algn="ctr"/>
              <a:r>
                <a:rPr lang="es-CO" b="1" i="1" dirty="0" smtClean="0">
                  <a:solidFill>
                    <a:schemeClr val="tx1"/>
                  </a:solidFill>
                </a:rPr>
                <a:t>   </a:t>
              </a:r>
              <a:r>
                <a:rPr lang="es-CO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VE</a:t>
              </a:r>
              <a:r>
                <a:rPr lang="es-CO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, MIRA A TU ALREDEDOR Y ACTUA</a:t>
              </a:r>
              <a:r>
                <a:rPr lang="es-CO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  <a:p>
              <a:pPr algn="ctr"/>
              <a:endParaRPr lang="es-CO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endPara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es-CO" dirty="0"/>
            </a:p>
            <a:p>
              <a:pPr algn="ctr"/>
              <a:endParaRPr lang="es-CO" dirty="0" smtClean="0"/>
            </a:p>
            <a:p>
              <a:pPr algn="ctr"/>
              <a:endParaRPr lang="es-CO" dirty="0" smtClean="0"/>
            </a:p>
            <a:p>
              <a:pPr algn="ctr"/>
              <a:endParaRPr lang="es-CO" dirty="0" smtClean="0"/>
            </a:p>
            <a:p>
              <a:pPr algn="ctr"/>
              <a:endParaRPr lang="es-CO" dirty="0"/>
            </a:p>
            <a:p>
              <a:pPr algn="ctr"/>
              <a:endParaRPr lang="es-CO" dirty="0" smtClean="0"/>
            </a:p>
            <a:p>
              <a:pPr algn="ctr"/>
              <a:endParaRPr lang="es-CO" dirty="0"/>
            </a:p>
            <a:p>
              <a:pPr algn="ctr"/>
              <a:endParaRPr lang="es-CO" dirty="0" smtClean="0"/>
            </a:p>
            <a:p>
              <a:pPr algn="ctr"/>
              <a:endParaRPr lang="es-CO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200106" y="4901026"/>
            <a:ext cx="6686657" cy="1840341"/>
            <a:chOff x="200106" y="4901026"/>
            <a:chExt cx="6686657" cy="1840341"/>
          </a:xfrm>
        </p:grpSpPr>
        <p:sp>
          <p:nvSpPr>
            <p:cNvPr id="18" name="17 Rectángulo redondeado"/>
            <p:cNvSpPr/>
            <p:nvPr/>
          </p:nvSpPr>
          <p:spPr>
            <a:xfrm>
              <a:off x="2699792" y="5013176"/>
              <a:ext cx="4186971" cy="151216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 smtClean="0">
                <a:solidFill>
                  <a:schemeClr val="tx1"/>
                </a:solidFill>
                <a:latin typeface="AR CENA" pitchFamily="2" charset="0"/>
              </a:endParaRPr>
            </a:p>
            <a:p>
              <a:pPr algn="ctr"/>
              <a:r>
                <a:rPr lang="es-CO" sz="2400" dirty="0" smtClean="0">
                  <a:solidFill>
                    <a:schemeClr val="tx1"/>
                  </a:solidFill>
                  <a:latin typeface="AR CENA" pitchFamily="2" charset="0"/>
                </a:rPr>
                <a:t>“En este momento me parece encontrarme en medio de una multitud de muchachos que esperan que les ayude”</a:t>
              </a:r>
            </a:p>
            <a:p>
              <a:pPr algn="ctr"/>
              <a:endPara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3" t="3474" r="14986" b="23616"/>
            <a:stretch/>
          </p:blipFill>
          <p:spPr>
            <a:xfrm>
              <a:off x="200106" y="4901026"/>
              <a:ext cx="2283662" cy="18403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9908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-275439"/>
            <a:ext cx="9527458" cy="7408877"/>
            <a:chOff x="0" y="-275439"/>
            <a:chExt cx="9527458" cy="740887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07" b="8919"/>
            <a:stretch/>
          </p:blipFill>
          <p:spPr>
            <a:xfrm>
              <a:off x="5648732" y="-275439"/>
              <a:ext cx="3878726" cy="7408877"/>
            </a:xfrm>
            <a:prstGeom prst="rect">
              <a:avLst/>
            </a:prstGeom>
          </p:spPr>
        </p:pic>
      </p:grpSp>
      <p:sp>
        <p:nvSpPr>
          <p:cNvPr id="8" name="7 Rectángulo redondeado"/>
          <p:cNvSpPr/>
          <p:nvPr/>
        </p:nvSpPr>
        <p:spPr>
          <a:xfrm>
            <a:off x="179512" y="260648"/>
            <a:ext cx="4536504" cy="792088"/>
          </a:xfrm>
          <a:prstGeom prst="roundRect">
            <a:avLst/>
          </a:prstGeom>
          <a:solidFill>
            <a:schemeClr val="lt1">
              <a:alpha val="3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3600" b="1" dirty="0" smtClean="0">
                <a:ln w="190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2. La </a:t>
            </a:r>
            <a:r>
              <a:rPr lang="es-CO" sz="3600" b="1" dirty="0">
                <a:ln w="190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génesis del oratorio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323528" y="1088738"/>
            <a:ext cx="4015020" cy="2196246"/>
            <a:chOff x="406042" y="1088738"/>
            <a:chExt cx="4015018" cy="2196246"/>
          </a:xfrm>
        </p:grpSpPr>
        <p:cxnSp>
          <p:nvCxnSpPr>
            <p:cNvPr id="9" name="8 Conector angular"/>
            <p:cNvCxnSpPr/>
            <p:nvPr/>
          </p:nvCxnSpPr>
          <p:spPr>
            <a:xfrm rot="16200000" flipH="1">
              <a:off x="274774" y="1220006"/>
              <a:ext cx="972110" cy="709573"/>
            </a:xfrm>
            <a:prstGeom prst="bentConnector3">
              <a:avLst>
                <a:gd name="adj1" fmla="val 96451"/>
              </a:avLst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7" t="10101" b="12963"/>
            <a:stretch/>
          </p:blipFill>
          <p:spPr>
            <a:xfrm>
              <a:off x="1137692" y="1199206"/>
              <a:ext cx="3283368" cy="20857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0" name="29 Grupo"/>
          <p:cNvGrpSpPr/>
          <p:nvPr/>
        </p:nvGrpSpPr>
        <p:grpSpPr>
          <a:xfrm>
            <a:off x="251520" y="1844825"/>
            <a:ext cx="6129474" cy="4731462"/>
            <a:chOff x="251520" y="1844825"/>
            <a:chExt cx="6129474" cy="4731462"/>
          </a:xfrm>
        </p:grpSpPr>
        <p:grpSp>
          <p:nvGrpSpPr>
            <p:cNvPr id="28" name="27 Grupo"/>
            <p:cNvGrpSpPr/>
            <p:nvPr/>
          </p:nvGrpSpPr>
          <p:grpSpPr>
            <a:xfrm>
              <a:off x="251520" y="1844825"/>
              <a:ext cx="6129474" cy="4228877"/>
              <a:chOff x="251520" y="1844825"/>
              <a:chExt cx="6129474" cy="4228877"/>
            </a:xfrm>
          </p:grpSpPr>
          <p:grpSp>
            <p:nvGrpSpPr>
              <p:cNvPr id="22" name="21 Grupo"/>
              <p:cNvGrpSpPr/>
              <p:nvPr/>
            </p:nvGrpSpPr>
            <p:grpSpPr>
              <a:xfrm>
                <a:off x="251520" y="1844825"/>
                <a:ext cx="6129474" cy="3816423"/>
                <a:chOff x="251520" y="1844825"/>
                <a:chExt cx="6129474" cy="3816423"/>
              </a:xfrm>
            </p:grpSpPr>
            <p:cxnSp>
              <p:nvCxnSpPr>
                <p:cNvPr id="12" name="11 Conector angular"/>
                <p:cNvCxnSpPr/>
                <p:nvPr/>
              </p:nvCxnSpPr>
              <p:spPr>
                <a:xfrm rot="16200000" flipH="1">
                  <a:off x="3956170" y="2244632"/>
                  <a:ext cx="1872207" cy="1072594"/>
                </a:xfrm>
                <a:prstGeom prst="bentConnector3">
                  <a:avLst>
                    <a:gd name="adj1" fmla="val -198"/>
                  </a:avLst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20" name="19 Rectángulo redondeado"/>
                <p:cNvSpPr/>
                <p:nvPr/>
              </p:nvSpPr>
              <p:spPr>
                <a:xfrm>
                  <a:off x="251520" y="3789040"/>
                  <a:ext cx="6129474" cy="1872208"/>
                </a:xfrm>
                <a:prstGeom prst="roundRect">
                  <a:avLst/>
                </a:prstGeom>
                <a:solidFill>
                  <a:schemeClr val="lt1">
                    <a:alpha val="52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/>
                  <a:endParaRPr lang="es-CO" dirty="0" smtClean="0"/>
                </a:p>
                <a:p>
                  <a:pPr marL="285750" lvl="0" indent="-285750">
                    <a:buFont typeface="Wingdings" pitchFamily="2" charset="2"/>
                    <a:buChar char="ü"/>
                  </a:pPr>
                  <a:r>
                    <a:rPr lang="es-CO" sz="2200" dirty="0" smtClean="0">
                      <a:latin typeface="AR CENA" pitchFamily="2" charset="0"/>
                    </a:rPr>
                    <a:t>La </a:t>
                  </a:r>
                  <a:r>
                    <a:rPr lang="es-CO" sz="2200" dirty="0">
                      <a:latin typeface="AR CENA" pitchFamily="2" charset="0"/>
                    </a:rPr>
                    <a:t>acogida del joven.</a:t>
                  </a:r>
                </a:p>
                <a:p>
                  <a:pPr marL="285750" lvl="0" indent="-285750">
                    <a:buFont typeface="Wingdings" pitchFamily="2" charset="2"/>
                    <a:buChar char="ü"/>
                  </a:pPr>
                  <a:r>
                    <a:rPr lang="es-CO" sz="2200" dirty="0">
                      <a:latin typeface="AR CENA" pitchFamily="2" charset="0"/>
                    </a:rPr>
                    <a:t>La celebración de la Santa Misa.</a:t>
                  </a:r>
                </a:p>
                <a:p>
                  <a:pPr marL="285750" lvl="0" indent="-285750">
                    <a:buFont typeface="Wingdings" pitchFamily="2" charset="2"/>
                    <a:buChar char="ü"/>
                  </a:pPr>
                  <a:r>
                    <a:rPr lang="es-CO" sz="2200" dirty="0">
                      <a:latin typeface="AR CENA" pitchFamily="2" charset="0"/>
                    </a:rPr>
                    <a:t>La catequesis de Don Bosco,  el rezo del ave </a:t>
                  </a:r>
                  <a:r>
                    <a:rPr lang="es-CO" sz="2200" dirty="0" smtClean="0">
                      <a:latin typeface="AR CENA" pitchFamily="2" charset="0"/>
                    </a:rPr>
                    <a:t>María</a:t>
                  </a:r>
                  <a:r>
                    <a:rPr lang="es-CO" sz="2200" dirty="0">
                      <a:latin typeface="AR CENA" pitchFamily="2" charset="0"/>
                    </a:rPr>
                    <a:t>.</a:t>
                  </a:r>
                </a:p>
                <a:p>
                  <a:pPr marL="285750" lvl="0" indent="-285750">
                    <a:buFont typeface="Wingdings" pitchFamily="2" charset="2"/>
                    <a:buChar char="ü"/>
                  </a:pPr>
                  <a:r>
                    <a:rPr lang="es-CO" sz="2200" dirty="0">
                      <a:latin typeface="AR CENA" pitchFamily="2" charset="0"/>
                    </a:rPr>
                    <a:t>La misión encomendada por el Santo al Joven de ser multiplicador de tal propuesta a otros </a:t>
                  </a:r>
                  <a:r>
                    <a:rPr lang="es-CO" sz="2200" dirty="0" smtClean="0">
                      <a:latin typeface="AR CENA" pitchFamily="2" charset="0"/>
                    </a:rPr>
                    <a:t>chicos. </a:t>
                  </a:r>
                  <a:endParaRPr lang="es-CO" sz="2200" dirty="0">
                    <a:latin typeface="AR CENA" pitchFamily="2" charset="0"/>
                  </a:endParaRPr>
                </a:p>
                <a:p>
                  <a:pPr marL="285750" indent="-285750" algn="ctr">
                    <a:buFont typeface="Wingdings" pitchFamily="2" charset="2"/>
                    <a:buChar char="ü"/>
                  </a:pPr>
                  <a:endParaRPr lang="es-CO" sz="2200" dirty="0">
                    <a:latin typeface="AR CENA" pitchFamily="2" charset="0"/>
                  </a:endParaRPr>
                </a:p>
              </p:txBody>
            </p:sp>
          </p:grpSp>
          <p:cxnSp>
            <p:nvCxnSpPr>
              <p:cNvPr id="23" name="22 Conector angular"/>
              <p:cNvCxnSpPr/>
              <p:nvPr/>
            </p:nvCxnSpPr>
            <p:spPr>
              <a:xfrm>
                <a:off x="428119" y="5605649"/>
                <a:ext cx="709573" cy="468053"/>
              </a:xfrm>
              <a:prstGeom prst="bentConnector3">
                <a:avLst>
                  <a:gd name="adj1" fmla="val -115"/>
                </a:avLst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9" name="28 Rectángulo redondeado"/>
            <p:cNvSpPr/>
            <p:nvPr/>
          </p:nvSpPr>
          <p:spPr>
            <a:xfrm>
              <a:off x="1331640" y="5784199"/>
              <a:ext cx="4464496" cy="792088"/>
            </a:xfrm>
            <a:prstGeom prst="roundRect">
              <a:avLst/>
            </a:prstGeom>
            <a:solidFill>
              <a:schemeClr val="bg1">
                <a:alpha val="63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600" b="1" dirty="0" smtClean="0">
                  <a:solidFill>
                    <a:srgbClr val="FF0000"/>
                  </a:solidFill>
                  <a:latin typeface="AR CENA" pitchFamily="2" charset="0"/>
                </a:rPr>
                <a:t>Propuesta de Itinerario </a:t>
              </a:r>
              <a:endParaRPr lang="es-CO" sz="3600" b="1" dirty="0">
                <a:solidFill>
                  <a:srgbClr val="FF0000"/>
                </a:solidFill>
                <a:latin typeface="AR CEN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5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" y="0"/>
            <a:ext cx="9144000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1" b="10426"/>
          <a:stretch/>
        </p:blipFill>
        <p:spPr>
          <a:xfrm>
            <a:off x="-900608" y="-389913"/>
            <a:ext cx="4034524" cy="740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19 Grupo"/>
          <p:cNvGrpSpPr/>
          <p:nvPr/>
        </p:nvGrpSpPr>
        <p:grpSpPr>
          <a:xfrm>
            <a:off x="2439524" y="260500"/>
            <a:ext cx="6272936" cy="2664296"/>
            <a:chOff x="2439524" y="260500"/>
            <a:chExt cx="6272936" cy="2664296"/>
          </a:xfrm>
        </p:grpSpPr>
        <p:grpSp>
          <p:nvGrpSpPr>
            <p:cNvPr id="26" name="25 Grupo"/>
            <p:cNvGrpSpPr/>
            <p:nvPr/>
          </p:nvGrpSpPr>
          <p:grpSpPr>
            <a:xfrm>
              <a:off x="4211960" y="260500"/>
              <a:ext cx="4500500" cy="2376412"/>
              <a:chOff x="4211960" y="260500"/>
              <a:chExt cx="4500500" cy="2376412"/>
            </a:xfrm>
          </p:grpSpPr>
          <p:sp>
            <p:nvSpPr>
              <p:cNvPr id="7" name="6 Flecha a la derecha con bandas"/>
              <p:cNvSpPr/>
              <p:nvPr/>
            </p:nvSpPr>
            <p:spPr>
              <a:xfrm rot="5400000">
                <a:off x="6156176" y="1124744"/>
                <a:ext cx="504056" cy="360040"/>
              </a:xfrm>
              <a:prstGeom prst="stripedRightArrow">
                <a:avLst/>
              </a:prstGeom>
              <a:solidFill>
                <a:srgbClr val="002060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" name="5 Llamada con línea 2 (borde y barra de énfasis)"/>
              <p:cNvSpPr/>
              <p:nvPr/>
            </p:nvSpPr>
            <p:spPr>
              <a:xfrm>
                <a:off x="4211960" y="260500"/>
                <a:ext cx="4464496" cy="720080"/>
              </a:xfrm>
              <a:prstGeom prst="accentBorderCallout2">
                <a:avLst>
                  <a:gd name="adj1" fmla="val 24041"/>
                  <a:gd name="adj2" fmla="val -5773"/>
                  <a:gd name="adj3" fmla="val 22277"/>
                  <a:gd name="adj4" fmla="val -27761"/>
                  <a:gd name="adj5" fmla="val 100153"/>
                  <a:gd name="adj6" fmla="val -27608"/>
                </a:avLst>
              </a:prstGeom>
              <a:solidFill>
                <a:schemeClr val="lt1">
                  <a:alpha val="84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O" sz="2400" dirty="0" smtClean="0">
                    <a:latin typeface="AR CENA" pitchFamily="2" charset="0"/>
                  </a:rPr>
                  <a:t>ENCUENTRO CON BARTOLOME GARELLI</a:t>
                </a:r>
                <a:endParaRPr lang="es-CO" sz="2400" dirty="0">
                  <a:latin typeface="AR CENA" pitchFamily="2" charset="0"/>
                </a:endParaRPr>
              </a:p>
            </p:txBody>
          </p:sp>
          <p:sp>
            <p:nvSpPr>
              <p:cNvPr id="8" name="7 Rectángulo redondeado"/>
              <p:cNvSpPr/>
              <p:nvPr/>
            </p:nvSpPr>
            <p:spPr>
              <a:xfrm>
                <a:off x="4427984" y="1700808"/>
                <a:ext cx="4284476" cy="936104"/>
              </a:xfrm>
              <a:prstGeom prst="roundRect">
                <a:avLst/>
              </a:prstGeom>
              <a:solidFill>
                <a:schemeClr val="lt1">
                  <a:alpha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O" sz="2000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latin typeface="Maiandra GD" pitchFamily="34" charset="0"/>
                  </a:rPr>
                  <a:t>Nace de una situación de infortunio del joven con el sacristán</a:t>
                </a:r>
                <a:endParaRPr lang="es-CO" sz="20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Maiandra GD" pitchFamily="34" charset="0"/>
                </a:endParaRPr>
              </a:p>
            </p:txBody>
          </p:sp>
        </p:grpSp>
        <p:pic>
          <p:nvPicPr>
            <p:cNvPr id="29" name="28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3" t="13250" r="36111" b="18497"/>
            <a:stretch/>
          </p:blipFill>
          <p:spPr>
            <a:xfrm>
              <a:off x="2439524" y="980580"/>
              <a:ext cx="1685103" cy="19442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1" name="20 Grupo"/>
          <p:cNvGrpSpPr/>
          <p:nvPr/>
        </p:nvGrpSpPr>
        <p:grpSpPr>
          <a:xfrm>
            <a:off x="1450504" y="2941290"/>
            <a:ext cx="7369968" cy="3488239"/>
            <a:chOff x="1450504" y="2941290"/>
            <a:chExt cx="7369968" cy="3488239"/>
          </a:xfrm>
        </p:grpSpPr>
        <p:grpSp>
          <p:nvGrpSpPr>
            <p:cNvPr id="3" name="2 Grupo"/>
            <p:cNvGrpSpPr/>
            <p:nvPr/>
          </p:nvGrpSpPr>
          <p:grpSpPr>
            <a:xfrm>
              <a:off x="1450504" y="2941290"/>
              <a:ext cx="5029136" cy="3488239"/>
              <a:chOff x="1475656" y="2799713"/>
              <a:chExt cx="5029136" cy="3488239"/>
            </a:xfrm>
          </p:grpSpPr>
          <p:grpSp>
            <p:nvGrpSpPr>
              <p:cNvPr id="27" name="26 Grupo"/>
              <p:cNvGrpSpPr/>
              <p:nvPr/>
            </p:nvGrpSpPr>
            <p:grpSpPr>
              <a:xfrm>
                <a:off x="1475656" y="2799713"/>
                <a:ext cx="5029136" cy="3488239"/>
                <a:chOff x="1475656" y="2799713"/>
                <a:chExt cx="5029136" cy="3488239"/>
              </a:xfrm>
            </p:grpSpPr>
            <p:sp>
              <p:nvSpPr>
                <p:cNvPr id="11" name="10 Elipse"/>
                <p:cNvSpPr/>
                <p:nvPr/>
              </p:nvSpPr>
              <p:spPr>
                <a:xfrm>
                  <a:off x="4848608" y="2799713"/>
                  <a:ext cx="1656184" cy="1152004"/>
                </a:xfrm>
                <a:prstGeom prst="ellipse">
                  <a:avLst/>
                </a:prstGeom>
                <a:solidFill>
                  <a:schemeClr val="lt1">
                    <a:alpha val="82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O" sz="2000" b="1" dirty="0" smtClean="0">
                      <a:latin typeface="Maiandra GD" pitchFamily="34" charset="0"/>
                    </a:rPr>
                    <a:t>JOVEN</a:t>
                  </a:r>
                  <a:endParaRPr lang="es-CO" sz="2000" b="1" dirty="0">
                    <a:latin typeface="Maiandra GD" pitchFamily="34" charset="0"/>
                  </a:endParaRPr>
                </a:p>
              </p:txBody>
            </p:sp>
            <p:sp>
              <p:nvSpPr>
                <p:cNvPr id="13" name="12 Rectángulo"/>
                <p:cNvSpPr/>
                <p:nvPr/>
              </p:nvSpPr>
              <p:spPr>
                <a:xfrm>
                  <a:off x="1475656" y="5087623"/>
                  <a:ext cx="4057600" cy="1200329"/>
                </a:xfrm>
                <a:prstGeom prst="rect">
                  <a:avLst/>
                </a:prstGeom>
                <a:solidFill>
                  <a:schemeClr val="bg1">
                    <a:alpha val="76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CO" sz="2400" dirty="0" smtClean="0">
                      <a:latin typeface="AR CENA" pitchFamily="2" charset="0"/>
                    </a:rPr>
                    <a:t>Imagen de una sociedad que margina, discrimina y ofrece un sin sentido…</a:t>
                  </a:r>
                  <a:endParaRPr lang="es-CO" sz="2400" dirty="0">
                    <a:latin typeface="AR CENA" pitchFamily="2" charset="0"/>
                  </a:endParaRPr>
                </a:p>
              </p:txBody>
            </p:sp>
            <p:cxnSp>
              <p:nvCxnSpPr>
                <p:cNvPr id="17" name="16 Conector recto"/>
                <p:cNvCxnSpPr/>
                <p:nvPr/>
              </p:nvCxnSpPr>
              <p:spPr>
                <a:xfrm>
                  <a:off x="3254524" y="4208317"/>
                  <a:ext cx="0" cy="879306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11 Elipse"/>
                <p:cNvSpPr/>
                <p:nvPr/>
              </p:nvSpPr>
              <p:spPr>
                <a:xfrm>
                  <a:off x="2293268" y="3031038"/>
                  <a:ext cx="2160240" cy="1177280"/>
                </a:xfrm>
                <a:prstGeom prst="ellipse">
                  <a:avLst/>
                </a:prstGeom>
                <a:solidFill>
                  <a:schemeClr val="lt1">
                    <a:alpha val="82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O" sz="2000" b="1" dirty="0" smtClean="0">
                      <a:latin typeface="Maiandra GD" pitchFamily="34" charset="0"/>
                    </a:rPr>
                    <a:t>SACRISTÁN</a:t>
                  </a:r>
                  <a:endParaRPr lang="es-CO" sz="2000" b="1" dirty="0">
                    <a:latin typeface="Maiandra GD" pitchFamily="34" charset="0"/>
                  </a:endParaRPr>
                </a:p>
              </p:txBody>
            </p:sp>
          </p:grp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8608" y="3509568"/>
                <a:ext cx="1553526" cy="1403028"/>
              </a:xfrm>
              <a:prstGeom prst="rect">
                <a:avLst/>
              </a:prstGeom>
            </p:spPr>
          </p:pic>
        </p:grpSp>
        <p:sp>
          <p:nvSpPr>
            <p:cNvPr id="16" name="15 Elipse"/>
            <p:cNvSpPr/>
            <p:nvPr/>
          </p:nvSpPr>
          <p:spPr>
            <a:xfrm>
              <a:off x="6660232" y="3259832"/>
              <a:ext cx="2160240" cy="1177280"/>
            </a:xfrm>
            <a:prstGeom prst="ellipse">
              <a:avLst/>
            </a:prstGeom>
            <a:solidFill>
              <a:schemeClr val="lt1">
                <a:alpha val="82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2000" b="1" dirty="0">
                <a:latin typeface="Maiandra GD" pitchFamily="34" charset="0"/>
              </a:endParaRPr>
            </a:p>
            <a:p>
              <a:pPr algn="ctr"/>
              <a:r>
                <a:rPr lang="es-CO" sz="2000" b="1" dirty="0" smtClean="0">
                  <a:latin typeface="Maiandra GD" pitchFamily="34" charset="0"/>
                </a:rPr>
                <a:t>DON BOSCO</a:t>
              </a:r>
            </a:p>
            <a:p>
              <a:pPr algn="ctr"/>
              <a:endParaRPr lang="es-CO" sz="2000" b="1" dirty="0">
                <a:latin typeface="Maiandra GD" pitchFamily="34" charset="0"/>
              </a:endParaRPr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7740352" y="4437112"/>
              <a:ext cx="0" cy="7920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Rectángulo"/>
            <p:cNvSpPr/>
            <p:nvPr/>
          </p:nvSpPr>
          <p:spPr>
            <a:xfrm>
              <a:off x="5912959" y="5229200"/>
              <a:ext cx="2891737" cy="1200329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2400" dirty="0" smtClean="0">
                  <a:latin typeface="AR CENA" pitchFamily="2" charset="0"/>
                </a:rPr>
                <a:t>Ganar al joven para la vida social. Devolverle la dignidad</a:t>
              </a:r>
              <a:endParaRPr lang="es-CO" sz="2400" dirty="0">
                <a:latin typeface="AR CEN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83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" y="15675"/>
            <a:ext cx="9144000" cy="685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1" b="10426"/>
          <a:stretch/>
        </p:blipFill>
        <p:spPr>
          <a:xfrm>
            <a:off x="-900608" y="-389913"/>
            <a:ext cx="4034524" cy="740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26 Grupo"/>
          <p:cNvGrpSpPr/>
          <p:nvPr/>
        </p:nvGrpSpPr>
        <p:grpSpPr>
          <a:xfrm>
            <a:off x="2627784" y="188639"/>
            <a:ext cx="6049636" cy="1435662"/>
            <a:chOff x="2627784" y="188639"/>
            <a:chExt cx="6049636" cy="1435662"/>
          </a:xfrm>
        </p:grpSpPr>
        <p:sp>
          <p:nvSpPr>
            <p:cNvPr id="9" name="8 Rectángulo redondeado"/>
            <p:cNvSpPr/>
            <p:nvPr/>
          </p:nvSpPr>
          <p:spPr>
            <a:xfrm>
              <a:off x="3102490" y="188639"/>
              <a:ext cx="5574930" cy="792088"/>
            </a:xfrm>
            <a:prstGeom prst="roundRect">
              <a:avLst/>
            </a:prstGeom>
            <a:solidFill>
              <a:schemeClr val="lt1">
                <a:alpha val="73000"/>
              </a:schemeClr>
            </a:solidFill>
            <a:ln w="38100"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es-CO" sz="3600" b="1" dirty="0" smtClean="0">
                  <a:ln w="190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CENA" pitchFamily="2" charset="0"/>
                </a:rPr>
                <a:t>3. Actividad oratoriana itinerante</a:t>
              </a:r>
              <a:endParaRPr lang="es-CO" sz="3600" b="1" dirty="0">
                <a:ln w="190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endParaRPr>
            </a:p>
          </p:txBody>
        </p:sp>
        <p:cxnSp>
          <p:nvCxnSpPr>
            <p:cNvPr id="4" name="3 Conector angular"/>
            <p:cNvCxnSpPr>
              <a:stCxn id="9" idx="1"/>
            </p:cNvCxnSpPr>
            <p:nvPr/>
          </p:nvCxnSpPr>
          <p:spPr>
            <a:xfrm rot="10800000" flipV="1">
              <a:off x="2627784" y="584683"/>
              <a:ext cx="474706" cy="1039618"/>
            </a:xfrm>
            <a:prstGeom prst="bentConnector2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2420970" y="1331476"/>
            <a:ext cx="3028775" cy="5184869"/>
            <a:chOff x="2420970" y="1331476"/>
            <a:chExt cx="3028775" cy="5184869"/>
          </a:xfrm>
        </p:grpSpPr>
        <p:sp>
          <p:nvSpPr>
            <p:cNvPr id="2" name="1 Rectángulo"/>
            <p:cNvSpPr/>
            <p:nvPr/>
          </p:nvSpPr>
          <p:spPr>
            <a:xfrm>
              <a:off x="2420971" y="1331476"/>
              <a:ext cx="3028774" cy="12003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2400" b="1" dirty="0" smtClean="0">
                  <a:solidFill>
                    <a:srgbClr val="FF0000"/>
                  </a:solidFill>
                  <a:latin typeface="AR CENA" pitchFamily="2" charset="0"/>
                </a:rPr>
                <a:t>1841</a:t>
              </a:r>
              <a:r>
                <a:rPr lang="es-CO" sz="2400" dirty="0" smtClean="0">
                  <a:latin typeface="AR CENA" pitchFamily="2" charset="0"/>
                </a:rPr>
                <a:t>: </a:t>
              </a:r>
              <a:r>
                <a:rPr lang="es-CO" sz="2400" dirty="0" err="1" smtClean="0">
                  <a:latin typeface="AR CENA" pitchFamily="2" charset="0"/>
                </a:rPr>
                <a:t>Convitto</a:t>
              </a:r>
              <a:r>
                <a:rPr lang="es-CO" sz="2400" dirty="0" smtClean="0">
                  <a:latin typeface="AR CENA" pitchFamily="2" charset="0"/>
                </a:rPr>
                <a:t> Eclesiástico </a:t>
              </a:r>
              <a:r>
                <a:rPr lang="es-CO" sz="2400" dirty="0">
                  <a:latin typeface="AR CENA" pitchFamily="2" charset="0"/>
                </a:rPr>
                <a:t>como un simple </a:t>
              </a:r>
              <a:r>
                <a:rPr lang="es-CO" sz="2400" dirty="0" smtClean="0">
                  <a:latin typeface="AR CENA" pitchFamily="2" charset="0"/>
                </a:rPr>
                <a:t>catecismo</a:t>
              </a:r>
            </a:p>
            <a:p>
              <a:pPr algn="ctr"/>
              <a:r>
                <a:rPr lang="es-CO" sz="2400" dirty="0" smtClean="0">
                  <a:latin typeface="AR CENA" pitchFamily="2" charset="0"/>
                </a:rPr>
                <a:t>( 2 años)</a:t>
              </a:r>
              <a:endParaRPr lang="es-CO" sz="2400" dirty="0">
                <a:latin typeface="AR CENA" pitchFamily="2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420970" y="2844510"/>
              <a:ext cx="3028775" cy="12003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2400" dirty="0" smtClean="0">
                  <a:latin typeface="AR CENA" pitchFamily="2" charset="0"/>
                </a:rPr>
                <a:t>En el refugio de la Marquesa Barolo </a:t>
              </a:r>
            </a:p>
            <a:p>
              <a:pPr algn="ctr"/>
              <a:r>
                <a:rPr lang="es-CO" sz="2400" dirty="0" smtClean="0">
                  <a:latin typeface="AR CENA" pitchFamily="2" charset="0"/>
                </a:rPr>
                <a:t>( 7 meses)</a:t>
              </a:r>
              <a:endParaRPr lang="es-CO" sz="2400" dirty="0">
                <a:latin typeface="AR CENA" pitchFamily="2" charset="0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434619" y="4320908"/>
              <a:ext cx="2977245" cy="12003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2400" dirty="0" smtClean="0">
                  <a:latin typeface="AR CENA" pitchFamily="2" charset="0"/>
                </a:rPr>
                <a:t>En el cementerio de Santa  Cruz ( San Pedro in vincoli 1 mes)</a:t>
              </a:r>
              <a:endParaRPr lang="it-IT" sz="2400" dirty="0">
                <a:latin typeface="AR CENA" pitchFamily="2" charset="0"/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2455243" y="5685348"/>
              <a:ext cx="2960229" cy="83099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2400" dirty="0" smtClean="0">
                  <a:latin typeface="AR CENA" pitchFamily="2" charset="0"/>
                </a:rPr>
                <a:t>Sin sitio de reunión. Al aire libre (1 mes)</a:t>
              </a:r>
              <a:endParaRPr lang="it-IT" sz="2400" dirty="0">
                <a:latin typeface="AR CENA" pitchFamily="2" charset="0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5609882" y="1334651"/>
            <a:ext cx="3224048" cy="5190693"/>
            <a:chOff x="5609882" y="1334651"/>
            <a:chExt cx="3224048" cy="5190693"/>
          </a:xfrm>
        </p:grpSpPr>
        <p:grpSp>
          <p:nvGrpSpPr>
            <p:cNvPr id="29" name="28 Grupo"/>
            <p:cNvGrpSpPr/>
            <p:nvPr/>
          </p:nvGrpSpPr>
          <p:grpSpPr>
            <a:xfrm>
              <a:off x="5609882" y="1334651"/>
              <a:ext cx="3224048" cy="5190693"/>
              <a:chOff x="5609882" y="1334651"/>
              <a:chExt cx="3224048" cy="5190693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609882" y="1334651"/>
                <a:ext cx="3078970" cy="12003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400" dirty="0" smtClean="0">
                    <a:latin typeface="AR CENA" pitchFamily="2" charset="0"/>
                  </a:rPr>
                  <a:t>Oratorio en san Martín, en los molinos del Rio Dora</a:t>
                </a:r>
              </a:p>
              <a:p>
                <a:pPr algn="ctr"/>
                <a:r>
                  <a:rPr lang="it-IT" sz="2400" dirty="0" smtClean="0">
                    <a:latin typeface="AR CENA" pitchFamily="2" charset="0"/>
                  </a:rPr>
                  <a:t> (6 meses)</a:t>
                </a:r>
                <a:endParaRPr lang="it-IT" sz="2400" dirty="0">
                  <a:latin typeface="AR CENA" pitchFamily="2" charset="0"/>
                </a:endParaRPr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5724128" y="4320908"/>
                <a:ext cx="3078970" cy="83099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400" dirty="0" smtClean="0">
                    <a:latin typeface="AR CENA" pitchFamily="2" charset="0"/>
                  </a:rPr>
                  <a:t>En el campo de los Hnos Filippi (2 meses)</a:t>
                </a:r>
                <a:endParaRPr lang="it-IT" sz="2400" dirty="0">
                  <a:latin typeface="AR CENA" pitchFamily="2" charset="0"/>
                </a:endParaRPr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5754960" y="5325015"/>
                <a:ext cx="3078970" cy="12003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itchFamily="2" charset="0"/>
                  </a:rPr>
                  <a:t>!POR FIN! </a:t>
                </a:r>
              </a:p>
              <a:p>
                <a:pPr algn="ctr"/>
                <a:r>
                  <a:rPr lang="it-IT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itchFamily="2" charset="0"/>
                  </a:rPr>
                  <a:t>UN CASA PERMANENTE</a:t>
                </a:r>
              </a:p>
              <a:p>
                <a:pPr algn="ctr"/>
                <a:r>
                  <a:rPr lang="it-IT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itchFamily="2" charset="0"/>
                  </a:rPr>
                  <a:t>CASA PINARDI</a:t>
                </a:r>
                <a:endParaRPr lang="it-IT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CENA" pitchFamily="2" charset="0"/>
                </a:endParaRPr>
              </a:p>
            </p:txBody>
          </p:sp>
        </p:grpSp>
        <p:sp>
          <p:nvSpPr>
            <p:cNvPr id="31" name="30 Rectángulo"/>
            <p:cNvSpPr/>
            <p:nvPr/>
          </p:nvSpPr>
          <p:spPr>
            <a:xfrm>
              <a:off x="5652120" y="2852936"/>
              <a:ext cx="3078970" cy="12003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2400" dirty="0" smtClean="0">
                  <a:latin typeface="AR CENA" pitchFamily="2" charset="0"/>
                </a:rPr>
                <a:t>Oratorio en la casa del P Juan Bautista Moretta </a:t>
              </a:r>
            </a:p>
            <a:p>
              <a:pPr algn="ctr"/>
              <a:r>
                <a:rPr lang="it-IT" sz="2400" dirty="0" smtClean="0">
                  <a:latin typeface="AR CENA" pitchFamily="2" charset="0"/>
                </a:rPr>
                <a:t>( 2 meses)</a:t>
              </a:r>
              <a:endParaRPr lang="it-IT" sz="2400" dirty="0">
                <a:latin typeface="AR CEN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02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 b="8919"/>
          <a:stretch/>
        </p:blipFill>
        <p:spPr>
          <a:xfrm>
            <a:off x="5648732" y="-275439"/>
            <a:ext cx="3878726" cy="7408877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704896" y="213539"/>
            <a:ext cx="5379271" cy="1054737"/>
          </a:xfrm>
          <a:prstGeom prst="roundRect">
            <a:avLst/>
          </a:prstGeom>
          <a:solidFill>
            <a:schemeClr val="lt1">
              <a:alpha val="73000"/>
            </a:schemeClr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CO" sz="3600" b="1" dirty="0" smtClean="0">
              <a:ln w="190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  <a:p>
            <a:pPr lvl="0" algn="ctr"/>
            <a:r>
              <a:rPr lang="es-CO" sz="3600" b="1" dirty="0" smtClean="0">
                <a:ln w="190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Características del Oratorio de</a:t>
            </a:r>
          </a:p>
          <a:p>
            <a:pPr lvl="0" algn="ctr"/>
            <a:r>
              <a:rPr lang="es-CO" sz="3600" b="1" dirty="0" smtClean="0">
                <a:ln w="190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Don Bosco</a:t>
            </a:r>
          </a:p>
          <a:p>
            <a:pPr lvl="0"/>
            <a:endParaRPr lang="es-CO" sz="3600" b="1" dirty="0">
              <a:ln w="190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15" name="14 Llamada con línea 2"/>
          <p:cNvSpPr/>
          <p:nvPr/>
        </p:nvSpPr>
        <p:spPr>
          <a:xfrm>
            <a:off x="3766795" y="1936624"/>
            <a:ext cx="2317372" cy="1132336"/>
          </a:xfrm>
          <a:prstGeom prst="borderCallout2">
            <a:avLst>
              <a:gd name="adj1" fmla="val 23489"/>
              <a:gd name="adj2" fmla="val -3908"/>
              <a:gd name="adj3" fmla="val 18750"/>
              <a:gd name="adj4" fmla="val -16667"/>
              <a:gd name="adj5" fmla="val -35480"/>
              <a:gd name="adj6" fmla="val 2350"/>
            </a:avLst>
          </a:prstGeom>
          <a:solidFill>
            <a:schemeClr val="lt1">
              <a:alpha val="87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 CENA" pitchFamily="2" charset="0"/>
              </a:rPr>
              <a:t>Vivencia de los sacramentos.</a:t>
            </a:r>
          </a:p>
          <a:p>
            <a:pPr algn="ctr"/>
            <a:r>
              <a:rPr lang="es-CO" sz="2400" dirty="0" smtClean="0">
                <a:latin typeface="AR CENA" pitchFamily="2" charset="0"/>
              </a:rPr>
              <a:t>Vida Cristiana </a:t>
            </a:r>
            <a:endParaRPr lang="es-CO" sz="2400" dirty="0">
              <a:latin typeface="AR CENA" pitchFamily="2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704896" y="1844824"/>
            <a:ext cx="2498952" cy="2723728"/>
            <a:chOff x="704896" y="1844824"/>
            <a:chExt cx="2498952" cy="2723728"/>
          </a:xfrm>
        </p:grpSpPr>
        <p:sp>
          <p:nvSpPr>
            <p:cNvPr id="14" name="13 Llamada con línea 2"/>
            <p:cNvSpPr/>
            <p:nvPr/>
          </p:nvSpPr>
          <p:spPr>
            <a:xfrm>
              <a:off x="704896" y="1844824"/>
              <a:ext cx="2498952" cy="122413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5480"/>
                <a:gd name="adj6" fmla="val 2350"/>
              </a:avLst>
            </a:prstGeom>
            <a:solidFill>
              <a:schemeClr val="lt1">
                <a:alpha val="87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latin typeface="AR CENA" pitchFamily="2" charset="0"/>
                </a:rPr>
                <a:t>Catequesis</a:t>
              </a:r>
            </a:p>
            <a:p>
              <a:pPr algn="ctr"/>
              <a:r>
                <a:rPr lang="es-CO" sz="2400" dirty="0" smtClean="0">
                  <a:latin typeface="AR CENA" pitchFamily="2" charset="0"/>
                </a:rPr>
                <a:t>que favorece el encuentro con Cristo</a:t>
              </a:r>
              <a:endParaRPr lang="es-CO" sz="2400" dirty="0">
                <a:latin typeface="AR CENA" pitchFamily="2" charset="0"/>
              </a:endParaRPr>
            </a:p>
          </p:txBody>
        </p:sp>
        <p:sp>
          <p:nvSpPr>
            <p:cNvPr id="16" name="15 Llamada con línea 2"/>
            <p:cNvSpPr/>
            <p:nvPr/>
          </p:nvSpPr>
          <p:spPr>
            <a:xfrm>
              <a:off x="713489" y="3560440"/>
              <a:ext cx="2476979" cy="100811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1726"/>
                <a:gd name="adj6" fmla="val 146"/>
              </a:avLst>
            </a:prstGeom>
            <a:solidFill>
              <a:schemeClr val="lt1">
                <a:alpha val="87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latin typeface="AR CENA" pitchFamily="2" charset="0"/>
                </a:rPr>
                <a:t>Devoción a María. Madre y presencia</a:t>
              </a:r>
              <a:endParaRPr lang="es-CO" sz="2400" dirty="0">
                <a:latin typeface="AR CENA" pitchFamily="2" charset="0"/>
              </a:endParaRPr>
            </a:p>
          </p:txBody>
        </p:sp>
      </p:grpSp>
      <p:sp>
        <p:nvSpPr>
          <p:cNvPr id="17" name="16 Llamada con línea 2"/>
          <p:cNvSpPr/>
          <p:nvPr/>
        </p:nvSpPr>
        <p:spPr>
          <a:xfrm>
            <a:off x="3755486" y="3645024"/>
            <a:ext cx="2400689" cy="9235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691"/>
              <a:gd name="adj6" fmla="val 76"/>
            </a:avLst>
          </a:prstGeom>
          <a:solidFill>
            <a:schemeClr val="lt1">
              <a:alpha val="87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 CENA" pitchFamily="2" charset="0"/>
              </a:rPr>
              <a:t>Juego: espacio para la amistad</a:t>
            </a:r>
            <a:endParaRPr lang="es-CO" sz="2400" dirty="0">
              <a:latin typeface="AR CENA" pitchFamily="2" charset="0"/>
            </a:endParaRPr>
          </a:p>
        </p:txBody>
      </p:sp>
      <p:sp>
        <p:nvSpPr>
          <p:cNvPr id="18" name="17 Llamada con línea 2"/>
          <p:cNvSpPr/>
          <p:nvPr/>
        </p:nvSpPr>
        <p:spPr>
          <a:xfrm>
            <a:off x="676316" y="5085184"/>
            <a:ext cx="2527532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643"/>
              <a:gd name="adj6" fmla="val 1270"/>
            </a:avLst>
          </a:prstGeom>
          <a:solidFill>
            <a:schemeClr val="lt1">
              <a:alpha val="87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 CENA" pitchFamily="2" charset="0"/>
              </a:rPr>
              <a:t>Calle: Interactuar con al realidad de joven</a:t>
            </a:r>
            <a:endParaRPr lang="es-CO" sz="2400" dirty="0">
              <a:latin typeface="AR CENA" pitchFamily="2" charset="0"/>
            </a:endParaRPr>
          </a:p>
        </p:txBody>
      </p:sp>
      <p:sp>
        <p:nvSpPr>
          <p:cNvPr id="19" name="18 Llamada con línea 2"/>
          <p:cNvSpPr/>
          <p:nvPr/>
        </p:nvSpPr>
        <p:spPr>
          <a:xfrm>
            <a:off x="3793055" y="5085184"/>
            <a:ext cx="2527532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643"/>
              <a:gd name="adj6" fmla="val 1270"/>
            </a:avLst>
          </a:prstGeom>
          <a:solidFill>
            <a:schemeClr val="lt1">
              <a:alpha val="87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 CENA" pitchFamily="2" charset="0"/>
              </a:rPr>
              <a:t>Vinculación a la obra del oratorio.</a:t>
            </a:r>
            <a:endParaRPr lang="es-CO" sz="2400" dirty="0"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3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51520" y="213538"/>
            <a:ext cx="9073008" cy="1054737"/>
          </a:xfrm>
          <a:prstGeom prst="roundRect">
            <a:avLst/>
          </a:prstGeom>
          <a:solidFill>
            <a:schemeClr val="lt1">
              <a:alpha val="73000"/>
            </a:schemeClr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CO" sz="3600" b="1" dirty="0" smtClean="0">
              <a:ln w="190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  <a:p>
            <a:pPr lvl="0" algn="ctr"/>
            <a:r>
              <a:rPr lang="es-CO" sz="3600" b="1" dirty="0" smtClean="0">
                <a:ln w="190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4. Criterios oratorianos para REVITALIZAR las comunidades educativas y el MJS</a:t>
            </a:r>
          </a:p>
          <a:p>
            <a:pPr lvl="0"/>
            <a:endParaRPr lang="es-CO" sz="3600" b="1" dirty="0">
              <a:ln w="190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0" y="-275440"/>
            <a:ext cx="9527458" cy="7408877"/>
            <a:chOff x="0" y="-275439"/>
            <a:chExt cx="9527458" cy="740887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07" b="8919"/>
            <a:stretch/>
          </p:blipFill>
          <p:spPr>
            <a:xfrm>
              <a:off x="5648732" y="-275439"/>
              <a:ext cx="3878726" cy="7408877"/>
            </a:xfrm>
            <a:prstGeom prst="rect">
              <a:avLst/>
            </a:prstGeom>
          </p:spPr>
        </p:pic>
      </p:grpSp>
      <p:grpSp>
        <p:nvGrpSpPr>
          <p:cNvPr id="24" name="23 Grupo"/>
          <p:cNvGrpSpPr/>
          <p:nvPr/>
        </p:nvGrpSpPr>
        <p:grpSpPr>
          <a:xfrm>
            <a:off x="217617" y="1756430"/>
            <a:ext cx="6142238" cy="2680682"/>
            <a:chOff x="217617" y="1756430"/>
            <a:chExt cx="6142238" cy="2680682"/>
          </a:xfrm>
        </p:grpSpPr>
        <p:sp>
          <p:nvSpPr>
            <p:cNvPr id="2" name="1 Flecha a la derecha con bandas"/>
            <p:cNvSpPr/>
            <p:nvPr/>
          </p:nvSpPr>
          <p:spPr>
            <a:xfrm>
              <a:off x="217617" y="1861384"/>
              <a:ext cx="576064" cy="432048"/>
            </a:xfrm>
            <a:prstGeom prst="striped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971598" y="2564904"/>
              <a:ext cx="5388257" cy="1872208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sz="2400" dirty="0" smtClean="0">
                  <a:latin typeface="AR CENA" pitchFamily="2" charset="0"/>
                </a:rPr>
                <a:t>El oratorio:</a:t>
              </a:r>
            </a:p>
            <a:p>
              <a:r>
                <a:rPr lang="es-CO" sz="2400" dirty="0" smtClean="0">
                  <a:latin typeface="AR CENA" pitchFamily="2" charset="0"/>
                </a:rPr>
                <a:t> - Es lugar de convergencia física.</a:t>
              </a:r>
            </a:p>
            <a:p>
              <a:pPr marL="342900" indent="-342900">
                <a:buFontTx/>
                <a:buChar char="-"/>
              </a:pPr>
              <a:r>
                <a:rPr lang="es-CO" sz="2400" dirty="0" smtClean="0">
                  <a:latin typeface="AR CENA" pitchFamily="2" charset="0"/>
                </a:rPr>
                <a:t>Es un movimiento en salida.</a:t>
              </a:r>
            </a:p>
            <a:p>
              <a:pPr marL="342900" indent="-342900">
                <a:buFontTx/>
                <a:buChar char="-"/>
              </a:pPr>
              <a:r>
                <a:rPr lang="es-CO" sz="2400" dirty="0" smtClean="0">
                  <a:latin typeface="AR CENA" pitchFamily="2" charset="0"/>
                </a:rPr>
                <a:t>Es el salesiano (a) o animador presente entre los jóvenes.</a:t>
              </a:r>
              <a:endParaRPr lang="es-CO" sz="2400" dirty="0">
                <a:latin typeface="AR CENA" pitchFamily="2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973296" y="1756430"/>
              <a:ext cx="2055537" cy="641957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sz="2400" dirty="0">
                  <a:latin typeface="AR CENA" pitchFamily="2" charset="0"/>
                </a:rPr>
                <a:t>C</a:t>
              </a:r>
              <a:r>
                <a:rPr lang="es-CO" sz="2400" dirty="0" smtClean="0">
                  <a:latin typeface="AR CENA" pitchFamily="2" charset="0"/>
                </a:rPr>
                <a:t>onceptualización</a:t>
              </a:r>
              <a:endParaRPr lang="es-CO" sz="2400" dirty="0">
                <a:latin typeface="AR CENA" pitchFamily="2" charset="0"/>
              </a:endParaRPr>
            </a:p>
          </p:txBody>
        </p:sp>
        <p:cxnSp>
          <p:nvCxnSpPr>
            <p:cNvPr id="11" name="10 Conector angular"/>
            <p:cNvCxnSpPr/>
            <p:nvPr/>
          </p:nvCxnSpPr>
          <p:spPr>
            <a:xfrm>
              <a:off x="3028833" y="1988840"/>
              <a:ext cx="1543167" cy="576064"/>
            </a:xfrm>
            <a:prstGeom prst="bentConnector3">
              <a:avLst>
                <a:gd name="adj1" fmla="val 99526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24 Grupo"/>
          <p:cNvGrpSpPr/>
          <p:nvPr/>
        </p:nvGrpSpPr>
        <p:grpSpPr>
          <a:xfrm>
            <a:off x="251520" y="4797152"/>
            <a:ext cx="6336727" cy="1715943"/>
            <a:chOff x="251520" y="4797152"/>
            <a:chExt cx="6336727" cy="1715943"/>
          </a:xfrm>
        </p:grpSpPr>
        <p:sp>
          <p:nvSpPr>
            <p:cNvPr id="17" name="16 Flecha a la derecha con bandas"/>
            <p:cNvSpPr/>
            <p:nvPr/>
          </p:nvSpPr>
          <p:spPr>
            <a:xfrm>
              <a:off x="251520" y="4902106"/>
              <a:ext cx="576064" cy="432048"/>
            </a:xfrm>
            <a:prstGeom prst="striped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150921" y="4797152"/>
              <a:ext cx="1764896" cy="641957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latin typeface="AR CENA" pitchFamily="2" charset="0"/>
                </a:rPr>
                <a:t>Antropología</a:t>
              </a:r>
              <a:endParaRPr lang="es-CO" sz="2400" dirty="0">
                <a:latin typeface="AR CENA" pitchFamily="2" charset="0"/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199990" y="5589240"/>
              <a:ext cx="5388257" cy="923855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sz="2400" dirty="0" smtClean="0">
                  <a:latin typeface="AR CENA" pitchFamily="2" charset="0"/>
                </a:rPr>
                <a:t>Tiene su fundamento en la Encarnación del Hijo de Dios</a:t>
              </a:r>
              <a:endParaRPr lang="es-CO" sz="2400" dirty="0">
                <a:latin typeface="AR CENA" pitchFamily="2" charset="0"/>
              </a:endParaRPr>
            </a:p>
          </p:txBody>
        </p:sp>
        <p:cxnSp>
          <p:nvCxnSpPr>
            <p:cNvPr id="20" name="19 Conector angular"/>
            <p:cNvCxnSpPr/>
            <p:nvPr/>
          </p:nvCxnSpPr>
          <p:spPr>
            <a:xfrm>
              <a:off x="2894142" y="5046122"/>
              <a:ext cx="1543167" cy="576064"/>
            </a:xfrm>
            <a:prstGeom prst="bentConnector3">
              <a:avLst>
                <a:gd name="adj1" fmla="val 99526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22 Rectángulo redondeado"/>
          <p:cNvSpPr/>
          <p:nvPr/>
        </p:nvSpPr>
        <p:spPr>
          <a:xfrm>
            <a:off x="704896" y="213539"/>
            <a:ext cx="8115576" cy="1054737"/>
          </a:xfrm>
          <a:prstGeom prst="roundRect">
            <a:avLst/>
          </a:prstGeom>
          <a:solidFill>
            <a:schemeClr val="lt1">
              <a:alpha val="73000"/>
            </a:schemeClr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CO" sz="3600" b="1" dirty="0" smtClean="0">
              <a:ln w="190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  <a:p>
            <a:pPr lvl="0" algn="ctr"/>
            <a:r>
              <a:rPr lang="es-CO" sz="3600" b="1" dirty="0" smtClean="0">
                <a:ln w="190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Criterios oratorianos para REVITALIZAR LA PASTORAL EDUCATIVA</a:t>
            </a:r>
          </a:p>
          <a:p>
            <a:pPr lvl="0"/>
            <a:endParaRPr lang="es-CO" sz="3600" b="1" dirty="0">
              <a:ln w="190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2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-275439"/>
            <a:ext cx="9527458" cy="7408877"/>
            <a:chOff x="0" y="-275439"/>
            <a:chExt cx="9527458" cy="740887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07" b="8919"/>
            <a:stretch/>
          </p:blipFill>
          <p:spPr>
            <a:xfrm>
              <a:off x="5648732" y="-275439"/>
              <a:ext cx="3878726" cy="7408877"/>
            </a:xfrm>
            <a:prstGeom prst="rect">
              <a:avLst/>
            </a:prstGeom>
          </p:spPr>
        </p:pic>
      </p:grpSp>
      <p:grpSp>
        <p:nvGrpSpPr>
          <p:cNvPr id="8" name="7 Grupo"/>
          <p:cNvGrpSpPr/>
          <p:nvPr/>
        </p:nvGrpSpPr>
        <p:grpSpPr>
          <a:xfrm>
            <a:off x="225031" y="188640"/>
            <a:ext cx="6142238" cy="3384376"/>
            <a:chOff x="217617" y="1684422"/>
            <a:chExt cx="6142238" cy="3384376"/>
          </a:xfrm>
        </p:grpSpPr>
        <p:sp>
          <p:nvSpPr>
            <p:cNvPr id="9" name="8 Flecha a la derecha con bandas"/>
            <p:cNvSpPr/>
            <p:nvPr/>
          </p:nvSpPr>
          <p:spPr>
            <a:xfrm>
              <a:off x="217617" y="1861384"/>
              <a:ext cx="576064" cy="432048"/>
            </a:xfrm>
            <a:prstGeom prst="striped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971598" y="2564904"/>
              <a:ext cx="5388257" cy="2503894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CO" sz="2400" dirty="0" smtClean="0">
                <a:latin typeface="AR CENA" pitchFamily="2" charset="0"/>
              </a:endParaRPr>
            </a:p>
            <a:p>
              <a:endParaRPr lang="es-CO" sz="2400" dirty="0" smtClean="0">
                <a:latin typeface="AR CENA" pitchFamily="2" charset="0"/>
              </a:endParaRPr>
            </a:p>
            <a:p>
              <a:endParaRPr lang="es-CO" sz="2400" dirty="0">
                <a:latin typeface="AR CENA" pitchFamily="2" charset="0"/>
              </a:endParaRPr>
            </a:p>
            <a:p>
              <a:endParaRPr lang="es-CO" sz="2400" dirty="0" smtClean="0">
                <a:latin typeface="AR CENA" pitchFamily="2" charset="0"/>
              </a:endParaRPr>
            </a:p>
            <a:p>
              <a:endParaRPr lang="es-CO" sz="2400" dirty="0">
                <a:latin typeface="AR CENA" pitchFamily="2" charset="0"/>
              </a:endParaRPr>
            </a:p>
            <a:p>
              <a:r>
                <a:rPr lang="es-CO" sz="2400" dirty="0" smtClean="0">
                  <a:latin typeface="AR CENA" pitchFamily="2" charset="0"/>
                </a:rPr>
                <a:t>El Oratorio es Casa</a:t>
              </a:r>
            </a:p>
            <a:p>
              <a:pPr marL="342900" indent="-342900">
                <a:buFontTx/>
                <a:buChar char="-"/>
              </a:pPr>
              <a:r>
                <a:rPr lang="es-CO" sz="2400" dirty="0" smtClean="0">
                  <a:latin typeface="AR CENA" pitchFamily="2" charset="0"/>
                </a:rPr>
                <a:t>Que recupera la autenticidad y la transparencia de las relaciones humanas.</a:t>
              </a:r>
            </a:p>
            <a:p>
              <a:pPr marL="342900" indent="-342900">
                <a:buFontTx/>
                <a:buChar char="-"/>
              </a:pPr>
              <a:r>
                <a:rPr lang="es-CO" sz="2400" dirty="0" smtClean="0">
                  <a:latin typeface="AR CENA" pitchFamily="2" charset="0"/>
                </a:rPr>
                <a:t>Crea lazos de pertenencia.</a:t>
              </a:r>
            </a:p>
            <a:p>
              <a:pPr marL="342900" indent="-342900">
                <a:buFontTx/>
                <a:buChar char="-"/>
              </a:pPr>
              <a:r>
                <a:rPr lang="es-CO" sz="2400" dirty="0" smtClean="0">
                  <a:latin typeface="AR CENA" pitchFamily="2" charset="0"/>
                </a:rPr>
                <a:t>Cambio y flexibilidad.</a:t>
              </a:r>
            </a:p>
            <a:p>
              <a:pPr marL="342900" indent="-342900">
                <a:buFontTx/>
                <a:buChar char="-"/>
              </a:pPr>
              <a:r>
                <a:rPr lang="es-CO" sz="2400" dirty="0" smtClean="0">
                  <a:latin typeface="AR CENA" pitchFamily="2" charset="0"/>
                </a:rPr>
                <a:t>Fraternidad solidaria</a:t>
              </a:r>
            </a:p>
            <a:p>
              <a:pPr marL="342900" indent="-342900">
                <a:buFontTx/>
                <a:buChar char="-"/>
              </a:pPr>
              <a:endParaRPr lang="es-CO" sz="2400" dirty="0" smtClean="0">
                <a:latin typeface="AR CENA" pitchFamily="2" charset="0"/>
              </a:endParaRPr>
            </a:p>
            <a:p>
              <a:pPr marL="342900" indent="-342900">
                <a:buFontTx/>
                <a:buChar char="-"/>
              </a:pPr>
              <a:endParaRPr lang="es-CO" sz="2400" dirty="0" smtClean="0">
                <a:latin typeface="AR CENA" pitchFamily="2" charset="0"/>
              </a:endParaRPr>
            </a:p>
            <a:p>
              <a:endParaRPr lang="es-CO" sz="2400" dirty="0">
                <a:latin typeface="AR CENA" pitchFamily="2" charset="0"/>
              </a:endParaRPr>
            </a:p>
            <a:p>
              <a:endParaRPr lang="es-CO" sz="2400" dirty="0" smtClean="0">
                <a:latin typeface="AR CENA" pitchFamily="2" charset="0"/>
              </a:endParaRPr>
            </a:p>
            <a:p>
              <a:endParaRPr lang="es-CO" sz="2400" dirty="0">
                <a:latin typeface="AR CENA" pitchFamily="2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973296" y="1684422"/>
              <a:ext cx="3087234" cy="641957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sz="2800" dirty="0" smtClean="0">
                  <a:latin typeface="AR CENA" pitchFamily="2" charset="0"/>
                </a:rPr>
                <a:t>Relaciones Pedagógicas</a:t>
              </a:r>
              <a:endParaRPr lang="es-CO" sz="2800" dirty="0">
                <a:latin typeface="AR CENA" pitchFamily="2" charset="0"/>
              </a:endParaRPr>
            </a:p>
          </p:txBody>
        </p:sp>
        <p:cxnSp>
          <p:nvCxnSpPr>
            <p:cNvPr id="12" name="11 Conector angular"/>
            <p:cNvCxnSpPr/>
            <p:nvPr/>
          </p:nvCxnSpPr>
          <p:spPr>
            <a:xfrm rot="16200000" flipH="1">
              <a:off x="3912028" y="1904932"/>
              <a:ext cx="808474" cy="511470"/>
            </a:xfrm>
            <a:prstGeom prst="bentConnector3">
              <a:avLst>
                <a:gd name="adj1" fmla="val 2734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16 Grupo"/>
          <p:cNvGrpSpPr/>
          <p:nvPr/>
        </p:nvGrpSpPr>
        <p:grpSpPr>
          <a:xfrm>
            <a:off x="176410" y="3861047"/>
            <a:ext cx="6339806" cy="2808312"/>
            <a:chOff x="176410" y="3861047"/>
            <a:chExt cx="6339806" cy="2808312"/>
          </a:xfrm>
        </p:grpSpPr>
        <p:sp>
          <p:nvSpPr>
            <p:cNvPr id="15" name="14 Rectángulo"/>
            <p:cNvSpPr/>
            <p:nvPr/>
          </p:nvSpPr>
          <p:spPr>
            <a:xfrm>
              <a:off x="962939" y="4005064"/>
              <a:ext cx="5553277" cy="244827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CO" sz="2400" dirty="0" smtClean="0">
                <a:latin typeface="AR CENA" pitchFamily="2" charset="0"/>
              </a:endParaRPr>
            </a:p>
            <a:p>
              <a:pPr algn="ctr"/>
              <a:r>
                <a:rPr lang="es-CO" sz="2400" dirty="0" smtClean="0">
                  <a:latin typeface="AR CENA" pitchFamily="2" charset="0"/>
                </a:rPr>
                <a:t>Siéntete tú también llamada(o) Por OTRO. </a:t>
              </a:r>
            </a:p>
            <a:p>
              <a:pPr algn="ctr"/>
              <a:r>
                <a:rPr lang="es-CO" sz="2400" dirty="0" smtClean="0">
                  <a:latin typeface="AR CENA" pitchFamily="2" charset="0"/>
                </a:rPr>
                <a:t>El, que te ha llamado, te esta enviando…</a:t>
              </a:r>
            </a:p>
            <a:p>
              <a:pPr algn="ctr"/>
              <a:r>
                <a:rPr lang="es-CO" sz="2400" dirty="0" smtClean="0">
                  <a:latin typeface="AR CENA" pitchFamily="2" charset="0"/>
                </a:rPr>
                <a:t>TU TAMBIEN ERES LA RESPUESTA DEL AMOR DE DIOS A OTROS JÓVENES…</a:t>
              </a:r>
            </a:p>
            <a:p>
              <a:pPr algn="ctr"/>
              <a:r>
                <a:rPr lang="es-CO" sz="2400" dirty="0" smtClean="0">
                  <a:latin typeface="AR CENA" pitchFamily="2" charset="0"/>
                </a:rPr>
                <a:t>DIOS CUENTA CONTIGO…</a:t>
              </a:r>
            </a:p>
            <a:p>
              <a:pPr algn="ctr"/>
              <a:r>
                <a:rPr lang="es-CO" sz="2400" dirty="0" smtClean="0">
                  <a:latin typeface="AR CENA" pitchFamily="2" charset="0"/>
                </a:rPr>
                <a:t>OTROS JÓVENES TE NECESITAN</a:t>
              </a:r>
            </a:p>
            <a:p>
              <a:endParaRPr lang="es-CO" sz="2400" dirty="0">
                <a:latin typeface="AR CENA" pitchFamily="2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 rot="16200000">
              <a:off x="-873803" y="4911260"/>
              <a:ext cx="28083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1" cap="none" spc="0" dirty="0" smtClean="0">
                  <a:ln w="28575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CENA" pitchFamily="2" charset="0"/>
                </a:rPr>
                <a:t>CONCLUSIÓN</a:t>
              </a:r>
              <a:endParaRPr lang="es-ES" sz="4000" b="1" cap="none" spc="0" dirty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02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1864</TotalTime>
  <Words>481</Words>
  <Application>Microsoft Office PowerPoint</Application>
  <PresentationFormat>Presentación en pantalla (4:3)</PresentationFormat>
  <Paragraphs>108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Mirador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 J S</dc:creator>
  <cp:lastModifiedBy>F J S</cp:lastModifiedBy>
  <cp:revision>34</cp:revision>
  <dcterms:created xsi:type="dcterms:W3CDTF">2015-02-24T12:43:22Z</dcterms:created>
  <dcterms:modified xsi:type="dcterms:W3CDTF">2015-02-26T16:29:13Z</dcterms:modified>
</cp:coreProperties>
</file>